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97" r:id="rId3"/>
    <p:sldId id="299" r:id="rId4"/>
    <p:sldId id="284" r:id="rId5"/>
    <p:sldId id="294" r:id="rId6"/>
    <p:sldId id="282" r:id="rId7"/>
    <p:sldId id="285" r:id="rId8"/>
    <p:sldId id="302" r:id="rId9"/>
    <p:sldId id="303" r:id="rId10"/>
    <p:sldId id="304" r:id="rId11"/>
    <p:sldId id="286" r:id="rId12"/>
    <p:sldId id="305" r:id="rId13"/>
    <p:sldId id="306" r:id="rId14"/>
    <p:sldId id="287" r:id="rId15"/>
    <p:sldId id="307" r:id="rId16"/>
    <p:sldId id="308" r:id="rId17"/>
    <p:sldId id="309" r:id="rId18"/>
    <p:sldId id="288" r:id="rId19"/>
    <p:sldId id="289" r:id="rId20"/>
    <p:sldId id="290" r:id="rId21"/>
    <p:sldId id="293" r:id="rId22"/>
    <p:sldId id="310" r:id="rId23"/>
    <p:sldId id="311" r:id="rId24"/>
    <p:sldId id="295" r:id="rId25"/>
    <p:sldId id="312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583"/>
    <p:restoredTop sz="87950"/>
  </p:normalViewPr>
  <p:slideViewPr>
    <p:cSldViewPr snapToGrid="0">
      <p:cViewPr varScale="1">
        <p:scale>
          <a:sx n="83" d="100"/>
          <a:sy n="83" d="100"/>
        </p:scale>
        <p:origin x="2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D15D95-E858-C94B-B5D2-792CD3D66012}" type="datetimeFigureOut">
              <a:rPr kumimoji="1" lang="zh-CN" altLang="en-US" smtClean="0"/>
              <a:t>2026/8/2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5B25C4-B76D-8743-A7E5-ADB5B2A20B9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07553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私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が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指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したピンインをみなさんで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一緒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に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読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んでください。そのあと、それが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単母音・複母音・前鼻音母音・後鼻音母音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のどれかを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答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えましょう。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5B25C4-B76D-8743-A7E5-ADB5B2A20B98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76218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では、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一人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ずつ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順番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に</a:t>
            </a:r>
            <a:r>
              <a:rPr lang="en-US" altLang="ja-JP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組読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んでいきましょう。できるだけ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速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いテンポでお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願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いします。できるだけ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素早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く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反応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して、なるべく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教科書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を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見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ずにチャレンジしてみましょう。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5B25C4-B76D-8743-A7E5-ADB5B2A20B98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97668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ｂｐ</a:t>
            </a:r>
            <a:r>
              <a:rPr lang="zh-CN" altLang="e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</a:t>
            </a:r>
            <a:r>
              <a:rPr lang="en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破裂音。 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息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をせき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止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めて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破裂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させる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一瞬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の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音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です。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口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を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閉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じ、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結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んだ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唇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を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急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に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開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き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ます。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閉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じて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一気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に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開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く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ので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破裂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です。</a:t>
            </a:r>
            <a:br>
              <a:rPr lang="ja-JP" altLang="en-US"/>
            </a:b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   </a:t>
            </a:r>
            <a:r>
              <a:rPr lang="zh-CN" altLang="e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ｂ</a:t>
            </a:r>
            <a:r>
              <a:rPr lang="en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r>
              <a:rPr lang="en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  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無気音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ですから、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呼気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は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弱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めで、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音声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が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先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です。</a:t>
            </a:r>
            <a:br>
              <a:rPr lang="ja-JP" altLang="en-US"/>
            </a:b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   </a:t>
            </a:r>
            <a:r>
              <a:rPr lang="zh-CN" altLang="e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ｐ </a:t>
            </a:r>
            <a:r>
              <a:rPr lang="en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   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有気音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ですから、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音声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よりも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先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に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気流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が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強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く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出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ます。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音声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は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遅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れて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でます。</a:t>
            </a:r>
            <a:br>
              <a:rPr lang="ja-JP" altLang="en-US"/>
            </a:br>
            <a:r>
              <a:rPr lang="zh-CN" altLang="e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ｍ </a:t>
            </a:r>
            <a:r>
              <a:rPr lang="zh-CN" altLang="e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</a:t>
            </a:r>
            <a:r>
              <a:rPr lang="en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 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鼻音。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音声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を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鼻腔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の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方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へ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流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して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音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を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出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し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ます。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口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を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閉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じて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声門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を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振動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させますが、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口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を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開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いて、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音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を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出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す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際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に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鼻腔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も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通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る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ため、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鼻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からも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音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が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出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ます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5B25C4-B76D-8743-A7E5-ADB5B2A20B98}" type="slidenum">
              <a:rPr kumimoji="1" lang="zh-CN" altLang="en-US" smtClean="0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301075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   </a:t>
            </a:r>
            <a:r>
              <a:rPr lang="zh-CN" altLang="e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</a:t>
            </a:r>
            <a:r>
              <a:rPr lang="en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摩擦音。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声道内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に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狭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い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隙間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をつくり、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空気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がその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狭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めを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通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るときにこすれる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噪音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を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発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します。</a:t>
            </a:r>
            <a:br>
              <a:rPr lang="ja-JP" altLang="en-US"/>
            </a:b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</a:t>
            </a:r>
            <a:r>
              <a:rPr lang="zh-CN" altLang="e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ｆ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は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無声摩擦音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ですから、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発音時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に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声門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の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振動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がなく、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空気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の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流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れと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口蓋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や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歯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の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間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の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摩擦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によって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音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が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生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じます。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5B25C4-B76D-8743-A7E5-ADB5B2A20B98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310683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zh-CN" altLang="e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」「</a:t>
            </a:r>
            <a:r>
              <a:rPr lang="en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</a:t>
            </a:r>
            <a:r>
              <a:rPr lang="zh-CN" altLang="e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」「</a:t>
            </a:r>
            <a:r>
              <a:rPr lang="en" altLang="zh-CN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</a:t>
            </a:r>
            <a:r>
              <a:rPr lang="zh-CN" altLang="e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」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という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音節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はありませんが、「</a:t>
            </a:r>
            <a:r>
              <a:rPr lang="en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</a:t>
            </a:r>
            <a:r>
              <a:rPr lang="zh-CN" altLang="e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」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は「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么」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などで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使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われます。</a:t>
            </a:r>
            <a:endParaRPr lang="ja-JP" alt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これは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中国語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の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発音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のルールなので、そのまま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覚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えましょう。</a:t>
            </a:r>
            <a:endParaRPr lang="ja-JP" altLang="en-US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5B25C4-B76D-8743-A7E5-ADB5B2A20B98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355814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ｄｔ      </a:t>
            </a:r>
            <a:r>
              <a:rPr lang="en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r>
              <a:rPr lang="en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  </a:t>
            </a:r>
            <a:r>
              <a:rPr lang="en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 p 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と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同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じ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破裂音。</a:t>
            </a:r>
            <a:b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　　　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息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をせき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止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めて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破裂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させる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音。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破裂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ですから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一瞬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の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音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です。</a:t>
            </a:r>
            <a:b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zh-CN" altLang="e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ｎ        </a:t>
            </a:r>
            <a:r>
              <a:rPr lang="zh-CN" altLang="e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 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鼻音　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舌尖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を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上歯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に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当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てて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声門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を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振動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させ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ます。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音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を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出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す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際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に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鼻</a:t>
            </a:r>
            <a:br>
              <a:rPr lang="zh-CN" altLang="en-US" dirty="0"/>
            </a:b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　　　　腔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も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通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っているため、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鼻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からも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音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が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出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ます。</a:t>
            </a:r>
            <a:b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zh-CN" altLang="e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ｌ        </a:t>
            </a:r>
            <a:r>
              <a:rPr lang="zh-CN" altLang="e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 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側面近接音　舌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の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両脇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から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空気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を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通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す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音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5B25C4-B76D-8743-A7E5-ADB5B2A20B98}" type="slidenum">
              <a:rPr kumimoji="1" lang="zh-CN" altLang="en-US" smtClean="0"/>
              <a:t>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353593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ｇｋ </a:t>
            </a:r>
            <a:r>
              <a:rPr lang="en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r>
              <a:rPr lang="en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zh-CN" altLang="e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</a:t>
            </a:r>
            <a:r>
              <a:rPr lang="en" altLang="zh-C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 p 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と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同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じ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破裂音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です。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舌根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もしくは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奥舌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を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軟口蓋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に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一度付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けて、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気流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をいったんせき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止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めて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遮断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し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破裂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させます。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破裂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の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一瞬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の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音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です。</a:t>
            </a:r>
            <a:br>
              <a:rPr lang="ja-JP" altLang="en-US"/>
            </a:br>
            <a:br>
              <a:rPr lang="ja-JP" altLang="en-US"/>
            </a:br>
            <a:br>
              <a:rPr lang="ja-JP" altLang="en-US"/>
            </a:br>
            <a:r>
              <a:rPr lang="zh-CN" altLang="e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ｈ</a:t>
            </a:r>
            <a:r>
              <a:rPr lang="zh-CN" altLang="en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：　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息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で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のどをこする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摩擦音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です。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舌根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もしくは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奥舌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のやや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前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の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部分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と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軟口蓋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の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間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に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すき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間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ができ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て、そこに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乱流性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の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噪音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ja-JP" altLang="en-US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そうおん）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が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生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じます。</a:t>
            </a:r>
            <a:endParaRPr lang="en-US" altLang="ja-JP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（痰をはく時のイメージ）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5B25C4-B76D-8743-A7E5-ADB5B2A20B98}" type="slidenum">
              <a:rPr kumimoji="1" lang="zh-CN" altLang="en-US" smtClean="0"/>
              <a:t>14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156290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5B25C4-B76D-8743-A7E5-ADB5B2A20B98}" type="slidenum">
              <a:rPr kumimoji="1" lang="zh-CN" altLang="en-US" smtClean="0"/>
              <a:t>16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29179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5B25C4-B76D-8743-A7E5-ADB5B2A20B98}" type="slidenum">
              <a:rPr kumimoji="1" lang="zh-CN" altLang="en-US" smtClean="0"/>
              <a:t>22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370468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前回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の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授業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でもお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話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ししたように、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中国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では</a:t>
            </a:r>
            <a:r>
              <a:rPr lang="en-US" altLang="ja-JP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2000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年以上前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から、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冬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に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切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り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出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した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天然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の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氷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を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保存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し、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夏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になると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利用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する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習慣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がありました。</a:t>
            </a:r>
            <a:endParaRPr kumimoji="0" lang="en-US" altLang="zh-CN" sz="1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5B25C4-B76D-8743-A7E5-ADB5B2A20B98}" type="slidenum">
              <a:rPr kumimoji="1" lang="zh-CN" altLang="en-US" smtClean="0"/>
              <a:t>23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846745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こちらは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唐代（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とうだい）の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章懐太子墓（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しょうかいたいしぼ）から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出土（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しゅつど）した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壁画（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へきが）です。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宮廷（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きゅうてい）に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仕（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つか）える</a:t>
            </a:r>
            <a:r>
              <a:rPr lang="zh-CN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内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侍（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ないじ）です。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彼（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かれ）らが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宴席（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えんせき）で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王族（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おうぞく）や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貴族（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きぞく）に「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酥山（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そざん）」を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運（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はこ）んでいる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様子（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ようす）が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分（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わ）かります。ちなみに、この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章懐太子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は、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中国史上唯一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の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女帝・武則天（則天武后）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と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唐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の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高宗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の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息子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です。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5B25C4-B76D-8743-A7E5-ADB5B2A20B98}" type="slidenum">
              <a:rPr kumimoji="1" lang="zh-CN" altLang="en-US" smtClean="0"/>
              <a:t>24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127009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本当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にマルコ・ポーロがアイスクリームをヨーロッパへ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伝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えたのかどうかは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分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かっていません。しかし、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中国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には</a:t>
            </a:r>
            <a:r>
              <a:rPr lang="en-US" altLang="ja-JP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1000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年以上前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から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乳製品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を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使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った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冷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たいデザートが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存在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していたことは</a:t>
            </a:r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確</a:t>
            </a:r>
            <a:r>
              <a:rPr lang="ja-JP" alt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かです。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5B25C4-B76D-8743-A7E5-ADB5B2A20B98}" type="slidenum">
              <a:rPr kumimoji="1" lang="zh-CN" altLang="en-US" smtClean="0"/>
              <a:t>25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27569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53ED7C-06A6-F0F4-459A-914644A0C3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0A75A10-B4B4-7538-9D33-C0BE03FACC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74754E4-F852-F752-9330-1FDD82829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1126-0FED-B340-8C80-5CB0AD4F8745}" type="datetimeFigureOut">
              <a:rPr kumimoji="1" lang="zh-CN" altLang="en-US" smtClean="0"/>
              <a:t>2026/8/2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842BBDD-96BE-DB76-BD0D-5F2842BC9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1A131E8-010A-5C6A-5B93-60416AC37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DBE49-5E56-1A40-B87D-3645503B32C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80381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5B3575-09E1-2B8E-20DE-1D89E284C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E3146E1-537B-F73F-2473-BA94A5611A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5B261F0-7986-F87E-8CD5-A3CAEB1E2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1126-0FED-B340-8C80-5CB0AD4F8745}" type="datetimeFigureOut">
              <a:rPr kumimoji="1" lang="zh-CN" altLang="en-US" smtClean="0"/>
              <a:t>2026/8/2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348CE3B-F9C7-A4F2-17D5-36770FF00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33C674C-749D-A82D-8040-D67C76EF0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DBE49-5E56-1A40-B87D-3645503B32C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89164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DEF245-903A-D4E0-FDB1-14EA12B81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5B45AB2-7DE8-42EB-58FF-1CB7470709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F66E419-DCFA-DED0-F751-1CC70C97E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1126-0FED-B340-8C80-5CB0AD4F8745}" type="datetimeFigureOut">
              <a:rPr kumimoji="1" lang="zh-CN" altLang="en-US" smtClean="0"/>
              <a:t>2026/8/2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727A513-20C7-F1B2-85EC-FDC707D12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C8A5F03-DE35-EE08-2311-D70E9F6C1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DBE49-5E56-1A40-B87D-3645503B32C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49615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8A4D9BB-1D8F-C60D-7FAB-6774A9325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BDA532-2136-EE99-4D64-88D416C53B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63AC15C-2C4A-3D72-50CD-77C7C0E7A4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2E53A9C-5D5E-DBCA-179A-FAB66C6C9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1126-0FED-B340-8C80-5CB0AD4F8745}" type="datetimeFigureOut">
              <a:rPr kumimoji="1" lang="zh-CN" altLang="en-US" smtClean="0"/>
              <a:t>2026/8/2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2154474-6399-900E-7451-1E014781C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58CBF37-CC57-8F18-F499-0539444A9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DBE49-5E56-1A40-B87D-3645503B32C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43744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7BF70F-D161-2642-25F9-CD1B1D3F6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3E7B1B3-B4ED-22F1-6C87-1FDB56B6AB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FCA8F64-876D-D5A8-EB5D-951AF835C3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0EC0343-773B-3C87-2FAB-A83D4F76AC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A1F9236-9621-79EA-1945-F103A72B0C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82CD921-1F22-208E-A584-A3D64F98A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1126-0FED-B340-8C80-5CB0AD4F8745}" type="datetimeFigureOut">
              <a:rPr kumimoji="1" lang="zh-CN" altLang="en-US" smtClean="0"/>
              <a:t>2026/8/2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E69A329-016C-7864-0ACC-E6EF39EFC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B6E3B1E3-A8DF-F56A-E2CE-609F7A49C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DBE49-5E56-1A40-B87D-3645503B32C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31649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D1EDAC-39F0-7F20-2C79-4840D0186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364CCE1-FF0A-F89E-C45C-5A305C2E7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1126-0FED-B340-8C80-5CB0AD4F8745}" type="datetimeFigureOut">
              <a:rPr kumimoji="1" lang="zh-CN" altLang="en-US" smtClean="0"/>
              <a:t>2026/8/2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B284B0F-82A8-3CE1-2C5B-9D207698E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389A585-1976-62FB-E1B7-973F387AB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DBE49-5E56-1A40-B87D-3645503B32C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97433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C77F530-7FA8-79A5-5A80-4073215CC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1126-0FED-B340-8C80-5CB0AD4F8745}" type="datetimeFigureOut">
              <a:rPr kumimoji="1" lang="zh-CN" altLang="en-US" smtClean="0"/>
              <a:t>2026/8/2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223E4BE-28DA-40E7-5855-97276338D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3DFB21-B566-6063-D60B-B22CDCE32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DBE49-5E56-1A40-B87D-3645503B32C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0088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128FFB-D95F-AEBB-184D-2716C97C9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D20E38-484C-BAF2-7C2B-FCE8FF5606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2BB1279-F594-3E06-7B01-F95E589B54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C81CC17-61BA-719C-3827-EA52B25BC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1126-0FED-B340-8C80-5CB0AD4F8745}" type="datetimeFigureOut">
              <a:rPr kumimoji="1" lang="zh-CN" altLang="en-US" smtClean="0"/>
              <a:t>2026/8/2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49B10D1-3562-5180-C65F-4B266A02B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56C3B4A-17C3-094F-93C4-41C59D8A6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DBE49-5E56-1A40-B87D-3645503B32C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88744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154002-1893-075E-19CA-BD43932A9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941A7491-BA20-6E54-B167-1EEFE68A22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99DC9FC-5B47-D2E4-044E-3763A2CEE4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EFC2779-E0EF-D1AA-0D7F-941D94E9E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1126-0FED-B340-8C80-5CB0AD4F8745}" type="datetimeFigureOut">
              <a:rPr kumimoji="1" lang="zh-CN" altLang="en-US" smtClean="0"/>
              <a:t>2026/8/2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C500287-6D58-C764-4222-8B1AC33EB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2C9DF2D-7749-1C85-C625-139A1AE17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DBE49-5E56-1A40-B87D-3645503B32C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95967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D98017-DE4D-F9A5-6045-6768EEEF1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D89E4D9-C39F-0C0C-0A10-D227D14AE1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FB584AE-B09E-F919-1EF5-5BDD44BE1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1126-0FED-B340-8C80-5CB0AD4F8745}" type="datetimeFigureOut">
              <a:rPr kumimoji="1" lang="zh-CN" altLang="en-US" smtClean="0"/>
              <a:t>2026/8/2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5FC02F6-7DC9-82C5-59E6-FFE78DE7C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C4C3B03-F36E-3A2F-F219-A2991CA44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DBE49-5E56-1A40-B87D-3645503B32C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61611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B08135A-EDEA-4A79-E06E-E151345F79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8453BB5-3787-9EDB-EB37-658D3AA276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E0F2E34-506D-14C6-1548-3F98D2433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C1126-0FED-B340-8C80-5CB0AD4F8745}" type="datetimeFigureOut">
              <a:rPr kumimoji="1" lang="zh-CN" altLang="en-US" smtClean="0"/>
              <a:t>2026/8/2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18BF693-71AC-2C07-3729-895391B0E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2175D9F-C802-2227-9D70-494CD5EF3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DBE49-5E56-1A40-B87D-3645503B32C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22223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CF6E5E5-5D8A-53F5-2591-E0EB6B411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5A513AF-EBB5-6A05-1CA3-0CFA453D35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72744E1-B8EB-9743-B70D-73C9C4FDEF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0C1126-0FED-B340-8C80-5CB0AD4F8745}" type="datetimeFigureOut">
              <a:rPr kumimoji="1" lang="zh-CN" altLang="en-US" smtClean="0"/>
              <a:t>2026/8/2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B33DC52-0DA1-24B3-F29B-53695AB5FF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7EBC5C8-1920-F919-E05A-D74F3AA9BB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7DBE49-5E56-1A40-B87D-3645503B32C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21805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0D213FF1-3E70-DE31-1AB8-678446F9D6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731" y="1542402"/>
            <a:ext cx="5186842" cy="2387918"/>
          </a:xfrm>
        </p:spPr>
        <p:txBody>
          <a:bodyPr anchor="b">
            <a:normAutofit/>
          </a:bodyPr>
          <a:lstStyle/>
          <a:p>
            <a:r>
              <a:rPr kumimoji="1" lang="zh-CN" altLang="en-US" sz="5400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中国語初級</a:t>
            </a:r>
            <a:r>
              <a:rPr kumimoji="1" lang="en-US" altLang="zh-CN" sz="5400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2</a:t>
            </a:r>
            <a:endParaRPr kumimoji="1" lang="zh-CN" altLang="en-US" sz="5400" dirty="0">
              <a:solidFill>
                <a:schemeClr val="tx2"/>
              </a:solidFill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A8641E6-66BA-1F1A-91EE-F050B9462B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6235" y="3961576"/>
            <a:ext cx="7041648" cy="1717042"/>
          </a:xfrm>
        </p:spPr>
        <p:txBody>
          <a:bodyPr>
            <a:normAutofit/>
          </a:bodyPr>
          <a:lstStyle/>
          <a:p>
            <a:r>
              <a:rPr kumimoji="1" lang="zh-CN" altLang="en-US" sz="4000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第３回</a:t>
            </a:r>
            <a:r>
              <a:rPr kumimoji="1" lang="ja-JP" altLang="en-US" sz="400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：</a:t>
            </a:r>
            <a:r>
              <a:rPr kumimoji="1" lang="zh-CN" altLang="en-US" sz="4000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発音の基礎：子音</a:t>
            </a:r>
            <a:endParaRPr kumimoji="1" lang="en-US" altLang="zh-CN" sz="4000" dirty="0">
              <a:solidFill>
                <a:schemeClr val="tx2"/>
              </a:solidFill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  <a:p>
            <a:endParaRPr kumimoji="1" lang="zh-CN" altLang="en-US" dirty="0">
              <a:solidFill>
                <a:schemeClr val="tx2"/>
              </a:solidFill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627035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811094E5-ED9F-8FF4-265F-7A65EF724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454" y="573112"/>
            <a:ext cx="3031267" cy="1091727"/>
          </a:xfrm>
        </p:spPr>
        <p:txBody>
          <a:bodyPr anchor="b">
            <a:normAutofit/>
          </a:bodyPr>
          <a:lstStyle/>
          <a:p>
            <a:pPr algn="ctr"/>
            <a:r>
              <a:rPr kumimoji="1" lang="zh-CN" altLang="en-US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復習</a:t>
            </a:r>
            <a:r>
              <a:rPr kumimoji="1" lang="en-US" altLang="zh-CN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1</a:t>
            </a:r>
            <a:endParaRPr kumimoji="1" lang="zh-CN" altLang="en-US" dirty="0">
              <a:solidFill>
                <a:schemeClr val="tx2"/>
              </a:solidFill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Rectangle 1">
            <a:extLst>
              <a:ext uri="{FF2B5EF4-FFF2-40B4-BE49-F238E27FC236}">
                <a16:creationId xmlns:a16="http://schemas.microsoft.com/office/drawing/2014/main" id="{E330A25F-E51A-9699-FE7B-22B2E6A8F1D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177925" y="2769746"/>
            <a:ext cx="9709150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4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Yuanti SC" panose="02010600040101010101" pitchFamily="2" charset="-122"/>
                <a:ea typeface="Yuanti SC" panose="02010600040101010101" pitchFamily="2" charset="-122"/>
              </a:rPr>
              <a:t>iao　ü　ang　ei　ueng　ie　an　ou　ing　üan　ua　en　ai　iong　uo　a　uen　üe　uang　in</a:t>
            </a:r>
            <a:endParaRPr kumimoji="0" lang="zh-CN" altLang="zh-CN" sz="4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Yuanti SC" panose="02010600040101010101" pitchFamily="2" charset="-122"/>
              <a:ea typeface="Yuanti SC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11684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32C6AB7-FBCD-BC10-31F6-09C30F239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613" y="1700213"/>
            <a:ext cx="11862854" cy="37899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zh-CN" altLang="en-US" sz="4000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単母音：</a:t>
            </a:r>
            <a:r>
              <a:rPr lang="zh-CN" altLang="zh-CN" sz="4000" dirty="0">
                <a:solidFill>
                  <a:srgbClr val="000000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 </a:t>
            </a:r>
            <a:r>
              <a:rPr lang="zh-CN" altLang="zh-CN" sz="4400" b="1" dirty="0">
                <a:solidFill>
                  <a:srgbClr val="000000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ü</a:t>
            </a:r>
            <a:r>
              <a:rPr lang="ja-JP" altLang="en-US" sz="4400" b="1">
                <a:solidFill>
                  <a:srgbClr val="000000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　</a:t>
            </a:r>
            <a:r>
              <a:rPr lang="en-US" altLang="ja-JP" sz="4400" b="1" dirty="0">
                <a:solidFill>
                  <a:srgbClr val="000000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a</a:t>
            </a:r>
            <a:endParaRPr lang="en-US" altLang="ja-JP" sz="4000" b="1" dirty="0">
              <a:solidFill>
                <a:srgbClr val="000000"/>
              </a:solidFill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  <a:p>
            <a:pPr marL="0" indent="0">
              <a:buNone/>
            </a:pPr>
            <a:r>
              <a:rPr kumimoji="1" lang="zh-CN" altLang="en-US" sz="4000" dirty="0">
                <a:solidFill>
                  <a:srgbClr val="000000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複合母音：</a:t>
            </a:r>
            <a:r>
              <a:rPr kumimoji="1" lang="en-US" altLang="zh-CN" sz="4400" b="1" dirty="0" err="1">
                <a:solidFill>
                  <a:srgbClr val="000000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iao</a:t>
            </a:r>
            <a:r>
              <a:rPr kumimoji="1" lang="ja-JP" altLang="en-US" sz="4400" b="1">
                <a:solidFill>
                  <a:srgbClr val="000000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　</a:t>
            </a:r>
            <a:r>
              <a:rPr kumimoji="1" lang="en-US" altLang="zh-CN" sz="4400" b="1" dirty="0" err="1">
                <a:solidFill>
                  <a:srgbClr val="000000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ei</a:t>
            </a:r>
            <a:r>
              <a:rPr kumimoji="1" lang="ja-JP" altLang="en-US" sz="4400" b="1">
                <a:solidFill>
                  <a:srgbClr val="000000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　</a:t>
            </a:r>
            <a:r>
              <a:rPr kumimoji="1" lang="en-US" altLang="zh-CN" sz="4400" b="1" dirty="0" err="1">
                <a:solidFill>
                  <a:srgbClr val="000000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ie</a:t>
            </a:r>
            <a:r>
              <a:rPr kumimoji="1" lang="ja-JP" altLang="en-US" sz="4400" b="1">
                <a:solidFill>
                  <a:srgbClr val="000000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　</a:t>
            </a:r>
            <a:r>
              <a:rPr kumimoji="1" lang="en-US" altLang="zh-CN" sz="4400" b="1" dirty="0" err="1">
                <a:solidFill>
                  <a:srgbClr val="000000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ou</a:t>
            </a:r>
            <a:r>
              <a:rPr kumimoji="1" lang="ja-JP" altLang="en-US" sz="4400" b="1">
                <a:solidFill>
                  <a:srgbClr val="000000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　</a:t>
            </a:r>
            <a:r>
              <a:rPr kumimoji="1" lang="en-US" altLang="zh-CN" sz="4400" b="1" dirty="0" err="1">
                <a:solidFill>
                  <a:srgbClr val="000000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ua</a:t>
            </a:r>
            <a:r>
              <a:rPr kumimoji="1" lang="ja-JP" altLang="en-US" sz="4400" b="1">
                <a:solidFill>
                  <a:srgbClr val="000000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　</a:t>
            </a:r>
            <a:r>
              <a:rPr kumimoji="1" lang="en-US" altLang="zh-CN" sz="4400" b="1" dirty="0">
                <a:solidFill>
                  <a:srgbClr val="000000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ai</a:t>
            </a:r>
            <a:r>
              <a:rPr kumimoji="1" lang="ja-JP" altLang="en-US" sz="4400" b="1">
                <a:solidFill>
                  <a:srgbClr val="000000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　</a:t>
            </a:r>
            <a:r>
              <a:rPr kumimoji="1" lang="en-US" altLang="zh-CN" sz="4400" b="1" dirty="0" err="1">
                <a:solidFill>
                  <a:srgbClr val="000000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uo</a:t>
            </a:r>
            <a:r>
              <a:rPr kumimoji="1" lang="ja-JP" altLang="en-US" sz="4400" b="1" dirty="0">
                <a:solidFill>
                  <a:srgbClr val="000000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　</a:t>
            </a:r>
            <a:r>
              <a:rPr lang="zh-CN" altLang="zh-CN" sz="4400" b="1" dirty="0">
                <a:solidFill>
                  <a:srgbClr val="000000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üe</a:t>
            </a:r>
            <a:endParaRPr lang="en-US" altLang="zh-CN" sz="4000" b="1" dirty="0">
              <a:solidFill>
                <a:srgbClr val="000000"/>
              </a:solidFill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  <a:p>
            <a:pPr marL="0" indent="0">
              <a:buNone/>
            </a:pPr>
            <a:r>
              <a:rPr kumimoji="1" lang="zh-CN" altLang="en-US" sz="4000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前鼻音：</a:t>
            </a:r>
            <a:r>
              <a:rPr kumimoji="1" lang="en-US" altLang="zh-CN" sz="4400" b="1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an</a:t>
            </a:r>
            <a:r>
              <a:rPr kumimoji="1" lang="ja-JP" altLang="en-US" sz="4400" b="1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　</a:t>
            </a:r>
            <a:r>
              <a:rPr lang="zh-CN" altLang="zh-CN" sz="4400" b="1" dirty="0">
                <a:solidFill>
                  <a:srgbClr val="000000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üan</a:t>
            </a:r>
            <a:r>
              <a:rPr kumimoji="1" lang="ja-JP" altLang="en-US" sz="4400" b="1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　</a:t>
            </a:r>
            <a:r>
              <a:rPr kumimoji="1" lang="en-US" altLang="zh-CN" sz="4400" b="1" dirty="0" err="1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en</a:t>
            </a:r>
            <a:r>
              <a:rPr kumimoji="1" lang="ja-JP" altLang="en-US" sz="4400" b="1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　</a:t>
            </a:r>
            <a:r>
              <a:rPr kumimoji="1" lang="en-US" altLang="zh-CN" sz="4400" b="1" dirty="0" err="1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uen</a:t>
            </a:r>
            <a:r>
              <a:rPr kumimoji="1" lang="ja-JP" altLang="en-US" sz="4400" b="1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　</a:t>
            </a:r>
            <a:r>
              <a:rPr kumimoji="1" lang="en-US" altLang="zh-CN" sz="4400" b="1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in</a:t>
            </a:r>
            <a:endParaRPr kumimoji="1" lang="en-US" altLang="zh-CN" sz="4000" b="1" dirty="0">
              <a:solidFill>
                <a:schemeClr val="tx2"/>
              </a:solidFill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  <a:p>
            <a:pPr marL="0" indent="0">
              <a:buNone/>
            </a:pPr>
            <a:r>
              <a:rPr kumimoji="1" lang="zh-CN" altLang="en-US" sz="4000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後鼻音：</a:t>
            </a:r>
            <a:r>
              <a:rPr kumimoji="1" lang="en-US" altLang="zh-CN" sz="4400" b="1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ang</a:t>
            </a:r>
            <a:r>
              <a:rPr kumimoji="1" lang="ja-JP" altLang="en-US" sz="4400" b="1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　</a:t>
            </a:r>
            <a:r>
              <a:rPr kumimoji="1" lang="en-US" altLang="zh-CN" sz="4400" b="1" dirty="0" err="1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ueng</a:t>
            </a:r>
            <a:r>
              <a:rPr kumimoji="1" lang="ja-JP" altLang="en-US" sz="4400" b="1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　</a:t>
            </a:r>
            <a:r>
              <a:rPr kumimoji="1" lang="en-US" altLang="zh-CN" sz="4400" b="1" dirty="0" err="1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ing</a:t>
            </a:r>
            <a:r>
              <a:rPr kumimoji="1" lang="ja-JP" altLang="en-US" sz="4400" b="1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　</a:t>
            </a:r>
            <a:r>
              <a:rPr kumimoji="1" lang="en-US" altLang="zh-CN" sz="4400" b="1" dirty="0" err="1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iong</a:t>
            </a:r>
            <a:r>
              <a:rPr kumimoji="1" lang="ja-JP" altLang="en-US" sz="4400" b="1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　</a:t>
            </a:r>
            <a:r>
              <a:rPr kumimoji="1" lang="en-US" altLang="zh-CN" sz="4400" b="1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uang</a:t>
            </a:r>
            <a:endParaRPr kumimoji="1" lang="zh-CN" altLang="en-US" sz="4000" b="1" dirty="0">
              <a:solidFill>
                <a:schemeClr val="tx2"/>
              </a:solidFill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538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45A976A-8DE3-4B67-B94B-2044FDD128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EAAA1B9-2DDB-49C9-A037-A523D2F13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844F17D8-9DC2-1F12-D603-752CC3518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57200"/>
            <a:ext cx="10579608" cy="1188720"/>
          </a:xfrm>
        </p:spPr>
        <p:txBody>
          <a:bodyPr>
            <a:normAutofit/>
          </a:bodyPr>
          <a:lstStyle/>
          <a:p>
            <a:r>
              <a:rPr kumimoji="1" lang="zh-CN" altLang="en-US" sz="400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復習２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6566969-F813-4CC5-B3E9-363D85B55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8881264" y="-5116"/>
            <a:ext cx="3318648" cy="2490264"/>
            <a:chOff x="-305" y="-1"/>
            <a:chExt cx="3832880" cy="2876136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F8CF66C-45E2-456B-92B0-9E97A331D1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65D590E-D70D-4D25-B853-D5208F2AA3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231501E-3F84-4705-A001-13995FA68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52617E4-47FD-4C38-8F70-93BF9B125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217D733-97B6-4C43-AF0C-5E3CB0EA1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607887"/>
            <a:ext cx="2605762" cy="2252847"/>
            <a:chOff x="-305" y="-4155"/>
            <a:chExt cx="2514948" cy="2174333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D288266-7E76-4D4A-BAAC-E233FA013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697F88A-8624-4BA2-AF06-E6C3A52F0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CA77163-C052-481C-9DCF-68C23ACAB3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2B425B5-0A0E-4B85-B718-E5DA73431A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aphicFrame>
        <p:nvGraphicFramePr>
          <p:cNvPr id="3" name="内容占位符 2">
            <a:extLst>
              <a:ext uri="{FF2B5EF4-FFF2-40B4-BE49-F238E27FC236}">
                <a16:creationId xmlns:a16="http://schemas.microsoft.com/office/drawing/2014/main" id="{EA301912-BC72-294A-3DE5-58114C33C0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9543310"/>
              </p:ext>
            </p:extLst>
          </p:nvPr>
        </p:nvGraphicFramePr>
        <p:xfrm>
          <a:off x="1854963" y="1645920"/>
          <a:ext cx="9222768" cy="4388519"/>
        </p:xfrm>
        <a:graphic>
          <a:graphicData uri="http://schemas.openxmlformats.org/drawingml/2006/table">
            <a:tbl>
              <a:tblPr/>
              <a:tblGrid>
                <a:gridCol w="922714">
                  <a:extLst>
                    <a:ext uri="{9D8B030D-6E8A-4147-A177-3AD203B41FA5}">
                      <a16:colId xmlns:a16="http://schemas.microsoft.com/office/drawing/2014/main" val="3140877839"/>
                    </a:ext>
                  </a:extLst>
                </a:gridCol>
                <a:gridCol w="8300054">
                  <a:extLst>
                    <a:ext uri="{9D8B030D-6E8A-4147-A177-3AD203B41FA5}">
                      <a16:colId xmlns:a16="http://schemas.microsoft.com/office/drawing/2014/main" val="3592114618"/>
                    </a:ext>
                  </a:extLst>
                </a:gridCol>
              </a:tblGrid>
              <a:tr h="7471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4000" b="1" i="0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1</a:t>
                      </a:r>
                    </a:p>
                  </a:txBody>
                  <a:tcPr marL="42737" marR="42737" marT="21368" marB="21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" sz="4000" b="1" i="0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ai　u　ang　ie　en　ao　ü　iou</a:t>
                      </a:r>
                    </a:p>
                  </a:txBody>
                  <a:tcPr marL="42737" marR="42737" marT="21368" marB="21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0786094"/>
                  </a:ext>
                </a:extLst>
              </a:tr>
              <a:tr h="7471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4000" b="1" i="0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2</a:t>
                      </a:r>
                    </a:p>
                  </a:txBody>
                  <a:tcPr marL="42737" marR="42737" marT="21368" marB="21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" sz="4000" b="1" i="0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e　iao　in　ou　eng　an　uei　i</a:t>
                      </a:r>
                    </a:p>
                  </a:txBody>
                  <a:tcPr marL="42737" marR="42737" marT="21368" marB="21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790765"/>
                  </a:ext>
                </a:extLst>
              </a:tr>
              <a:tr h="13997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4000" b="1" i="0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3</a:t>
                      </a:r>
                    </a:p>
                  </a:txBody>
                  <a:tcPr marL="42737" marR="42737" marT="21368" marB="21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" sz="4000" b="1" i="0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uang　a　ei　ün　ong　üan　ian　uo</a:t>
                      </a:r>
                    </a:p>
                  </a:txBody>
                  <a:tcPr marL="42737" marR="42737" marT="21368" marB="21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3966703"/>
                  </a:ext>
                </a:extLst>
              </a:tr>
              <a:tr h="7471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4000" b="1" i="0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4</a:t>
                      </a:r>
                    </a:p>
                  </a:txBody>
                  <a:tcPr marL="42737" marR="42737" marT="21368" marB="21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" sz="4000" b="1" i="0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ing　o　ai　uan　en　üe　ao　uen</a:t>
                      </a:r>
                    </a:p>
                  </a:txBody>
                  <a:tcPr marL="42737" marR="42737" marT="21368" marB="21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9086523"/>
                  </a:ext>
                </a:extLst>
              </a:tr>
              <a:tr h="7471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4000" b="1" i="0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5</a:t>
                      </a:r>
                    </a:p>
                  </a:txBody>
                  <a:tcPr marL="42737" marR="42737" marT="21368" marB="21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" sz="4000" b="1" i="0" dirty="0" err="1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iou</a:t>
                      </a:r>
                      <a:r>
                        <a:rPr lang="en" sz="4000" b="1" i="0" dirty="0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　</a:t>
                      </a:r>
                      <a:r>
                        <a:rPr lang="en" sz="4000" b="1" i="0" dirty="0" err="1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eng</a:t>
                      </a:r>
                      <a:r>
                        <a:rPr lang="en" sz="4000" b="1" i="0" dirty="0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　a　</a:t>
                      </a:r>
                      <a:r>
                        <a:rPr lang="en" sz="4000" b="1" i="0" dirty="0" err="1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iang</a:t>
                      </a:r>
                      <a:r>
                        <a:rPr lang="en" sz="4000" b="1" i="0" dirty="0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　</a:t>
                      </a:r>
                      <a:r>
                        <a:rPr lang="en" sz="4000" b="1" i="0" dirty="0" err="1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ei</a:t>
                      </a:r>
                      <a:r>
                        <a:rPr lang="en" sz="4000" b="1" i="0" dirty="0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　an　u　</a:t>
                      </a:r>
                      <a:r>
                        <a:rPr lang="en" sz="4000" b="1" i="0" dirty="0" err="1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ie</a:t>
                      </a:r>
                      <a:endParaRPr lang="en" sz="4000" b="1" i="0" dirty="0">
                        <a:latin typeface="Yuanti SC" panose="02010600040101010101" pitchFamily="2" charset="-122"/>
                        <a:ea typeface="Yuanti SC" panose="02010600040101010101" pitchFamily="2" charset="-122"/>
                      </a:endParaRPr>
                    </a:p>
                  </a:txBody>
                  <a:tcPr marL="42737" marR="42737" marT="21368" marB="21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50355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7995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45A976A-8DE3-4B67-B94B-2044FDD128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EAAA1B9-2DDB-49C9-A037-A523D2F13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441F8D5-EBCE-4FB9-91A9-3425971C1F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262397" y="134260"/>
            <a:ext cx="3142400" cy="2716805"/>
            <a:chOff x="-305" y="-4155"/>
            <a:chExt cx="2514948" cy="2174333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A5E80E2-35F9-41F3-A2B8-A2F17D956F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88BDEEE-0C30-49F3-8D05-B062EF890C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21E0C27-19E6-45DC-B154-493480207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3A55340-18E0-4A23-B406-BD1221643D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8701F99-7E4C-4B92-A4B5-307CDFB7A4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5047906"/>
            <a:ext cx="2412221" cy="1810094"/>
            <a:chOff x="-305" y="-1"/>
            <a:chExt cx="3832880" cy="2876136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41E616B-C319-43C1-9A9C-A2074B2E8A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C86BD2B-CA73-48DF-9CC8-0152EA6B1B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9C1AA9D-3FCF-4B84-94D1-51F0E1517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D7CE92F-1DE7-4252-A62C-77ACF8C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63211AF1-194B-C706-C39B-9C0600143B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5665567"/>
              </p:ext>
            </p:extLst>
          </p:nvPr>
        </p:nvGraphicFramePr>
        <p:xfrm>
          <a:off x="1200795" y="1493360"/>
          <a:ext cx="9969250" cy="3871280"/>
        </p:xfrm>
        <a:graphic>
          <a:graphicData uri="http://schemas.openxmlformats.org/drawingml/2006/table">
            <a:tbl>
              <a:tblPr/>
              <a:tblGrid>
                <a:gridCol w="1414086">
                  <a:extLst>
                    <a:ext uri="{9D8B030D-6E8A-4147-A177-3AD203B41FA5}">
                      <a16:colId xmlns:a16="http://schemas.microsoft.com/office/drawing/2014/main" val="2453080389"/>
                    </a:ext>
                  </a:extLst>
                </a:gridCol>
                <a:gridCol w="8555164">
                  <a:extLst>
                    <a:ext uri="{9D8B030D-6E8A-4147-A177-3AD203B41FA5}">
                      <a16:colId xmlns:a16="http://schemas.microsoft.com/office/drawing/2014/main" val="2529297395"/>
                    </a:ext>
                  </a:extLst>
                </a:gridCol>
              </a:tblGrid>
              <a:tr h="57583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4000" b="1" i="0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6</a:t>
                      </a:r>
                    </a:p>
                  </a:txBody>
                  <a:tcPr marL="42737" marR="42737" marT="21368" marB="21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" sz="4000" b="1" i="0" dirty="0" err="1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ün</a:t>
                      </a:r>
                      <a:r>
                        <a:rPr lang="en" sz="4000" b="1" i="0" dirty="0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　</a:t>
                      </a:r>
                      <a:r>
                        <a:rPr lang="en" sz="4000" b="1" i="0" dirty="0" err="1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ou</a:t>
                      </a:r>
                      <a:r>
                        <a:rPr lang="en" sz="4000" b="1" i="0" dirty="0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　ang　</a:t>
                      </a:r>
                      <a:r>
                        <a:rPr lang="en" sz="4000" b="1" i="0" dirty="0" err="1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i</a:t>
                      </a:r>
                      <a:r>
                        <a:rPr lang="en" sz="4000" b="1" i="0" dirty="0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　</a:t>
                      </a:r>
                      <a:r>
                        <a:rPr lang="en" sz="4000" b="1" i="0" dirty="0" err="1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iao</a:t>
                      </a:r>
                      <a:r>
                        <a:rPr lang="en" sz="4000" b="1" i="0" dirty="0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　</a:t>
                      </a:r>
                      <a:r>
                        <a:rPr lang="en" sz="4000" b="1" i="0" dirty="0" err="1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üan</a:t>
                      </a:r>
                      <a:r>
                        <a:rPr lang="en" sz="4000" b="1" i="0" dirty="0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　</a:t>
                      </a:r>
                      <a:r>
                        <a:rPr lang="en" sz="4000" b="1" i="0" dirty="0" err="1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en</a:t>
                      </a:r>
                      <a:r>
                        <a:rPr lang="en" sz="4000" b="1" i="0" dirty="0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　</a:t>
                      </a:r>
                      <a:r>
                        <a:rPr lang="en" sz="4000" b="1" i="0" dirty="0" err="1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ua</a:t>
                      </a:r>
                      <a:endParaRPr lang="en" sz="4000" b="1" i="0" dirty="0">
                        <a:latin typeface="Yuanti SC" panose="02010600040101010101" pitchFamily="2" charset="-122"/>
                        <a:ea typeface="Yuanti SC" panose="02010600040101010101" pitchFamily="2" charset="-122"/>
                      </a:endParaRPr>
                    </a:p>
                  </a:txBody>
                  <a:tcPr marL="42737" marR="42737" marT="21368" marB="21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8844822"/>
                  </a:ext>
                </a:extLst>
              </a:tr>
              <a:tr h="57583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4000" b="1" i="0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7</a:t>
                      </a:r>
                    </a:p>
                  </a:txBody>
                  <a:tcPr marL="42737" marR="42737" marT="21368" marB="21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" sz="4000" b="1" i="0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ai　ong　ü　in　uo　ao　ueng　e</a:t>
                      </a:r>
                    </a:p>
                  </a:txBody>
                  <a:tcPr marL="42737" marR="42737" marT="21368" marB="21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9153892"/>
                  </a:ext>
                </a:extLst>
              </a:tr>
              <a:tr h="57583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4000" b="1" i="0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8</a:t>
                      </a:r>
                    </a:p>
                  </a:txBody>
                  <a:tcPr marL="42737" marR="42737" marT="21368" marB="21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" sz="4000" b="1" i="0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ia　an　ou　ing　uei　o　üe　iang</a:t>
                      </a:r>
                    </a:p>
                  </a:txBody>
                  <a:tcPr marL="42737" marR="42737" marT="21368" marB="21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323012"/>
                  </a:ext>
                </a:extLst>
              </a:tr>
              <a:tr h="57583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4000" b="1" i="0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9</a:t>
                      </a:r>
                    </a:p>
                  </a:txBody>
                  <a:tcPr marL="42737" marR="42737" marT="21368" marB="21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" sz="4000" b="1" i="0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uan　ei　a　iong　en　ie　uen　ao</a:t>
                      </a:r>
                    </a:p>
                  </a:txBody>
                  <a:tcPr marL="42737" marR="42737" marT="21368" marB="21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5613275"/>
                  </a:ext>
                </a:extLst>
              </a:tr>
              <a:tr h="107875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4000" b="1" i="0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10</a:t>
                      </a:r>
                    </a:p>
                  </a:txBody>
                  <a:tcPr marL="42737" marR="42737" marT="21368" marB="21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" sz="4000" b="1" i="0" dirty="0" err="1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ueng</a:t>
                      </a:r>
                      <a:r>
                        <a:rPr lang="en" sz="4000" b="1" i="0" dirty="0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　ang　</a:t>
                      </a:r>
                      <a:r>
                        <a:rPr lang="en" sz="4000" b="1" i="0" dirty="0" err="1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i</a:t>
                      </a:r>
                      <a:r>
                        <a:rPr lang="en" sz="4000" b="1" i="0" dirty="0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　</a:t>
                      </a:r>
                      <a:r>
                        <a:rPr lang="en" sz="4000" b="1" i="0" dirty="0" err="1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iou</a:t>
                      </a:r>
                      <a:r>
                        <a:rPr lang="en" sz="4000" b="1" i="0" dirty="0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　</a:t>
                      </a:r>
                      <a:r>
                        <a:rPr lang="en" sz="4000" b="1" i="0" dirty="0" err="1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ong</a:t>
                      </a:r>
                      <a:r>
                        <a:rPr lang="en" sz="4000" b="1" i="0" dirty="0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　ai　</a:t>
                      </a:r>
                      <a:r>
                        <a:rPr lang="en" sz="4000" b="1" i="0" dirty="0" err="1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uo</a:t>
                      </a:r>
                      <a:r>
                        <a:rPr lang="en" sz="4000" b="1" i="0" dirty="0">
                          <a:latin typeface="Yuanti SC" panose="02010600040101010101" pitchFamily="2" charset="-122"/>
                          <a:ea typeface="Yuanti SC" panose="02010600040101010101" pitchFamily="2" charset="-122"/>
                        </a:rPr>
                        <a:t>　in</a:t>
                      </a:r>
                    </a:p>
                  </a:txBody>
                  <a:tcPr marL="42737" marR="42737" marT="21368" marB="2136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6166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8385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A5EC5B12-E960-E14C-C19F-F14D4803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43013"/>
            <a:ext cx="3855720" cy="4371974"/>
          </a:xfrm>
        </p:spPr>
        <p:txBody>
          <a:bodyPr>
            <a:normAutofit/>
          </a:bodyPr>
          <a:lstStyle/>
          <a:p>
            <a:r>
              <a:rPr kumimoji="1" lang="zh-CN" altLang="en-US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子音</a:t>
            </a:r>
            <a:r>
              <a:rPr kumimoji="1" lang="ja-JP" altLang="en-US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　</a:t>
            </a:r>
            <a:endParaRPr kumimoji="1" lang="zh-CN" altLang="en-US" dirty="0">
              <a:solidFill>
                <a:schemeClr val="tx2"/>
              </a:solidFill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28D1596-6A7B-8662-9E8D-6BC4E7337D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0011" y="577059"/>
            <a:ext cx="7831989" cy="558389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kumimoji="1" lang="zh-CN" altLang="en-US" sz="4400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両唇音</a:t>
            </a:r>
            <a:r>
              <a:rPr kumimoji="1" lang="ja-JP" altLang="en-US" sz="440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　　</a:t>
            </a:r>
            <a:r>
              <a:rPr kumimoji="1" lang="en-US" altLang="zh-CN" sz="4400" b="1" dirty="0">
                <a:solidFill>
                  <a:schemeClr val="tx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b</a:t>
            </a:r>
            <a:r>
              <a:rPr kumimoji="1" lang="ja-JP" altLang="en-US" sz="4400" b="1">
                <a:solidFill>
                  <a:schemeClr val="tx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kumimoji="1" lang="en-US" altLang="ja-JP" sz="4400" b="1" dirty="0">
                <a:solidFill>
                  <a:schemeClr val="tx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p</a:t>
            </a:r>
            <a:r>
              <a:rPr kumimoji="1" lang="ja-JP" altLang="en-US" sz="4400" b="1">
                <a:solidFill>
                  <a:schemeClr val="tx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 　</a:t>
            </a:r>
            <a:r>
              <a:rPr kumimoji="1" lang="en-US" altLang="ja-JP" sz="4400" b="1" dirty="0">
                <a:solidFill>
                  <a:schemeClr val="tx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m</a:t>
            </a:r>
          </a:p>
          <a:p>
            <a:pPr marL="0" indent="0">
              <a:buNone/>
            </a:pPr>
            <a:r>
              <a:rPr kumimoji="1" lang="zh-CN" altLang="en-US" sz="4400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唇歯音</a:t>
            </a:r>
            <a:r>
              <a:rPr kumimoji="1" lang="ja-JP" altLang="en-US" sz="440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　</a:t>
            </a:r>
            <a:r>
              <a:rPr kumimoji="1" lang="en-US" altLang="ja-JP" sz="4400" b="1" dirty="0">
                <a:solidFill>
                  <a:schemeClr val="tx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f</a:t>
            </a:r>
          </a:p>
          <a:p>
            <a:pPr marL="0" indent="0">
              <a:buNone/>
            </a:pPr>
            <a:r>
              <a:rPr kumimoji="1" lang="zh-CN" altLang="en-US" sz="4400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舌尖音</a:t>
            </a:r>
            <a:r>
              <a:rPr kumimoji="1" lang="ja-JP" altLang="en-US" sz="440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　　</a:t>
            </a:r>
            <a:r>
              <a:rPr kumimoji="1" lang="en-US" altLang="zh-CN" sz="4400" b="1" dirty="0">
                <a:solidFill>
                  <a:schemeClr val="tx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d</a:t>
            </a:r>
            <a:r>
              <a:rPr kumimoji="1" lang="ja-JP" altLang="en-US" sz="4400" b="1">
                <a:solidFill>
                  <a:schemeClr val="tx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kumimoji="1" lang="en-US" altLang="ja-JP" sz="4400" b="1" dirty="0">
                <a:solidFill>
                  <a:schemeClr val="tx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t</a:t>
            </a:r>
            <a:r>
              <a:rPr kumimoji="1" lang="ja-JP" altLang="en-US" sz="4400" b="1">
                <a:solidFill>
                  <a:schemeClr val="tx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kumimoji="1" lang="en-US" altLang="ja-JP" sz="4400" b="1" dirty="0">
                <a:solidFill>
                  <a:schemeClr val="tx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n</a:t>
            </a:r>
            <a:r>
              <a:rPr kumimoji="1" lang="ja-JP" altLang="en-US" sz="4400" b="1">
                <a:solidFill>
                  <a:schemeClr val="tx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kumimoji="1" lang="en-US" altLang="ja-JP" sz="4400" b="1" dirty="0">
                <a:solidFill>
                  <a:schemeClr val="tx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l</a:t>
            </a:r>
          </a:p>
          <a:p>
            <a:pPr marL="0" indent="0">
              <a:buNone/>
            </a:pPr>
            <a:r>
              <a:rPr kumimoji="1" lang="zh-CN" altLang="en-US" sz="4400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舌根音</a:t>
            </a:r>
            <a:r>
              <a:rPr kumimoji="1" lang="ja-JP" altLang="en-US" sz="440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　　</a:t>
            </a:r>
            <a:r>
              <a:rPr kumimoji="1" lang="en-US" altLang="zh-CN" sz="4400" b="1" dirty="0">
                <a:solidFill>
                  <a:schemeClr val="tx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g</a:t>
            </a:r>
            <a:r>
              <a:rPr kumimoji="1" lang="ja-JP" altLang="en-US" sz="4400" b="1">
                <a:solidFill>
                  <a:schemeClr val="tx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kumimoji="1" lang="en-US" altLang="ja-JP" sz="4400" b="1" dirty="0">
                <a:solidFill>
                  <a:schemeClr val="tx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k</a:t>
            </a:r>
            <a:r>
              <a:rPr kumimoji="1" lang="ja-JP" altLang="en-US" sz="4400" b="1">
                <a:solidFill>
                  <a:schemeClr val="tx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kumimoji="1" lang="en-US" altLang="ja-JP" sz="4400" b="1" dirty="0">
                <a:solidFill>
                  <a:schemeClr val="tx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h</a:t>
            </a:r>
            <a:r>
              <a:rPr kumimoji="1" lang="ja-JP" altLang="en-US" sz="4400" b="1">
                <a:solidFill>
                  <a:schemeClr val="tx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 </a:t>
            </a:r>
            <a:endParaRPr kumimoji="1" lang="en-US" altLang="ja-JP" sz="4400" b="1" dirty="0">
              <a:solidFill>
                <a:schemeClr val="tx2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indent="0">
              <a:buNone/>
            </a:pPr>
            <a:r>
              <a:rPr kumimoji="1" lang="zh-CN" altLang="en-US" sz="4400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舌面音</a:t>
            </a:r>
            <a:r>
              <a:rPr kumimoji="1" lang="ja-JP" altLang="en-US" sz="440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　　</a:t>
            </a:r>
            <a:r>
              <a:rPr kumimoji="1" lang="en-US" altLang="ja-JP" sz="4400" b="1" dirty="0">
                <a:solidFill>
                  <a:schemeClr val="tx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j</a:t>
            </a:r>
            <a:r>
              <a:rPr kumimoji="1" lang="ja-JP" altLang="en-US" sz="4400" b="1">
                <a:solidFill>
                  <a:schemeClr val="tx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kumimoji="1" lang="en-US" altLang="ja-JP" sz="4400" b="1" dirty="0">
                <a:solidFill>
                  <a:schemeClr val="tx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q</a:t>
            </a:r>
            <a:r>
              <a:rPr kumimoji="1" lang="ja-JP" altLang="en-US" sz="4400" b="1">
                <a:solidFill>
                  <a:schemeClr val="tx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kumimoji="1" lang="en-US" altLang="ja-JP" sz="4400" b="1" dirty="0">
                <a:solidFill>
                  <a:schemeClr val="tx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x</a:t>
            </a:r>
            <a:r>
              <a:rPr kumimoji="1" lang="ja-JP" altLang="en-US" sz="4400" b="1">
                <a:solidFill>
                  <a:schemeClr val="tx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 </a:t>
            </a:r>
            <a:endParaRPr kumimoji="1" lang="en-US" altLang="ja-JP" sz="4400" b="1" dirty="0">
              <a:solidFill>
                <a:schemeClr val="tx2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indent="0">
              <a:buNone/>
            </a:pPr>
            <a:r>
              <a:rPr kumimoji="1" lang="zh-CN" altLang="en-US" sz="4400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そり舌音</a:t>
            </a:r>
            <a:r>
              <a:rPr kumimoji="1" lang="ja-JP" altLang="en-US" sz="440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　</a:t>
            </a:r>
            <a:r>
              <a:rPr kumimoji="1" lang="en-US" altLang="zh-CN" sz="4400" b="1" dirty="0" err="1">
                <a:solidFill>
                  <a:schemeClr val="tx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zh</a:t>
            </a:r>
            <a:r>
              <a:rPr kumimoji="1" lang="ja-JP" altLang="en-US" sz="4400" b="1">
                <a:solidFill>
                  <a:schemeClr val="tx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kumimoji="1" lang="en-US" altLang="ja-JP" sz="4400" b="1" dirty="0" err="1">
                <a:solidFill>
                  <a:schemeClr val="tx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ch</a:t>
            </a:r>
            <a:r>
              <a:rPr kumimoji="1" lang="ja-JP" altLang="en-US" sz="4400" b="1">
                <a:solidFill>
                  <a:schemeClr val="tx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kumimoji="1" lang="en-US" altLang="ja-JP" sz="4400" b="1" dirty="0" err="1">
                <a:solidFill>
                  <a:schemeClr val="tx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sh</a:t>
            </a:r>
            <a:r>
              <a:rPr kumimoji="1" lang="ja-JP" altLang="en-US" sz="4400" b="1">
                <a:solidFill>
                  <a:schemeClr val="tx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kumimoji="1" lang="en-US" altLang="ja-JP" sz="4400" b="1" dirty="0">
                <a:solidFill>
                  <a:schemeClr val="tx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r</a:t>
            </a:r>
          </a:p>
          <a:p>
            <a:pPr marL="0" indent="0">
              <a:buNone/>
            </a:pPr>
            <a:r>
              <a:rPr kumimoji="1" lang="zh-CN" altLang="en-US" sz="4400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舌歯音</a:t>
            </a:r>
            <a:r>
              <a:rPr kumimoji="1" lang="ja-JP" altLang="en-US" sz="440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　　</a:t>
            </a:r>
            <a:r>
              <a:rPr kumimoji="1" lang="en-US" altLang="zh-CN" sz="4400" b="1" dirty="0">
                <a:solidFill>
                  <a:schemeClr val="tx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z</a:t>
            </a:r>
            <a:r>
              <a:rPr kumimoji="1" lang="ja-JP" altLang="en-US" sz="4400" b="1">
                <a:solidFill>
                  <a:schemeClr val="tx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kumimoji="1" lang="en-US" altLang="ja-JP" sz="4400" b="1" dirty="0">
                <a:solidFill>
                  <a:schemeClr val="tx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c</a:t>
            </a:r>
            <a:r>
              <a:rPr kumimoji="1" lang="ja-JP" altLang="en-US" sz="4400" b="1">
                <a:solidFill>
                  <a:schemeClr val="tx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</a:t>
            </a:r>
            <a:r>
              <a:rPr kumimoji="1" lang="en-US" altLang="ja-JP" sz="4400" b="1" dirty="0">
                <a:solidFill>
                  <a:schemeClr val="tx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s</a:t>
            </a:r>
            <a:endParaRPr kumimoji="1" lang="zh-CN" altLang="en-US" sz="1800" b="1" dirty="0">
              <a:solidFill>
                <a:schemeClr val="tx2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35011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9C5CE4-1079-E6E6-1B2C-A84095D41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両唇音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7AED131-C01C-722B-0C64-7B7DC8ADC6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b(o)</a:t>
            </a:r>
          </a:p>
          <a:p>
            <a:r>
              <a:rPr kumimoji="1" lang="en-US" altLang="zh-CN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p(o)</a:t>
            </a:r>
          </a:p>
          <a:p>
            <a:r>
              <a:rPr kumimoji="1" lang="en-US" altLang="zh-CN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m(o)</a:t>
            </a:r>
          </a:p>
          <a:p>
            <a:pPr marL="0" indent="0">
              <a:buNone/>
            </a:pPr>
            <a:endParaRPr kumimoji="1" lang="en-US" altLang="zh-CN" sz="4400" b="1" dirty="0"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endParaRPr kumimoji="1"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D22086B-C7FC-9C20-06FB-0CEC78657B46}"/>
              </a:ext>
            </a:extLst>
          </p:cNvPr>
          <p:cNvSpPr txBox="1"/>
          <p:nvPr/>
        </p:nvSpPr>
        <p:spPr>
          <a:xfrm>
            <a:off x="3829050" y="264318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E5B6C81-012A-9479-776C-2AF19ABBDD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0706" y="1858358"/>
            <a:ext cx="6409319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3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上下の唇をしっかり閉じてから発音します。</a:t>
            </a:r>
            <a:endParaRPr kumimoji="0" lang="zh-CN" altLang="zh-CN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3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まず唇を閉じて、それから開いて音を出しましょう。</a:t>
            </a:r>
            <a:endParaRPr kumimoji="0" lang="zh-CN" altLang="zh-CN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965291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130DC8-3DCF-9703-3861-02B091394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唇歯音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77ACBE8-EE1B-18A9-DEA3-A2074D640E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f(o)</a:t>
            </a:r>
          </a:p>
          <a:p>
            <a:pPr marL="0" indent="0">
              <a:buNone/>
            </a:pPr>
            <a:endParaRPr kumimoji="1" lang="zh-CN" alt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48567EB4-8BAE-6796-C376-06D1B6FA26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7700" y="1690688"/>
            <a:ext cx="8053387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zh-CN" altLang="zh-CN" sz="3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上の前歯を軽く下唇に当てます。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zh-CN" altLang="zh-CN" sz="3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唇をかまず、軽く触れるだけです。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zh-CN" altLang="zh-CN" sz="3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そのすき間から息を出します。</a:t>
            </a:r>
            <a:endParaRPr kumimoji="0" lang="zh-CN" altLang="zh-CN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6462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3DB3B2-8F42-CFCE-1FA7-FFC92B24A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練習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29E1C1D-75A1-F07F-15C7-DD9EFF9D9E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bā</a:t>
            </a: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bá</a:t>
            </a: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bǎ</a:t>
            </a: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bà</a:t>
            </a:r>
            <a:endParaRPr kumimoji="1" lang="en-US" altLang="zh-CN" sz="4400" b="1" dirty="0"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bó</a:t>
            </a:r>
            <a:r>
              <a:rPr kumimoji="1" lang="ja-JP" altLang="en-US" sz="4400" b="1">
                <a:latin typeface="Yuanti SC" panose="02010600040101010101" pitchFamily="2" charset="-122"/>
                <a:ea typeface="Yuanti SC" panose="02010600040101010101" pitchFamily="2" charset="-122"/>
              </a:rPr>
              <a:t>　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bǐ</a:t>
            </a:r>
            <a:r>
              <a:rPr kumimoji="1" lang="ja-JP" altLang="en-US" sz="4400" b="1">
                <a:latin typeface="Yuanti SC" panose="02010600040101010101" pitchFamily="2" charset="-122"/>
                <a:ea typeface="Yuanti SC" panose="02010600040101010101" pitchFamily="2" charset="-122"/>
              </a:rPr>
              <a:t>　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bù</a:t>
            </a:r>
            <a:endParaRPr kumimoji="1" lang="en-US" altLang="zh-CN" sz="4400" b="1" dirty="0"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pá</a:t>
            </a:r>
            <a:r>
              <a:rPr kumimoji="1" lang="ja-JP" altLang="en-US" sz="4400" b="1">
                <a:latin typeface="Yuanti SC" panose="02010600040101010101" pitchFamily="2" charset="-122"/>
                <a:ea typeface="Yuanti SC" panose="02010600040101010101" pitchFamily="2" charset="-122"/>
              </a:rPr>
              <a:t>　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pō</a:t>
            </a:r>
            <a:r>
              <a:rPr kumimoji="1" lang="ja-JP" altLang="en-US" sz="4400" b="1">
                <a:latin typeface="Yuanti SC" panose="02010600040101010101" pitchFamily="2" charset="-122"/>
                <a:ea typeface="Yuanti SC" panose="02010600040101010101" pitchFamily="2" charset="-122"/>
              </a:rPr>
              <a:t>　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pí</a:t>
            </a:r>
            <a:r>
              <a:rPr kumimoji="1" lang="ja-JP" altLang="en-US" sz="4400" b="1">
                <a:latin typeface="Yuanti SC" panose="02010600040101010101" pitchFamily="2" charset="-122"/>
                <a:ea typeface="Yuanti SC" panose="02010600040101010101" pitchFamily="2" charset="-122"/>
              </a:rPr>
              <a:t>　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pù</a:t>
            </a:r>
            <a:endParaRPr kumimoji="1" lang="en-US" altLang="zh-CN" sz="4400" b="1" dirty="0"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m</a:t>
            </a:r>
            <a:r>
              <a:rPr kumimoji="1" lang="en-US" altLang="ja-JP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ā</a:t>
            </a:r>
            <a:r>
              <a:rPr kumimoji="1" lang="ja-JP" altLang="en-US" sz="4400" b="1">
                <a:latin typeface="Yuanti SC" panose="02010600040101010101" pitchFamily="2" charset="-122"/>
                <a:ea typeface="Yuanti SC" panose="02010600040101010101" pitchFamily="2" charset="-122"/>
              </a:rPr>
              <a:t>　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m</a:t>
            </a:r>
            <a:r>
              <a:rPr kumimoji="1" lang="en-US" altLang="ja-JP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ō</a:t>
            </a:r>
            <a:r>
              <a:rPr kumimoji="1" lang="ja-JP" altLang="en-US" sz="4400" b="1">
                <a:latin typeface="Yuanti SC" panose="02010600040101010101" pitchFamily="2" charset="-122"/>
                <a:ea typeface="Yuanti SC" panose="02010600040101010101" pitchFamily="2" charset="-122"/>
              </a:rPr>
              <a:t>　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m</a:t>
            </a:r>
            <a:r>
              <a:rPr kumimoji="1" lang="en-US" altLang="ja-JP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ǐ</a:t>
            </a:r>
            <a:r>
              <a:rPr kumimoji="1" lang="ja-JP" altLang="en-US" sz="4400" b="1">
                <a:latin typeface="Yuanti SC" panose="02010600040101010101" pitchFamily="2" charset="-122"/>
                <a:ea typeface="Yuanti SC" panose="02010600040101010101" pitchFamily="2" charset="-122"/>
              </a:rPr>
              <a:t>　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m</a:t>
            </a:r>
            <a:r>
              <a:rPr kumimoji="1" lang="en-US" altLang="ja-JP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ù</a:t>
            </a:r>
            <a:endParaRPr kumimoji="1" lang="en-US" altLang="zh-CN" sz="4400" b="1" dirty="0"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fà</a:t>
            </a:r>
            <a:r>
              <a:rPr kumimoji="1" lang="ja-JP" altLang="en-US" sz="4400" b="1">
                <a:latin typeface="Yuanti SC" panose="02010600040101010101" pitchFamily="2" charset="-122"/>
                <a:ea typeface="Yuanti SC" panose="02010600040101010101" pitchFamily="2" charset="-122"/>
              </a:rPr>
              <a:t>　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fó</a:t>
            </a:r>
            <a:r>
              <a:rPr kumimoji="1" lang="ja-JP" altLang="en-US" sz="4400" b="1">
                <a:latin typeface="Yuanti SC" panose="02010600040101010101" pitchFamily="2" charset="-122"/>
                <a:ea typeface="Yuanti SC" panose="02010600040101010101" pitchFamily="2" charset="-122"/>
              </a:rPr>
              <a:t>　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fǔ</a:t>
            </a:r>
            <a:endParaRPr kumimoji="1" lang="zh-CN" altLang="en-US" sz="4400" b="1" dirty="0">
              <a:latin typeface="Yuanti SC" panose="02010600040101010101" pitchFamily="2" charset="-122"/>
              <a:ea typeface="Yuanti SC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986686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0E1CC1A-5899-3EDB-045B-F7F3AB326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4302"/>
            <a:ext cx="10515600" cy="47518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zh-CN" sz="40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bā</a:t>
            </a:r>
            <a:r>
              <a:rPr kumimoji="1" lang="zh-CN" altLang="en-US" sz="40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       </a:t>
            </a:r>
            <a:r>
              <a:rPr kumimoji="1" lang="en-US" altLang="zh-CN" sz="40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bá</a:t>
            </a:r>
            <a:r>
              <a:rPr kumimoji="1" lang="zh-CN" altLang="en-US" sz="40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         </a:t>
            </a:r>
            <a:r>
              <a:rPr kumimoji="1" lang="en-US" altLang="zh-CN" sz="40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bǎ</a:t>
            </a:r>
            <a:r>
              <a:rPr kumimoji="1" lang="zh-CN" altLang="en-US" sz="40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      </a:t>
            </a:r>
            <a:r>
              <a:rPr kumimoji="1" lang="en-US" altLang="zh-CN" sz="40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bà</a:t>
            </a:r>
            <a:endParaRPr kumimoji="1" lang="en-US" altLang="zh-CN" sz="4000" b="1" dirty="0"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marL="742950" indent="-742950">
              <a:buAutoNum type="ea1ChsPlain" startAt="8"/>
            </a:pP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     拔            靶         坝</a:t>
            </a:r>
            <a:endParaRPr kumimoji="1" lang="en-US" altLang="zh-CN" sz="4400" b="1" dirty="0"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marL="0" indent="0">
              <a:buNone/>
            </a:pP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bàba</a:t>
            </a: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  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māma</a:t>
            </a:r>
            <a:endParaRPr kumimoji="1" lang="en-US" altLang="zh-CN" sz="4400" b="1" dirty="0"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marL="0" indent="0">
              <a:buNone/>
            </a:pP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爸爸        妈妈</a:t>
            </a:r>
            <a:endParaRPr kumimoji="1" lang="en-US" altLang="zh-CN" sz="4400" b="1" dirty="0"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marL="0" indent="0">
              <a:buNone/>
            </a:pP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pǎo</a:t>
            </a: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māo</a:t>
            </a: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 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fàn</a:t>
            </a: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  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mǐ</a:t>
            </a: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   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fó</a:t>
            </a: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 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pàng</a:t>
            </a:r>
            <a:endParaRPr kumimoji="1" lang="en-US" altLang="zh-CN" sz="4400" b="1" dirty="0"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marL="0" indent="0">
              <a:buNone/>
            </a:pP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跑        猫        饭        米       佛       胖  </a:t>
            </a:r>
            <a:endParaRPr kumimoji="1" lang="en-US" altLang="zh-CN" sz="4400" b="1" dirty="0"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marL="0" indent="0">
              <a:buNone/>
            </a:pPr>
            <a:endParaRPr kumimoji="1" lang="en-US" altLang="zh-CN" sz="4400" b="1" dirty="0"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marL="0" indent="0">
              <a:buNone/>
            </a:pPr>
            <a:endParaRPr kumimoji="1" lang="en-US" altLang="zh-CN" sz="4400" b="1" dirty="0">
              <a:latin typeface="Yuanti SC" panose="02010600040101010101" pitchFamily="2" charset="-122"/>
              <a:ea typeface="Yuanti SC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628380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BA833D-40A0-DEFE-BA17-177ADC147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舌尖音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AD7094D-F803-63DB-9E5F-73C83BF33F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d(e)</a:t>
            </a:r>
          </a:p>
          <a:p>
            <a:r>
              <a:rPr kumimoji="1" lang="en-US" altLang="zh-CN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t(e)</a:t>
            </a:r>
          </a:p>
          <a:p>
            <a:r>
              <a:rPr kumimoji="1" lang="en-US" altLang="zh-CN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n(e)</a:t>
            </a:r>
          </a:p>
          <a:p>
            <a:r>
              <a:rPr kumimoji="1" lang="en-US" altLang="zh-CN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l(e)</a:t>
            </a:r>
          </a:p>
          <a:p>
            <a:endParaRPr kumimoji="1" lang="zh-CN" altLang="en-US" dirty="0"/>
          </a:p>
        </p:txBody>
      </p:sp>
      <p:pic>
        <p:nvPicPr>
          <p:cNvPr id="11267" name="Picture 3">
            <a:extLst>
              <a:ext uri="{FF2B5EF4-FFF2-40B4-BE49-F238E27FC236}">
                <a16:creationId xmlns:a16="http://schemas.microsoft.com/office/drawing/2014/main" id="{F7822EB2-7217-D085-BD49-5CC99107D0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64972" y="857744"/>
            <a:ext cx="8727028" cy="4811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2256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821986-2D53-3BB9-5E6D-BCA505B47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練習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34DA929-EC29-990D-DA43-EB0BEC8228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dà</a:t>
            </a: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dì</a:t>
            </a: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dǔ</a:t>
            </a: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dé</a:t>
            </a:r>
            <a:endParaRPr kumimoji="1" lang="en-US" altLang="zh-CN" sz="4400" b="1" dirty="0"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tā</a:t>
            </a: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tè</a:t>
            </a: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tǔ</a:t>
            </a: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 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tī</a:t>
            </a:r>
            <a:endParaRPr kumimoji="1" lang="en-US" altLang="zh-CN" sz="4400" b="1" dirty="0"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ná</a:t>
            </a: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ní</a:t>
            </a: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nè</a:t>
            </a: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 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nù</a:t>
            </a: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 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nǚ</a:t>
            </a:r>
            <a:endParaRPr kumimoji="1" lang="en-US" altLang="zh-CN" sz="4400" b="1" dirty="0"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lā</a:t>
            </a: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 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lè</a:t>
            </a: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lǐ</a:t>
            </a: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    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lú</a:t>
            </a: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  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lǘ</a:t>
            </a:r>
            <a:endParaRPr kumimoji="1" lang="en-US" altLang="zh-CN" sz="4400" b="1" dirty="0"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endParaRPr kumimoji="1" lang="zh-CN" altLang="en-US" sz="4400" b="1" dirty="0">
              <a:latin typeface="Yuanti SC" panose="02010600040101010101" pitchFamily="2" charset="-122"/>
              <a:ea typeface="Yuanti SC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329418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BEFB16F-5563-7D7F-A22E-57D73A1C43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dà</a:t>
            </a: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   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tā</a:t>
            </a: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   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ná</a:t>
            </a: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   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là</a:t>
            </a:r>
            <a:endParaRPr kumimoji="1" lang="en-US" altLang="zh-CN" sz="4400" b="1" dirty="0"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marL="0" indent="0">
              <a:buNone/>
            </a:pP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大       他       拿       辣</a:t>
            </a:r>
            <a:endParaRPr kumimoji="1" lang="en-US" altLang="zh-CN" sz="4400" b="1" dirty="0"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marL="0" indent="0">
              <a:buNone/>
            </a:pP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dìdi</a:t>
            </a: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      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nǎlǐ</a:t>
            </a:r>
            <a:endParaRPr kumimoji="1" lang="en-US" altLang="zh-CN" sz="4400" b="1" dirty="0"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marL="0" indent="0">
              <a:buNone/>
            </a:pP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弟弟        哪里</a:t>
            </a:r>
            <a:endParaRPr kumimoji="1" lang="en-US" altLang="zh-CN" sz="4400" b="1" dirty="0"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marL="0" indent="0">
              <a:buNone/>
            </a:pP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dāo</a:t>
            </a: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táng</a:t>
            </a: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niǎo</a:t>
            </a: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lù</a:t>
            </a: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  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dòu</a:t>
            </a: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niú</a:t>
            </a:r>
            <a:endParaRPr kumimoji="1" lang="en-US" altLang="zh-CN" sz="4400" b="1" dirty="0"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marL="0" indent="0">
              <a:buNone/>
            </a:pP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刀      糖      鸟      路      豆      牛</a:t>
            </a:r>
          </a:p>
        </p:txBody>
      </p:sp>
    </p:spTree>
    <p:extLst>
      <p:ext uri="{BB962C8B-B14F-4D97-AF65-F5344CB8AC3E}">
        <p14:creationId xmlns:p14="http://schemas.microsoft.com/office/powerpoint/2010/main" val="187508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828DA99-FB8C-E38B-6AFB-0F86F5B57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舌根音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FDD8AA-4BCA-4212-B925-CB2D5AB54E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g(e)</a:t>
            </a:r>
          </a:p>
          <a:p>
            <a:r>
              <a:rPr kumimoji="1" lang="en-US" altLang="zh-CN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k(e)</a:t>
            </a:r>
          </a:p>
          <a:p>
            <a:r>
              <a:rPr kumimoji="1" lang="en-US" altLang="zh-CN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h(e)</a:t>
            </a:r>
            <a:endParaRPr kumimoji="1" lang="zh-CN" altLang="en-US" sz="4400" b="1" dirty="0">
              <a:latin typeface="Yuanti SC" panose="02010600040101010101" pitchFamily="2" charset="-122"/>
              <a:ea typeface="Yuanti SC" panose="02010600040101010101" pitchFamily="2" charset="-122"/>
            </a:endParaRP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F77AA983-3CD6-26B1-1181-6EC077D22C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51241" y="681037"/>
            <a:ext cx="8040759" cy="5396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82366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893903-CE59-0BE4-601C-7FFFE736B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練習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C101B09-3CD7-AE12-DE0A-D143EB2FCC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gā</a:t>
            </a: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  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gě</a:t>
            </a: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  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gù</a:t>
            </a:r>
            <a:endParaRPr kumimoji="1" lang="en-US" altLang="zh-CN" sz="4400" b="1" dirty="0"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kǎ</a:t>
            </a: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  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kē</a:t>
            </a: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   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kū</a:t>
            </a:r>
            <a:endParaRPr kumimoji="1" lang="en-US" altLang="zh-CN" sz="4400" b="1" dirty="0"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hā</a:t>
            </a: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  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hè</a:t>
            </a: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   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hū</a:t>
            </a:r>
            <a:endParaRPr kumimoji="1" lang="zh-CN" altLang="en-US" sz="4400" b="1" dirty="0">
              <a:latin typeface="Yuanti SC" panose="02010600040101010101" pitchFamily="2" charset="-122"/>
              <a:ea typeface="Yuanti SC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595016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1967DB9-6CDF-E267-B6BB-D915C2592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926" y="1026942"/>
            <a:ext cx="10537874" cy="51065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gē</a:t>
            </a: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   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kǎ</a:t>
            </a: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   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hā</a:t>
            </a:r>
            <a:endParaRPr kumimoji="1" lang="en-US" altLang="zh-CN" sz="4400" b="1" dirty="0"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marL="0" indent="0">
              <a:buNone/>
            </a:pP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歌       卡        哈</a:t>
            </a:r>
            <a:endParaRPr kumimoji="1" lang="en-US" altLang="zh-CN" sz="4400" b="1" dirty="0"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marL="0" indent="0">
              <a:buNone/>
            </a:pP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gēge</a:t>
            </a:r>
            <a:endParaRPr kumimoji="1" lang="en-US" altLang="zh-CN" sz="4400" b="1" dirty="0"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marL="0" indent="0">
              <a:buNone/>
            </a:pP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哥哥</a:t>
            </a:r>
            <a:endParaRPr kumimoji="1" lang="en-US" altLang="zh-CN" sz="4400" b="1" dirty="0"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marL="0" indent="0">
              <a:buNone/>
            </a:pP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gāo</a:t>
            </a: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gǒu</a:t>
            </a: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 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kàn</a:t>
            </a: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huā</a:t>
            </a: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huǒ</a:t>
            </a: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     </a:t>
            </a:r>
            <a:r>
              <a:rPr kumimoji="1" lang="en-US" altLang="zh-CN" sz="44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hé</a:t>
            </a:r>
            <a:endParaRPr kumimoji="1" lang="en-US" altLang="zh-CN" sz="4400" b="1" dirty="0"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marL="0" indent="0">
              <a:buNone/>
            </a:pPr>
            <a:r>
              <a:rPr kumimoji="1"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 高       狗       看       花       火       河</a:t>
            </a:r>
          </a:p>
        </p:txBody>
      </p:sp>
    </p:spTree>
    <p:extLst>
      <p:ext uri="{BB962C8B-B14F-4D97-AF65-F5344CB8AC3E}">
        <p14:creationId xmlns:p14="http://schemas.microsoft.com/office/powerpoint/2010/main" val="29201988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275D390-C449-9827-C1AD-A9AB9254F5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262"/>
            <a:ext cx="2678723" cy="69599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" altLang="zh-CN" sz="4000" b="1" dirty="0">
                <a:latin typeface="Yuanti SC" panose="02010600040101010101" pitchFamily="2" charset="-122"/>
                <a:ea typeface="Yuanti SC" panose="02010600040101010101" pitchFamily="2" charset="-122"/>
              </a:rPr>
              <a:t>1.  </a:t>
            </a:r>
            <a:r>
              <a:rPr kumimoji="1" lang="en" altLang="zh-CN" sz="40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guó</a:t>
            </a:r>
            <a:endParaRPr kumimoji="1" lang="en" altLang="zh-CN" sz="4000" b="1" dirty="0"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marL="0" indent="0">
              <a:buNone/>
            </a:pPr>
            <a:r>
              <a:rPr kumimoji="1" lang="en" altLang="zh-CN" sz="4000" b="1" dirty="0">
                <a:latin typeface="Yuanti SC" panose="02010600040101010101" pitchFamily="2" charset="-122"/>
                <a:ea typeface="Yuanti SC" panose="02010600040101010101" pitchFamily="2" charset="-122"/>
              </a:rPr>
              <a:t>2.  </a:t>
            </a:r>
            <a:r>
              <a:rPr kumimoji="1" lang="en" altLang="zh-CN" sz="40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pǎo</a:t>
            </a:r>
            <a:endParaRPr kumimoji="1" lang="en" altLang="zh-CN" sz="4000" b="1" dirty="0"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marL="0" indent="0">
              <a:buNone/>
            </a:pPr>
            <a:r>
              <a:rPr kumimoji="1" lang="en" altLang="zh-CN" sz="4000" b="1" dirty="0">
                <a:latin typeface="Yuanti SC" panose="02010600040101010101" pitchFamily="2" charset="-122"/>
                <a:ea typeface="Yuanti SC" panose="02010600040101010101" pitchFamily="2" charset="-122"/>
              </a:rPr>
              <a:t>3.  </a:t>
            </a:r>
            <a:r>
              <a:rPr kumimoji="1" lang="en" altLang="zh-CN" sz="40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mián</a:t>
            </a:r>
            <a:endParaRPr kumimoji="1" lang="en" altLang="zh-CN" sz="4000" b="1" dirty="0"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marL="0" indent="0">
              <a:buNone/>
            </a:pPr>
            <a:r>
              <a:rPr kumimoji="1" lang="en" altLang="zh-CN" sz="4000" b="1" dirty="0">
                <a:latin typeface="Yuanti SC" panose="02010600040101010101" pitchFamily="2" charset="-122"/>
                <a:ea typeface="Yuanti SC" panose="02010600040101010101" pitchFamily="2" charset="-122"/>
              </a:rPr>
              <a:t>4.  </a:t>
            </a:r>
            <a:r>
              <a:rPr kumimoji="1" lang="en" altLang="zh-CN" sz="40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dèng</a:t>
            </a:r>
            <a:endParaRPr kumimoji="1" lang="en" altLang="zh-CN" sz="4000" b="1" dirty="0"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marL="0" indent="0">
              <a:buNone/>
            </a:pPr>
            <a:r>
              <a:rPr kumimoji="1" lang="en" altLang="zh-CN" sz="4000" b="1" dirty="0">
                <a:latin typeface="Yuanti SC" panose="02010600040101010101" pitchFamily="2" charset="-122"/>
                <a:ea typeface="Yuanti SC" panose="02010600040101010101" pitchFamily="2" charset="-122"/>
              </a:rPr>
              <a:t>5.  </a:t>
            </a:r>
            <a:r>
              <a:rPr kumimoji="1" lang="en" altLang="zh-CN" sz="40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hòu</a:t>
            </a:r>
            <a:endParaRPr kumimoji="1" lang="en" altLang="zh-CN" sz="4000" b="1" dirty="0"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marL="0" indent="0">
              <a:buNone/>
            </a:pPr>
            <a:r>
              <a:rPr kumimoji="1" lang="en" altLang="zh-CN" sz="4000" b="1" dirty="0">
                <a:latin typeface="Yuanti SC" panose="02010600040101010101" pitchFamily="2" charset="-122"/>
                <a:ea typeface="Yuanti SC" panose="02010600040101010101" pitchFamily="2" charset="-122"/>
              </a:rPr>
              <a:t>6.  </a:t>
            </a:r>
            <a:r>
              <a:rPr kumimoji="1" lang="en" altLang="zh-CN" sz="40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kāi</a:t>
            </a:r>
            <a:endParaRPr kumimoji="1" lang="en" altLang="zh-CN" sz="4000" b="1" dirty="0"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marL="0" indent="0">
              <a:buNone/>
            </a:pPr>
            <a:r>
              <a:rPr kumimoji="1" lang="en" altLang="zh-CN" sz="4000" b="1" dirty="0">
                <a:latin typeface="Yuanti SC" panose="02010600040101010101" pitchFamily="2" charset="-122"/>
                <a:ea typeface="Yuanti SC" panose="02010600040101010101" pitchFamily="2" charset="-122"/>
              </a:rPr>
              <a:t>7.  </a:t>
            </a:r>
            <a:r>
              <a:rPr kumimoji="1" lang="en" altLang="zh-CN" sz="40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fā</a:t>
            </a:r>
            <a:endParaRPr kumimoji="1" lang="en" altLang="zh-CN" sz="4000" b="1" dirty="0"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marL="0" indent="0">
              <a:buNone/>
            </a:pPr>
            <a:r>
              <a:rPr kumimoji="1" lang="en" altLang="zh-CN" sz="4000" b="1" dirty="0">
                <a:latin typeface="Yuanti SC" panose="02010600040101010101" pitchFamily="2" charset="-122"/>
                <a:ea typeface="Yuanti SC" panose="02010600040101010101" pitchFamily="2" charset="-122"/>
              </a:rPr>
              <a:t>8.  </a:t>
            </a:r>
            <a:r>
              <a:rPr kumimoji="1" lang="en" altLang="zh-CN" sz="40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niú</a:t>
            </a:r>
            <a:endParaRPr kumimoji="1" lang="en" altLang="zh-CN" sz="4000" b="1" dirty="0"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marL="0" indent="0">
              <a:buNone/>
            </a:pPr>
            <a:r>
              <a:rPr kumimoji="1" lang="en" altLang="zh-CN" sz="4000" b="1" dirty="0">
                <a:latin typeface="Yuanti SC" panose="02010600040101010101" pitchFamily="2" charset="-122"/>
                <a:ea typeface="Yuanti SC" panose="02010600040101010101" pitchFamily="2" charset="-122"/>
              </a:rPr>
              <a:t>9.  </a:t>
            </a:r>
            <a:r>
              <a:rPr kumimoji="1" lang="en" altLang="zh-CN" sz="40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tóng</a:t>
            </a:r>
            <a:endParaRPr kumimoji="1" lang="en" altLang="zh-CN" sz="4000" b="1" dirty="0">
              <a:latin typeface="Yuanti SC" panose="02010600040101010101" pitchFamily="2" charset="-122"/>
              <a:ea typeface="Yuanti SC" panose="02010600040101010101" pitchFamily="2" charset="-122"/>
            </a:endParaRPr>
          </a:p>
          <a:p>
            <a:pPr marL="0" indent="0">
              <a:buNone/>
            </a:pPr>
            <a:r>
              <a:rPr kumimoji="1" lang="en" altLang="zh-CN" sz="4000" b="1" dirty="0">
                <a:latin typeface="Yuanti SC" panose="02010600040101010101" pitchFamily="2" charset="-122"/>
                <a:ea typeface="Yuanti SC" panose="02010600040101010101" pitchFamily="2" charset="-122"/>
              </a:rPr>
              <a:t>10. </a:t>
            </a:r>
            <a:r>
              <a:rPr kumimoji="1" lang="en" altLang="zh-CN" sz="4000" b="1" dirty="0" err="1">
                <a:latin typeface="Yuanti SC" panose="02010600040101010101" pitchFamily="2" charset="-122"/>
                <a:ea typeface="Yuanti SC" panose="02010600040101010101" pitchFamily="2" charset="-122"/>
              </a:rPr>
              <a:t>gè</a:t>
            </a:r>
            <a:endParaRPr kumimoji="1" lang="en" altLang="zh-CN" sz="4000" b="1" dirty="0">
              <a:latin typeface="Yuanti SC" panose="02010600040101010101" pitchFamily="2" charset="-122"/>
              <a:ea typeface="Yuanti SC" panose="02010600040101010101" pitchFamily="2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8567428-F97A-67C5-A417-E2165779A003}"/>
              </a:ext>
            </a:extLst>
          </p:cNvPr>
          <p:cNvSpPr txBox="1"/>
          <p:nvPr/>
        </p:nvSpPr>
        <p:spPr>
          <a:xfrm>
            <a:off x="4170486" y="0"/>
            <a:ext cx="4006360" cy="7540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11. bāo</a:t>
            </a:r>
          </a:p>
          <a:p>
            <a:r>
              <a:rPr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12. kuà</a:t>
            </a:r>
          </a:p>
          <a:p>
            <a:r>
              <a:rPr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13. mén</a:t>
            </a:r>
          </a:p>
          <a:p>
            <a:r>
              <a:rPr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14. hǎi</a:t>
            </a:r>
          </a:p>
          <a:p>
            <a:r>
              <a:rPr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15. dà</a:t>
            </a:r>
          </a:p>
          <a:p>
            <a:r>
              <a:rPr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16. guān</a:t>
            </a:r>
          </a:p>
          <a:p>
            <a:r>
              <a:rPr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17. péng</a:t>
            </a:r>
          </a:p>
          <a:p>
            <a:r>
              <a:rPr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18. lǎo</a:t>
            </a:r>
          </a:p>
          <a:p>
            <a:r>
              <a:rPr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19. huǒ</a:t>
            </a:r>
          </a:p>
          <a:p>
            <a:r>
              <a:rPr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20. kǒu</a:t>
            </a:r>
          </a:p>
          <a:p>
            <a:endParaRPr lang="zh-CN" altLang="en-US" sz="4400" b="1" dirty="0">
              <a:latin typeface="Yuanti SC" panose="02010600040101010101" pitchFamily="2" charset="-122"/>
              <a:ea typeface="Yuanti SC" panose="02010600040101010101" pitchFamily="2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A99C2A5-00CB-4835-545F-A4ABEED88BBB}"/>
              </a:ext>
            </a:extLst>
          </p:cNvPr>
          <p:cNvSpPr txBox="1"/>
          <p:nvPr/>
        </p:nvSpPr>
        <p:spPr>
          <a:xfrm>
            <a:off x="7798776" y="0"/>
            <a:ext cx="6101860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21. bān</a:t>
            </a:r>
          </a:p>
          <a:p>
            <a:r>
              <a:rPr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22. héng</a:t>
            </a:r>
          </a:p>
          <a:p>
            <a:r>
              <a:rPr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23. mù</a:t>
            </a:r>
          </a:p>
          <a:p>
            <a:r>
              <a:rPr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24. táo</a:t>
            </a:r>
          </a:p>
          <a:p>
            <a:r>
              <a:rPr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25. gāng</a:t>
            </a:r>
          </a:p>
          <a:p>
            <a:r>
              <a:rPr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26. něi</a:t>
            </a:r>
          </a:p>
          <a:p>
            <a:r>
              <a:rPr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27. huáng</a:t>
            </a:r>
          </a:p>
          <a:p>
            <a:r>
              <a:rPr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28. pí</a:t>
            </a:r>
          </a:p>
          <a:p>
            <a:r>
              <a:rPr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29. fēn</a:t>
            </a:r>
          </a:p>
          <a:p>
            <a:r>
              <a:rPr lang="zh-CN" altLang="en-US" sz="4400" b="1" dirty="0">
                <a:latin typeface="Yuanti SC" panose="02010600040101010101" pitchFamily="2" charset="-122"/>
                <a:ea typeface="Yuanti SC" panose="02010600040101010101" pitchFamily="2" charset="-122"/>
              </a:rPr>
              <a:t>30. dú</a:t>
            </a:r>
          </a:p>
        </p:txBody>
      </p:sp>
    </p:spTree>
    <p:extLst>
      <p:ext uri="{BB962C8B-B14F-4D97-AF65-F5344CB8AC3E}">
        <p14:creationId xmlns:p14="http://schemas.microsoft.com/office/powerpoint/2010/main" val="37800217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2ECF37-351E-3BE9-F05A-4735D2BBE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舌面音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2FC9554-1A4B-6AC3-C4C1-6B3BAA0244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j(</a:t>
            </a:r>
            <a:r>
              <a:rPr kumimoji="1" lang="en-US" altLang="zh-CN" dirty="0" err="1"/>
              <a:t>i</a:t>
            </a:r>
            <a:r>
              <a:rPr kumimoji="1" lang="en-US" altLang="zh-CN" dirty="0"/>
              <a:t>)</a:t>
            </a:r>
          </a:p>
          <a:p>
            <a:r>
              <a:rPr kumimoji="1" lang="en-US" altLang="zh-CN" dirty="0"/>
              <a:t>q(</a:t>
            </a:r>
            <a:r>
              <a:rPr kumimoji="1" lang="en-US" altLang="zh-CN" dirty="0" err="1"/>
              <a:t>i</a:t>
            </a:r>
            <a:r>
              <a:rPr kumimoji="1" lang="en-US" altLang="zh-CN" dirty="0"/>
              <a:t>)</a:t>
            </a:r>
          </a:p>
          <a:p>
            <a:r>
              <a:rPr kumimoji="1" lang="en-US" altLang="zh-CN" dirty="0"/>
              <a:t>x(</a:t>
            </a:r>
            <a:r>
              <a:rPr kumimoji="1" lang="en-US" altLang="zh-CN" dirty="0" err="1"/>
              <a:t>i</a:t>
            </a:r>
            <a:r>
              <a:rPr kumimoji="1" lang="en-US" altLang="zh-CN" dirty="0"/>
              <a:t>)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656536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B7016B-6CB8-F164-2655-CB6D581F4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そり舌音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37B7A92-5E44-D78F-E65E-90DC3B559A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err="1"/>
              <a:t>zh</a:t>
            </a:r>
            <a:r>
              <a:rPr kumimoji="1" lang="en-US" altLang="zh-CN" dirty="0"/>
              <a:t>(</a:t>
            </a:r>
            <a:r>
              <a:rPr kumimoji="1" lang="en-US" altLang="zh-CN" dirty="0" err="1"/>
              <a:t>i</a:t>
            </a:r>
            <a:r>
              <a:rPr kumimoji="1" lang="en-US" altLang="zh-CN" dirty="0"/>
              <a:t>)</a:t>
            </a:r>
          </a:p>
          <a:p>
            <a:r>
              <a:rPr kumimoji="1" lang="en-US" altLang="zh-CN" dirty="0" err="1"/>
              <a:t>ch</a:t>
            </a:r>
            <a:r>
              <a:rPr kumimoji="1" lang="en-US" altLang="zh-CN" dirty="0"/>
              <a:t>(</a:t>
            </a:r>
            <a:r>
              <a:rPr kumimoji="1" lang="en-US" altLang="zh-CN" dirty="0" err="1"/>
              <a:t>i</a:t>
            </a:r>
            <a:r>
              <a:rPr kumimoji="1" lang="en-US" altLang="zh-CN" dirty="0"/>
              <a:t>)</a:t>
            </a:r>
          </a:p>
          <a:p>
            <a:r>
              <a:rPr kumimoji="1" lang="en-US" altLang="zh-CN" dirty="0" err="1"/>
              <a:t>sh</a:t>
            </a:r>
            <a:r>
              <a:rPr kumimoji="1" lang="en-US" altLang="zh-CN" dirty="0"/>
              <a:t>(</a:t>
            </a:r>
            <a:r>
              <a:rPr kumimoji="1" lang="en-US" altLang="zh-CN" dirty="0" err="1"/>
              <a:t>i</a:t>
            </a:r>
            <a:r>
              <a:rPr kumimoji="1" lang="en-US" altLang="zh-CN" dirty="0"/>
              <a:t>)</a:t>
            </a:r>
          </a:p>
          <a:p>
            <a:r>
              <a:rPr kumimoji="1" lang="en-US" altLang="zh-CN" dirty="0"/>
              <a:t>r(</a:t>
            </a:r>
            <a:r>
              <a:rPr kumimoji="1" lang="en-US" altLang="zh-CN" dirty="0" err="1"/>
              <a:t>i</a:t>
            </a:r>
            <a:r>
              <a:rPr kumimoji="1" lang="en-US" altLang="zh-CN" dirty="0"/>
              <a:t>)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783565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A93A56-D206-BB20-B5A7-B43D58B7D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olidFill>
                  <a:schemeClr val="tx2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舌歯音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5C1226D-8318-E702-DBCC-4579757D26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z(</a:t>
            </a:r>
            <a:r>
              <a:rPr kumimoji="1" lang="en-US" altLang="zh-CN" dirty="0" err="1"/>
              <a:t>i</a:t>
            </a:r>
            <a:r>
              <a:rPr kumimoji="1" lang="en-US" altLang="zh-CN" dirty="0"/>
              <a:t>)</a:t>
            </a:r>
          </a:p>
          <a:p>
            <a:r>
              <a:rPr kumimoji="1" lang="en-US" altLang="zh-CN" dirty="0"/>
              <a:t>c(</a:t>
            </a:r>
            <a:r>
              <a:rPr kumimoji="1" lang="en-US" altLang="zh-CN" dirty="0" err="1"/>
              <a:t>i</a:t>
            </a:r>
            <a:r>
              <a:rPr kumimoji="1" lang="en-US" altLang="zh-CN" dirty="0"/>
              <a:t>)</a:t>
            </a:r>
          </a:p>
          <a:p>
            <a:r>
              <a:rPr kumimoji="1" lang="en-US" altLang="zh-CN" dirty="0"/>
              <a:t>s(</a:t>
            </a:r>
            <a:r>
              <a:rPr kumimoji="1" lang="en-US" altLang="zh-CN" dirty="0" err="1"/>
              <a:t>i</a:t>
            </a:r>
            <a:r>
              <a:rPr kumimoji="1" lang="en-US" altLang="zh-CN" dirty="0"/>
              <a:t>)</a:t>
            </a:r>
          </a:p>
          <a:p>
            <a:pPr marL="0" indent="0">
              <a:buNone/>
            </a:pP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042114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23" name="Rectangle 13322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16" name="Picture 4" descr="酥山_百度百科">
            <a:extLst>
              <a:ext uri="{FF2B5EF4-FFF2-40B4-BE49-F238E27FC236}">
                <a16:creationId xmlns:a16="http://schemas.microsoft.com/office/drawing/2014/main" id="{8022ECBC-5137-13C4-5423-9A7F764888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6538" y="0"/>
            <a:ext cx="8235462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25" name="Rectangle 13324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0184E413-08C4-726D-FD21-9FE741C93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133" y="1098710"/>
            <a:ext cx="4015169" cy="1323021"/>
          </a:xfrm>
        </p:spPr>
        <p:txBody>
          <a:bodyPr anchor="b">
            <a:normAutofit/>
          </a:bodyPr>
          <a:lstStyle/>
          <a:p>
            <a:r>
              <a:rPr kumimoji="1" lang="zh-CN" altLang="en-US" sz="4800" dirty="0"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「酥山」</a:t>
            </a:r>
          </a:p>
        </p:txBody>
      </p:sp>
      <p:sp>
        <p:nvSpPr>
          <p:cNvPr id="13327" name="Rectangle 13326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329" name="Rectangle 1332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E988D69-91C8-49E8-42CA-A076F6CDAF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094" y="4405377"/>
            <a:ext cx="479650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3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アイスクリーム</a:t>
            </a:r>
            <a:endParaRPr kumimoji="0" lang="en-US" altLang="zh-CN" sz="36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3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の起源</a:t>
            </a:r>
            <a:r>
              <a:rPr kumimoji="0" lang="zh-CN" altLang="en-US" sz="3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、</a:t>
            </a:r>
            <a:r>
              <a:rPr kumimoji="0" lang="zh-CN" altLang="zh-CN" sz="3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実は中国</a:t>
            </a:r>
            <a:r>
              <a:rPr lang="en-US" altLang="zh-CN" sz="3600" dirty="0">
                <a:solidFill>
                  <a:srgbClr val="000000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...</a:t>
            </a:r>
            <a:r>
              <a:rPr kumimoji="0" lang="zh-CN" altLang="zh-CN" sz="3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？</a:t>
            </a:r>
            <a:endParaRPr kumimoji="0" lang="zh-CN" altLang="zh-CN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277001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645500-79ED-82EE-5EC6-B90DC43666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8662" y="1700213"/>
            <a:ext cx="10625138" cy="5076825"/>
          </a:xfrm>
        </p:spPr>
        <p:txBody>
          <a:bodyPr/>
          <a:lstStyle/>
          <a:p>
            <a:pPr marL="0" indent="0">
              <a:buNone/>
            </a:pPr>
            <a:r>
              <a:rPr lang="zh-CN" altLang="zh-CN" sz="3600" dirty="0">
                <a:solidFill>
                  <a:srgbClr val="000000"/>
                </a:solidFill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歴史上記録に残る、アイスクリームの原型ともいわれる食べ物が、唐代の「酥山（そざん）」です。</a:t>
            </a:r>
            <a:endParaRPr lang="en-US" altLang="zh-CN" sz="3600" dirty="0">
              <a:solidFill>
                <a:srgbClr val="000000"/>
              </a:solidFill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  <a:p>
            <a:endParaRPr lang="en-US" altLang="zh-CN" dirty="0">
              <a:solidFill>
                <a:srgbClr val="000000"/>
              </a:solidFill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  <a:p>
            <a:endParaRPr lang="en-US" altLang="zh-CN" dirty="0">
              <a:solidFill>
                <a:srgbClr val="000000"/>
              </a:solidFill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  <a:p>
            <a:endParaRPr kumimoji="1" lang="zh-CN" alt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17BA467-FCDD-7445-DFDA-B1B17B3466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662" y="2807465"/>
            <a:ext cx="10734675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3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唐は比較的開放的な時代で、周辺の国々との交易や文化交流が盛んでした。そのため、北方の遊牧民族の食文化も中国に伝わり、「酥（そ）」という乳製品が広まりました。「酥」は、現在のバターや生クリームに近い食品だと考えられています。</a:t>
            </a:r>
            <a:endParaRPr kumimoji="0" lang="zh-CN" altLang="zh-CN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059233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03CD58-96D8-9091-2618-8F75DE827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D431E5E-047B-48F1-B5B9-783C212316B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2570135"/>
            <a:ext cx="10515600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3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「酥」を少し温めて半分ほど溶かし、そこに蜂蜜やサトウキビのシロップを加えます。次に、砕いた氷で作った小さな山の上から酥を何層にもかけ、氷窖で冷やし固めます。最後に花や色鮮やかな木の枝などを飾れば、「酥山」の完成です。</a:t>
            </a:r>
            <a:endParaRPr kumimoji="0" lang="zh-CN" altLang="zh-CN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15091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94" name="Rectangle 3085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卡通人物&#10;&#10;AI 生成的内容可能不正确。">
            <a:extLst>
              <a:ext uri="{FF2B5EF4-FFF2-40B4-BE49-F238E27FC236}">
                <a16:creationId xmlns:a16="http://schemas.microsoft.com/office/drawing/2014/main" id="{D6230292-AB0C-E32E-AC90-FCDBE512A4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>
            <a:fillRect/>
          </a:stretch>
        </p:blipFill>
        <p:spPr bwMode="auto">
          <a:xfrm>
            <a:off x="7199440" y="10"/>
            <a:ext cx="4992560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5">
            <a:extLst>
              <a:ext uri="{FF2B5EF4-FFF2-40B4-BE49-F238E27FC236}">
                <a16:creationId xmlns:a16="http://schemas.microsoft.com/office/drawing/2014/main" id="{605B561F-264E-5DDA-7FC6-4CCBAE75DD7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65226" y="1997839"/>
            <a:ext cx="5868987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3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こちらは唐代の章懐太子墓から出土した壁画です。宮廷に仕える内侍が宴席で王族や貴族に「酥山」を運んでいる様子が分かります。</a:t>
            </a:r>
            <a:endParaRPr kumimoji="0" lang="zh-CN" altLang="zh-CN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84711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20A7BD71-9767-ACB6-C297-EA39229876B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920621"/>
            <a:ext cx="10515600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元になると、「酥山」は「氷酪（ひょうらく）」と呼ばれるようになりました。</a:t>
            </a:r>
            <a:endParaRPr kumimoji="0" lang="zh-CN" altLang="zh-CN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元の初代皇帝フビライ・ハンは氷酪を大変好み、宮廷の夏の食べ物として親しまれていたといわれています。</a:t>
            </a:r>
            <a:endParaRPr kumimoji="0" lang="zh-CN" altLang="zh-CN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有名なイタリアの旅行家マルコ・ポーロが中国を訪れた際、宮廷で氷酪を食べ、その製法をイタリアへ持ち帰ったという有名な逸話もあります。</a:t>
            </a:r>
            <a:endParaRPr kumimoji="0" lang="en-US" altLang="zh-CN" sz="3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UD Digi Kyokasho NP-R" panose="02020400000000000000" pitchFamily="18" charset="-128"/>
                <a:ea typeface="UD Digi Kyokasho NP-R" panose="02020400000000000000" pitchFamily="18" charset="-128"/>
              </a:rPr>
              <a:t>ただし、この話には歴史的な裏付けが十分あるわけではなく、伝説として語られることも少なくありません。</a:t>
            </a:r>
            <a:endParaRPr kumimoji="0" lang="zh-CN" altLang="zh-CN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UD Digi Kyokasho NP-R" panose="02020400000000000000" pitchFamily="18" charset="-128"/>
              <a:ea typeface="UD Digi Kyokasho NP-R" panose="020204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815116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674</TotalTime>
  <Words>1711</Words>
  <Application>Microsoft Macintosh PowerPoint</Application>
  <PresentationFormat>宽屏</PresentationFormat>
  <Paragraphs>171</Paragraphs>
  <Slides>25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3" baseType="lpstr">
      <vt:lpstr>等线</vt:lpstr>
      <vt:lpstr>等线 Light</vt:lpstr>
      <vt:lpstr>UD Digi Kyokasho NP-R</vt:lpstr>
      <vt:lpstr>Yu Gothic</vt:lpstr>
      <vt:lpstr>Yuanti SC</vt:lpstr>
      <vt:lpstr>Arial</vt:lpstr>
      <vt:lpstr>Calibri</vt:lpstr>
      <vt:lpstr>Office 主题​​</vt:lpstr>
      <vt:lpstr>中国語初級2</vt:lpstr>
      <vt:lpstr>復習1</vt:lpstr>
      <vt:lpstr>PowerPoint 演示文稿</vt:lpstr>
      <vt:lpstr>復習２</vt:lpstr>
      <vt:lpstr>PowerPoint 演示文稿</vt:lpstr>
      <vt:lpstr>子音　</vt:lpstr>
      <vt:lpstr>両唇音</vt:lpstr>
      <vt:lpstr>唇歯音</vt:lpstr>
      <vt:lpstr>練習</vt:lpstr>
      <vt:lpstr>PowerPoint 演示文稿</vt:lpstr>
      <vt:lpstr>舌尖音</vt:lpstr>
      <vt:lpstr>練習</vt:lpstr>
      <vt:lpstr>PowerPoint 演示文稿</vt:lpstr>
      <vt:lpstr>舌根音</vt:lpstr>
      <vt:lpstr>練習</vt:lpstr>
      <vt:lpstr>PowerPoint 演示文稿</vt:lpstr>
      <vt:lpstr>PowerPoint 演示文稿</vt:lpstr>
      <vt:lpstr>舌面音</vt:lpstr>
      <vt:lpstr>そり舌音</vt:lpstr>
      <vt:lpstr>舌歯音</vt:lpstr>
      <vt:lpstr>「酥山」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CHOW MEIKI</dc:creator>
  <cp:lastModifiedBy>CHOW MEIKI</cp:lastModifiedBy>
  <cp:revision>6</cp:revision>
  <dcterms:created xsi:type="dcterms:W3CDTF">2026-07-25T12:09:33Z</dcterms:created>
  <dcterms:modified xsi:type="dcterms:W3CDTF">2026-08-02T06:12:31Z</dcterms:modified>
</cp:coreProperties>
</file>