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523" r:id="rId3"/>
    <p:sldId id="524" r:id="rId4"/>
    <p:sldId id="525" r:id="rId5"/>
    <p:sldId id="526" r:id="rId6"/>
    <p:sldId id="476" r:id="rId7"/>
    <p:sldId id="490" r:id="rId8"/>
    <p:sldId id="530" r:id="rId9"/>
    <p:sldId id="531" r:id="rId10"/>
    <p:sldId id="532" r:id="rId11"/>
    <p:sldId id="540" r:id="rId12"/>
    <p:sldId id="541" r:id="rId13"/>
    <p:sldId id="542" r:id="rId14"/>
    <p:sldId id="543" r:id="rId15"/>
    <p:sldId id="539" r:id="rId16"/>
    <p:sldId id="534" r:id="rId17"/>
    <p:sldId id="535" r:id="rId18"/>
    <p:sldId id="536" r:id="rId19"/>
    <p:sldId id="538" r:id="rId20"/>
    <p:sldId id="537" r:id="rId21"/>
    <p:sldId id="544" r:id="rId22"/>
    <p:sldId id="545" r:id="rId23"/>
    <p:sldId id="546" r:id="rId24"/>
    <p:sldId id="547" r:id="rId25"/>
    <p:sldId id="548" r:id="rId26"/>
    <p:sldId id="549" r:id="rId27"/>
    <p:sldId id="550" r:id="rId2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0000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38"/>
    <p:restoredTop sz="93464" autoAdjust="0"/>
  </p:normalViewPr>
  <p:slideViewPr>
    <p:cSldViewPr snapToGrid="0">
      <p:cViewPr varScale="1">
        <p:scale>
          <a:sx n="77" d="100"/>
          <a:sy n="77" d="100"/>
        </p:scale>
        <p:origin x="9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E0B23-F6D1-4D24-A56D-F93A3DCCA1C6}" type="datetimeFigureOut">
              <a:rPr lang="it-IT" smtClean="0"/>
              <a:t>28/01/2026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6155E-DC94-4289-9397-226BB74BC39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52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‹N›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C59CA-4D7D-AB72-A43E-A7A7E0408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9AE5F6-E112-5613-9EB4-17E6E46F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andare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行く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234B30-0E9A-1B2F-36E2-D453A523D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7269EBF-367B-B4EC-7E4C-1170F967A086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00B050"/>
                </a:solidFill>
              </a:rPr>
              <a:t>ad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and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and</a:t>
            </a:r>
            <a:r>
              <a:rPr lang="en-US" altLang="ja-JP" sz="4000" b="1" dirty="0" err="1">
                <a:solidFill>
                  <a:srgbClr val="FF0000"/>
                </a:solidFill>
              </a:rPr>
              <a:t>ate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>
                <a:solidFill>
                  <a:srgbClr val="FFC000"/>
                </a:solidFill>
              </a:rPr>
              <a:t>v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5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862AB1-415E-BB66-6C7D-6F1B84B53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/>
              <a:t>Compiti: </a:t>
            </a:r>
            <a:r>
              <a:rPr lang="ja-JP" altLang="it-IT" b="1" dirty="0"/>
              <a:t>宿題 </a:t>
            </a:r>
            <a:r>
              <a:rPr lang="it-IT" altLang="ja-JP" b="1" dirty="0"/>
              <a:t>p. 79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619F3A-B0C3-FEA2-01F9-411A1FBB2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altLang="ja-JP" dirty="0"/>
              <a:t>1⃣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Tu non </a:t>
            </a:r>
            <a:r>
              <a:rPr lang="it-IT" altLang="ja-JP" b="1" dirty="0"/>
              <a:t>credi</a:t>
            </a:r>
            <a:r>
              <a:rPr lang="it-IT" altLang="ja-JP" dirty="0"/>
              <a:t> alle mie parole?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Io </a:t>
            </a:r>
            <a:r>
              <a:rPr lang="it-IT" altLang="ja-JP" b="1" dirty="0"/>
              <a:t>bevo</a:t>
            </a:r>
            <a:r>
              <a:rPr lang="it-IT" altLang="ja-JP" dirty="0"/>
              <a:t> un caffè.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Quel tuo amico </a:t>
            </a:r>
            <a:r>
              <a:rPr lang="it-IT" altLang="ja-JP" b="1" dirty="0"/>
              <a:t>piange</a:t>
            </a:r>
            <a:r>
              <a:rPr lang="it-IT" altLang="ja-JP" dirty="0"/>
              <a:t> sempre.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Maria </a:t>
            </a:r>
            <a:r>
              <a:rPr lang="it-IT" altLang="ja-JP" b="1" dirty="0"/>
              <a:t>pone</a:t>
            </a:r>
            <a:r>
              <a:rPr lang="it-IT" altLang="ja-JP" dirty="0"/>
              <a:t> un bicchiere sulla tavola.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I miei </a:t>
            </a:r>
            <a:r>
              <a:rPr lang="it-IT" altLang="ja-JP" b="1" dirty="0"/>
              <a:t>rimangono</a:t>
            </a:r>
            <a:r>
              <a:rPr lang="it-IT" altLang="ja-JP" dirty="0"/>
              <a:t> a casa.</a:t>
            </a:r>
          </a:p>
        </p:txBody>
      </p:sp>
    </p:spTree>
    <p:extLst>
      <p:ext uri="{BB962C8B-B14F-4D97-AF65-F5344CB8AC3E}">
        <p14:creationId xmlns:p14="http://schemas.microsoft.com/office/powerpoint/2010/main" val="2790796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A1D3D-A10B-1D36-E1EA-8322D63EC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DA644A-5F99-DF2E-53B9-B936D4577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/>
              <a:t>Compiti: </a:t>
            </a:r>
            <a:r>
              <a:rPr lang="ja-JP" altLang="it-IT" b="1" dirty="0"/>
              <a:t>宿題 </a:t>
            </a:r>
            <a:r>
              <a:rPr lang="it-IT" altLang="ja-JP" b="1" dirty="0"/>
              <a:t>p. 79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F3DBBC-7BD2-7F30-5E07-5ABEBA5C9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altLang="ja-JP" dirty="0"/>
              <a:t>2⃣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Sì, possiamo arrivare all’una.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Sì, dovete comprare i biglietti.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Sì, so parlare francese.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Sì, vogliamo stare con il nonno.</a:t>
            </a:r>
          </a:p>
        </p:txBody>
      </p:sp>
    </p:spTree>
    <p:extLst>
      <p:ext uri="{BB962C8B-B14F-4D97-AF65-F5344CB8AC3E}">
        <p14:creationId xmlns:p14="http://schemas.microsoft.com/office/powerpoint/2010/main" val="1303880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54C8F-89C6-5586-3EF7-F7CAB7E95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7327CC-5A36-441E-9B7B-144B35873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/>
              <a:t>Compiti: </a:t>
            </a:r>
            <a:r>
              <a:rPr lang="ja-JP" altLang="it-IT" b="1" dirty="0"/>
              <a:t>宿題 </a:t>
            </a:r>
            <a:r>
              <a:rPr lang="it-IT" altLang="ja-JP" b="1" dirty="0"/>
              <a:t>p. 79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EAFB89-7D82-7589-ACFA-47AAE671D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altLang="ja-JP" dirty="0"/>
              <a:t>3⃣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Sono le tre e un quarto/ e quindici.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Sono le otto e venticinque.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Sono le dieci e mezza/ e trenta.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Sono le dodici e venti/ È mezzogiorno e venti.</a:t>
            </a:r>
          </a:p>
        </p:txBody>
      </p:sp>
    </p:spTree>
    <p:extLst>
      <p:ext uri="{BB962C8B-B14F-4D97-AF65-F5344CB8AC3E}">
        <p14:creationId xmlns:p14="http://schemas.microsoft.com/office/powerpoint/2010/main" val="1810748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63E62-333C-C71A-61C6-5C6A61D97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3EAC88-D2E4-E4BE-A49F-E931D7B77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/>
              <a:t>Compiti: </a:t>
            </a:r>
            <a:r>
              <a:rPr lang="ja-JP" altLang="it-IT" b="1" dirty="0"/>
              <a:t>宿題 </a:t>
            </a:r>
            <a:r>
              <a:rPr lang="it-IT" altLang="ja-JP" b="1" dirty="0"/>
              <a:t>p. 79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19C9E7-68F8-A727-1B64-0EDAFF554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altLang="ja-JP" dirty="0"/>
              <a:t>4⃣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Posso andare subito.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Voi sapete parlare italiano?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Loro devono rimanere a casa.</a:t>
            </a:r>
          </a:p>
          <a:p>
            <a:pPr marL="514350" indent="-514350">
              <a:buFont typeface="+mj-lt"/>
              <a:buAutoNum type="arabicParenR"/>
            </a:pPr>
            <a:r>
              <a:rPr lang="it-IT" altLang="ja-JP" dirty="0"/>
              <a:t>Noi torniamo alle undici.</a:t>
            </a:r>
          </a:p>
        </p:txBody>
      </p:sp>
    </p:spTree>
    <p:extLst>
      <p:ext uri="{BB962C8B-B14F-4D97-AF65-F5344CB8AC3E}">
        <p14:creationId xmlns:p14="http://schemas.microsoft.com/office/powerpoint/2010/main" val="719364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F5341-1557-598E-A02A-59C2A08EA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BD7F8A-D865-981A-3277-6B11D9AC1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</a:t>
            </a:r>
            <a:r>
              <a:rPr kumimoji="1" lang="it-IT" altLang="ja-JP" b="1" dirty="0"/>
              <a:t>seconda coniugazione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1B098D-A80B-03BF-5C76-719B71BF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8767" y="1550321"/>
            <a:ext cx="4284406" cy="53076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altLang="ja-JP" sz="4000" b="1" u="sng" dirty="0"/>
              <a:t>Mettere</a:t>
            </a:r>
            <a:r>
              <a:rPr lang="it-IT" altLang="ja-JP" sz="4000" b="1" dirty="0"/>
              <a:t> (</a:t>
            </a:r>
            <a:r>
              <a:rPr lang="ja-JP" altLang="it-IT" sz="4000" b="1" dirty="0"/>
              <a:t>置く</a:t>
            </a:r>
            <a:r>
              <a:rPr lang="it-IT" altLang="ja-JP" sz="4000" b="1" dirty="0"/>
              <a:t>) </a:t>
            </a:r>
            <a:endParaRPr lang="en-US" altLang="ja-JP" sz="4000" b="1" dirty="0"/>
          </a:p>
          <a:p>
            <a:pPr marL="0" indent="0">
              <a:buNone/>
            </a:pPr>
            <a:r>
              <a:rPr kumimoji="1" lang="en-US" altLang="ja-JP" sz="4000" b="1" dirty="0"/>
              <a:t>Io </a:t>
            </a:r>
            <a:r>
              <a:rPr kumimoji="1" lang="en-US" altLang="ja-JP" sz="4000" b="1" dirty="0" err="1"/>
              <a:t>mett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o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</a:t>
            </a:r>
            <a:r>
              <a:rPr kumimoji="1"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</a:t>
            </a: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te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lang="en-US" altLang="ja-JP" sz="4000" b="1" dirty="0" err="1"/>
              <a:t>mett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D2F885FC-BBCC-EC83-708A-AE74F938BED2}"/>
              </a:ext>
            </a:extLst>
          </p:cNvPr>
          <p:cNvSpPr txBox="1">
            <a:spLocks/>
          </p:cNvSpPr>
          <p:nvPr/>
        </p:nvSpPr>
        <p:spPr>
          <a:xfrm>
            <a:off x="1025013" y="1550321"/>
            <a:ext cx="4978222" cy="50618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altLang="ja-JP" sz="4000" b="1" u="sng" dirty="0"/>
              <a:t>Accendere</a:t>
            </a:r>
            <a:r>
              <a:rPr lang="it-IT" altLang="ja-JP" sz="4000" b="1" dirty="0"/>
              <a:t> (</a:t>
            </a:r>
            <a:r>
              <a:rPr lang="ja-JP" altLang="it-IT" sz="4000" b="1" dirty="0"/>
              <a:t>点ける</a:t>
            </a:r>
            <a:r>
              <a:rPr lang="it-IT" altLang="ja-JP" sz="4000" b="1" dirty="0"/>
              <a:t>) </a:t>
            </a:r>
            <a:endParaRPr lang="en-US" altLang="ja-JP" sz="4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Io </a:t>
            </a: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Tu </a:t>
            </a: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Lui </a:t>
            </a: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Lei </a:t>
            </a: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Noi </a:t>
            </a: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Voi </a:t>
            </a: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Loro </a:t>
            </a:r>
            <a:r>
              <a:rPr lang="en-US" altLang="ja-JP" sz="4000" b="1" dirty="0" err="1"/>
              <a:t>accend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779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30F0A-E55A-035F-24C3-CD05FD99C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09A7A4-F87B-3A70-5E35-519045DAD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23: </a:t>
            </a:r>
            <a:r>
              <a:rPr lang="en-US" altLang="ja-JP" b="1" dirty="0" err="1"/>
              <a:t>s</a:t>
            </a:r>
            <a:r>
              <a:rPr kumimoji="1" lang="en-US" altLang="ja-JP" b="1" dirty="0" err="1"/>
              <a:t>econda</a:t>
            </a:r>
            <a:r>
              <a:rPr kumimoji="1" lang="en-US" altLang="ja-JP" b="1" dirty="0"/>
              <a:t> </a:t>
            </a:r>
            <a:r>
              <a:rPr kumimoji="1" lang="en-US" altLang="ja-JP" b="1" dirty="0" err="1"/>
              <a:t>coniugazione</a:t>
            </a:r>
            <a:r>
              <a:rPr kumimoji="1" lang="ja-JP" altLang="en-US" b="1" dirty="0"/>
              <a:t>の不規則的動詞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B590DF-AD13-0271-2720-CE60180C3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B</a:t>
            </a:r>
            <a:r>
              <a:rPr kumimoji="1" lang="en-US" altLang="ja-JP" dirty="0"/>
              <a:t>ere, </a:t>
            </a:r>
            <a:r>
              <a:rPr kumimoji="1" lang="en-US" altLang="ja-JP" dirty="0" err="1"/>
              <a:t>condurre</a:t>
            </a:r>
            <a:endParaRPr kumimoji="1" lang="en-US" altLang="ja-JP" dirty="0"/>
          </a:p>
          <a:p>
            <a:r>
              <a:rPr lang="en-US" altLang="ja-JP" dirty="0" err="1"/>
              <a:t>Vincere</a:t>
            </a:r>
            <a:r>
              <a:rPr lang="en-US" altLang="ja-JP" dirty="0"/>
              <a:t>, </a:t>
            </a:r>
            <a:r>
              <a:rPr lang="en-US" altLang="ja-JP" dirty="0" err="1"/>
              <a:t>piangere</a:t>
            </a:r>
            <a:endParaRPr lang="en-US" altLang="ja-JP" dirty="0"/>
          </a:p>
          <a:p>
            <a:r>
              <a:rPr kumimoji="1" lang="en-US" altLang="ja-JP" dirty="0"/>
              <a:t>Rimanere, </a:t>
            </a:r>
            <a:r>
              <a:rPr kumimoji="1" lang="en-US" altLang="ja-JP" dirty="0" err="1"/>
              <a:t>porre</a:t>
            </a:r>
            <a:r>
              <a:rPr lang="en-US" altLang="ja-JP" dirty="0"/>
              <a:t>, </a:t>
            </a:r>
            <a:r>
              <a:rPr lang="en-US" altLang="ja-JP" dirty="0" err="1"/>
              <a:t>tenere</a:t>
            </a:r>
            <a:r>
              <a:rPr lang="en-US" altLang="ja-JP" dirty="0"/>
              <a:t>, </a:t>
            </a:r>
            <a:r>
              <a:rPr lang="en-US" altLang="ja-JP" dirty="0" err="1"/>
              <a:t>ottenere</a:t>
            </a:r>
            <a:r>
              <a:rPr lang="en-US" altLang="ja-JP" dirty="0"/>
              <a:t>, </a:t>
            </a:r>
            <a:r>
              <a:rPr lang="en-US" altLang="ja-JP" dirty="0" err="1"/>
              <a:t>sostenere</a:t>
            </a:r>
            <a:r>
              <a:rPr lang="en-US" altLang="ja-JP" dirty="0"/>
              <a:t>, </a:t>
            </a:r>
            <a:r>
              <a:rPr lang="en-US" altLang="ja-JP" dirty="0" err="1"/>
              <a:t>valere</a:t>
            </a:r>
            <a:endParaRPr lang="en-US" altLang="ja-JP" dirty="0"/>
          </a:p>
          <a:p>
            <a:r>
              <a:rPr lang="en-US" altLang="ja-JP" dirty="0" err="1"/>
              <a:t>Spegnere</a:t>
            </a:r>
            <a:endParaRPr lang="en-US" altLang="ja-JP" dirty="0"/>
          </a:p>
          <a:p>
            <a:r>
              <a:rPr kumimoji="1" lang="en-US" altLang="ja-JP" dirty="0"/>
              <a:t>Dovere, </a:t>
            </a:r>
            <a:r>
              <a:rPr kumimoji="1" lang="en-US" altLang="ja-JP" dirty="0" err="1"/>
              <a:t>potere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sapere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volere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19710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7DA70-429A-F0C8-6BD4-19308C2F1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0373B4-A966-2EA5-DC87-DB22B7C6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23</a:t>
            </a:r>
            <a:r>
              <a:rPr kumimoji="1" lang="en-US" altLang="ja-JP" b="1" dirty="0"/>
              <a:t>: Verbo </a:t>
            </a:r>
            <a:r>
              <a:rPr lang="en-US" altLang="ja-JP" b="1" dirty="0" err="1"/>
              <a:t>bere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飲む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8E2625-1307-1679-AA8F-6B92C302B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06418E5-7474-37A5-1D0B-56D4743F7A13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b</a:t>
            </a:r>
            <a:r>
              <a:rPr lang="en-US" altLang="ja-JP" sz="4000" b="1" dirty="0" err="1">
                <a:solidFill>
                  <a:srgbClr val="00B0F0"/>
                </a:solidFill>
              </a:rPr>
              <a:t>ev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9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07F45-935C-7062-70DD-C8FD7B57B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9CFBC-CDC4-CEAB-84DB-FB8243992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23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condurre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導く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BE0499-E6C4-6F3A-9873-4D4791DF4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C21B933-9620-DBF7-80B6-650CEB8C2D38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cond</a:t>
            </a:r>
            <a:r>
              <a:rPr lang="en-US" altLang="ja-JP" sz="4000" b="1" dirty="0">
                <a:solidFill>
                  <a:srgbClr val="00B0F0"/>
                </a:solidFill>
              </a:rPr>
              <a:t>uc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cond</a:t>
            </a:r>
            <a:r>
              <a:rPr lang="en-US" altLang="ja-JP" sz="4000" b="1" dirty="0">
                <a:solidFill>
                  <a:srgbClr val="00B0F0"/>
                </a:solidFill>
              </a:rPr>
              <a:t>uc</a:t>
            </a:r>
            <a:r>
              <a:rPr lang="en-US" altLang="ja-JP" sz="4000" b="1" dirty="0">
                <a:solidFill>
                  <a:srgbClr val="FF0000"/>
                </a:solidFill>
              </a:rPr>
              <a:t>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cond</a:t>
            </a:r>
            <a:r>
              <a:rPr lang="en-US" altLang="ja-JP" sz="4000" b="1" dirty="0" err="1">
                <a:solidFill>
                  <a:srgbClr val="00B0F0"/>
                </a:solidFill>
              </a:rPr>
              <a:t>uc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AF029D4-8B47-1015-776B-706041B9B437}"/>
              </a:ext>
            </a:extLst>
          </p:cNvPr>
          <p:cNvSpPr txBox="1"/>
          <p:nvPr/>
        </p:nvSpPr>
        <p:spPr>
          <a:xfrm>
            <a:off x="5877362" y="1825625"/>
            <a:ext cx="6314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/>
              <a:t>Introdurre </a:t>
            </a:r>
            <a:r>
              <a:rPr lang="ja-JP" altLang="it-IT" sz="4000" dirty="0"/>
              <a:t>導入する</a:t>
            </a:r>
            <a:r>
              <a:rPr lang="it-IT" sz="4000" b="1" dirty="0"/>
              <a:t>Produrre </a:t>
            </a:r>
            <a:r>
              <a:rPr lang="ja-JP" altLang="it-IT" sz="4000" dirty="0"/>
              <a:t>生産する</a:t>
            </a:r>
            <a:r>
              <a:rPr lang="it-IT" sz="4000" dirty="0"/>
              <a:t> </a:t>
            </a:r>
            <a:r>
              <a:rPr lang="it-IT" sz="4000" b="1" dirty="0"/>
              <a:t>Tradurre </a:t>
            </a:r>
            <a:r>
              <a:rPr lang="ja-JP" altLang="it-IT" sz="4000" dirty="0"/>
              <a:t>翻訳する</a:t>
            </a:r>
            <a:endParaRPr lang="it-IT" altLang="ja-JP" sz="4000" dirty="0"/>
          </a:p>
          <a:p>
            <a:r>
              <a:rPr lang="ja-JP" altLang="it-IT" sz="4000" dirty="0"/>
              <a:t>も同様に活用する</a:t>
            </a:r>
            <a:endParaRPr lang="it-IT" altLang="ja-JP" sz="4000" dirty="0"/>
          </a:p>
        </p:txBody>
      </p:sp>
    </p:spTree>
    <p:extLst>
      <p:ext uri="{BB962C8B-B14F-4D97-AF65-F5344CB8AC3E}">
        <p14:creationId xmlns:p14="http://schemas.microsoft.com/office/powerpoint/2010/main" val="44238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3732F-077A-0668-C7C3-9C0794929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E19E8F-AC0C-4777-A012-3DDF75CA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</a:t>
            </a:r>
            <a:r>
              <a:rPr lang="it-IT" altLang="ja-JP" b="1" dirty="0"/>
              <a:t>3</a:t>
            </a:r>
            <a:r>
              <a:rPr lang="en-US" altLang="ja-JP" b="1" dirty="0"/>
              <a:t>: </a:t>
            </a:r>
            <a:r>
              <a:rPr lang="it-IT" altLang="ja-JP" b="1" dirty="0"/>
              <a:t>seconda coniugazione (irregolari)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09D2AA-59F7-19C9-55EF-AF7F7AF2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383"/>
            <a:ext cx="3660228" cy="526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 err="1"/>
              <a:t>Vincere</a:t>
            </a:r>
            <a:r>
              <a:rPr kumimoji="1" lang="en-US" altLang="ja-JP" sz="4000" b="1" dirty="0"/>
              <a:t> (</a:t>
            </a:r>
            <a:r>
              <a:rPr kumimoji="1" lang="ja-JP" altLang="it-IT" sz="4000" b="1" dirty="0"/>
              <a:t>勝つ</a:t>
            </a:r>
            <a:r>
              <a:rPr kumimoji="1" lang="it-IT" altLang="ja-JP" sz="4000" b="1" dirty="0"/>
              <a:t>)</a:t>
            </a:r>
            <a:endParaRPr kumimoji="1" lang="en-US" altLang="ja-JP" sz="4000" b="1" dirty="0"/>
          </a:p>
          <a:p>
            <a:pPr marL="0" indent="0">
              <a:buNone/>
            </a:pPr>
            <a:r>
              <a:rPr kumimoji="1" lang="en-US" altLang="ja-JP" sz="4000" b="1" dirty="0"/>
              <a:t>Io </a:t>
            </a:r>
            <a:r>
              <a:rPr kumimoji="1" lang="it-IT" altLang="ja-JP" sz="4000" b="1" u="sng" dirty="0"/>
              <a:t>vinc</a:t>
            </a:r>
            <a:r>
              <a:rPr kumimoji="1" lang="it-IT" altLang="ja-JP" sz="4000" b="1" u="sng" dirty="0">
                <a:solidFill>
                  <a:srgbClr val="FF0000"/>
                </a:solidFill>
              </a:rPr>
              <a:t>o</a:t>
            </a:r>
            <a:endParaRPr kumimoji="1" lang="it-IT" altLang="ja-JP" sz="4000" b="1" u="sng" dirty="0"/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u="sng" dirty="0" err="1"/>
              <a:t>vinc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i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</a:t>
            </a:r>
            <a:r>
              <a:rPr kumimoji="1" lang="en-US" altLang="ja-JP" sz="4000" b="1" u="sng" dirty="0" err="1"/>
              <a:t>vinc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u="sng" dirty="0" err="1"/>
              <a:t>vinc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e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u="sng" dirty="0" err="1"/>
              <a:t>vinc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iamo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</a:t>
            </a:r>
            <a:r>
              <a:rPr kumimoji="1" lang="en-US" altLang="ja-JP" sz="4000" b="1" u="sng" dirty="0" err="1"/>
              <a:t>vinc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ete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u="sng" dirty="0" err="1"/>
              <a:t>vinc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ono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40FFDAE5-366A-3B8F-FE43-1D3809E40DBF}"/>
              </a:ext>
            </a:extLst>
          </p:cNvPr>
          <p:cNvSpPr txBox="1">
            <a:spLocks/>
          </p:cNvSpPr>
          <p:nvPr/>
        </p:nvSpPr>
        <p:spPr>
          <a:xfrm>
            <a:off x="6095999" y="1570382"/>
            <a:ext cx="4111487" cy="52677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Piangere</a:t>
            </a:r>
            <a:r>
              <a:rPr lang="en-US" altLang="ja-JP" sz="4000" b="1" dirty="0"/>
              <a:t> (</a:t>
            </a:r>
            <a:r>
              <a:rPr lang="ja-JP" altLang="it-IT" sz="4000" b="1" dirty="0"/>
              <a:t>泣く</a:t>
            </a:r>
            <a:r>
              <a:rPr lang="it-IT" altLang="ja-JP" sz="4000" b="1" dirty="0"/>
              <a:t>)</a:t>
            </a:r>
            <a:endParaRPr lang="en-US" altLang="ja-JP" sz="4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Io </a:t>
            </a:r>
            <a:r>
              <a:rPr lang="it-IT" altLang="ja-JP" sz="4000" b="1" u="sng" dirty="0"/>
              <a:t>piang</a:t>
            </a:r>
            <a:r>
              <a:rPr lang="it-IT" altLang="ja-JP" sz="4000" b="1" u="sng" dirty="0">
                <a:solidFill>
                  <a:srgbClr val="FF0000"/>
                </a:solidFill>
              </a:rPr>
              <a:t>o</a:t>
            </a:r>
            <a:endParaRPr lang="it-IT" altLang="ja-JP" sz="4000" b="1" u="sng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Tu </a:t>
            </a:r>
            <a:r>
              <a:rPr lang="en-US" altLang="ja-JP" sz="4000" b="1" u="sng" dirty="0" err="1"/>
              <a:t>piang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i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Lui </a:t>
            </a:r>
            <a:r>
              <a:rPr lang="en-US" altLang="ja-JP" sz="4000" b="1" u="sng" dirty="0" err="1"/>
              <a:t>piang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Lei </a:t>
            </a:r>
            <a:r>
              <a:rPr lang="en-US" altLang="ja-JP" sz="4000" b="1" u="sng" dirty="0" err="1"/>
              <a:t>piang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Noi </a:t>
            </a:r>
            <a:r>
              <a:rPr lang="en-US" altLang="ja-JP" sz="4000" b="1" u="sng" dirty="0" err="1"/>
              <a:t>piang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iamo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Voi </a:t>
            </a:r>
            <a:r>
              <a:rPr lang="en-US" altLang="ja-JP" sz="4000" b="1" u="sng" dirty="0" err="1"/>
              <a:t>piang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ete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Loro </a:t>
            </a:r>
            <a:r>
              <a:rPr lang="en-US" altLang="ja-JP" sz="4000" b="1" u="sng" dirty="0" err="1"/>
              <a:t>piang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ono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10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051D80-61F5-73A3-0E30-8C1E8D36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6A964B-5915-7550-D8A9-EC972682A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b="1" dirty="0"/>
              <a:t>Con</a:t>
            </a:r>
            <a:r>
              <a:rPr kumimoji="1" lang="ja-JP" altLang="en-US" b="1" dirty="0"/>
              <a:t>：</a:t>
            </a:r>
            <a:r>
              <a:rPr kumimoji="1" lang="ja-JP" altLang="en-US" dirty="0"/>
              <a:t>同伴「～</a:t>
            </a:r>
            <a:r>
              <a:rPr lang="ja-JP" altLang="en-US" dirty="0"/>
              <a:t>と一緒に</a:t>
            </a:r>
            <a:r>
              <a:rPr kumimoji="1" lang="ja-JP" altLang="en-US" dirty="0"/>
              <a:t>」、付属「～を備えた」、手段「～を用いて」などを示します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Voi state con Carlo?</a:t>
            </a:r>
          </a:p>
          <a:p>
            <a:pPr marL="0" indent="0">
              <a:buNone/>
            </a:pPr>
            <a:r>
              <a:rPr lang="en-US" altLang="ja-JP" dirty="0"/>
              <a:t>Una casa con </a:t>
            </a:r>
            <a:r>
              <a:rPr lang="en-US" altLang="ja-JP" dirty="0" err="1"/>
              <a:t>giardino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Taglio</a:t>
            </a:r>
            <a:r>
              <a:rPr lang="en-US" altLang="ja-JP" dirty="0"/>
              <a:t> la carta con le </a:t>
            </a:r>
            <a:r>
              <a:rPr lang="en-US" altLang="ja-JP" dirty="0" err="1"/>
              <a:t>forbici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Parto con il (=in) </a:t>
            </a:r>
            <a:r>
              <a:rPr lang="en-US" altLang="ja-JP" dirty="0" err="1"/>
              <a:t>treno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C8DDE71-6107-59FC-FDEB-91B94DAF33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785670"/>
              </p:ext>
            </p:extLst>
          </p:nvPr>
        </p:nvGraphicFramePr>
        <p:xfrm>
          <a:off x="1874837" y="5191653"/>
          <a:ext cx="8127999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34649448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02492702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760964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il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err="1"/>
                        <a:t>i</a:t>
                      </a:r>
                      <a:endParaRPr kumimoji="1" lang="ja-JP" alt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388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800" dirty="0"/>
                        <a:t>CON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/>
                        <a:t>col</a:t>
                      </a:r>
                      <a:endParaRPr kumimoji="1" lang="ja-JP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b="1" dirty="0" err="1"/>
                        <a:t>coi</a:t>
                      </a:r>
                      <a:endParaRPr kumimoji="1" lang="ja-JP" alt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648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582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39A27-1DCB-BB21-63E4-43B0897CF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9CFDA8-AAF2-C6C4-DC01-0B299EADF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rimanere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とどまる・のこる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16E059-38A6-2DEE-4214-91120AC96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D2C1F26-86DD-CC3B-A5B4-C193141B9691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00B0F0"/>
                </a:solidFill>
              </a:rPr>
              <a:t>g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riman</a:t>
            </a:r>
            <a:r>
              <a:rPr lang="en-US" altLang="ja-JP" sz="4000" b="1" dirty="0" err="1">
                <a:solidFill>
                  <a:srgbClr val="00B0F0"/>
                </a:solidFill>
              </a:rPr>
              <a:t>g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E7ABD38-12B0-BAB9-EB4C-098BEDD73EC6}"/>
              </a:ext>
            </a:extLst>
          </p:cNvPr>
          <p:cNvSpPr txBox="1"/>
          <p:nvPr/>
        </p:nvSpPr>
        <p:spPr>
          <a:xfrm>
            <a:off x="5877362" y="1825625"/>
            <a:ext cx="63146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1" dirty="0"/>
              <a:t>Porre</a:t>
            </a:r>
            <a:r>
              <a:rPr lang="en-US" altLang="ja-JP" sz="4000" dirty="0"/>
              <a:t> </a:t>
            </a:r>
            <a:r>
              <a:rPr lang="ja-JP" altLang="it-IT" sz="4000" dirty="0"/>
              <a:t>置く</a:t>
            </a:r>
            <a:endParaRPr lang="en-US" altLang="ja-JP" sz="4000" dirty="0"/>
          </a:p>
          <a:p>
            <a:r>
              <a:rPr lang="en-US" altLang="ja-JP" sz="4000" b="1" dirty="0" err="1"/>
              <a:t>Tenere</a:t>
            </a:r>
            <a:r>
              <a:rPr lang="en-US" altLang="ja-JP" sz="4000" b="1" dirty="0"/>
              <a:t> </a:t>
            </a:r>
            <a:r>
              <a:rPr lang="ja-JP" altLang="it-IT" sz="4000" dirty="0"/>
              <a:t>つかむ</a:t>
            </a:r>
            <a:endParaRPr lang="en-US" altLang="ja-JP" sz="4000" dirty="0"/>
          </a:p>
          <a:p>
            <a:r>
              <a:rPr lang="en-US" altLang="ja-JP" sz="4000" b="1" dirty="0" err="1"/>
              <a:t>Ottenere</a:t>
            </a:r>
            <a:r>
              <a:rPr lang="en-US" altLang="ja-JP" sz="4000" b="1" dirty="0"/>
              <a:t> </a:t>
            </a:r>
            <a:r>
              <a:rPr lang="ja-JP" altLang="it-IT" sz="4000" dirty="0"/>
              <a:t>獲得</a:t>
            </a:r>
            <a:endParaRPr lang="en-US" altLang="ja-JP" sz="4000" dirty="0"/>
          </a:p>
          <a:p>
            <a:r>
              <a:rPr lang="en-US" altLang="ja-JP" sz="4000" b="1" dirty="0" err="1"/>
              <a:t>Sostenere</a:t>
            </a:r>
            <a:r>
              <a:rPr lang="en-US" altLang="ja-JP" sz="4000" dirty="0"/>
              <a:t> </a:t>
            </a:r>
            <a:r>
              <a:rPr lang="ja-JP" altLang="it-IT" sz="4000" dirty="0"/>
              <a:t>支える</a:t>
            </a:r>
            <a:endParaRPr lang="en-US" altLang="ja-JP" sz="4000" dirty="0"/>
          </a:p>
          <a:p>
            <a:r>
              <a:rPr lang="en-US" altLang="ja-JP" sz="4000" dirty="0"/>
              <a:t>Valere </a:t>
            </a:r>
            <a:r>
              <a:rPr lang="ja-JP" altLang="it-IT" sz="4000" dirty="0"/>
              <a:t>価値がある</a:t>
            </a:r>
            <a:endParaRPr lang="it-IT" altLang="ja-JP" sz="4000" dirty="0"/>
          </a:p>
          <a:p>
            <a:r>
              <a:rPr lang="ja-JP" altLang="it-IT" sz="4000" dirty="0"/>
              <a:t>も同様に活用する</a:t>
            </a:r>
            <a:endParaRPr lang="it-IT" altLang="ja-JP" sz="4000" dirty="0"/>
          </a:p>
        </p:txBody>
      </p:sp>
    </p:spTree>
    <p:extLst>
      <p:ext uri="{BB962C8B-B14F-4D97-AF65-F5344CB8AC3E}">
        <p14:creationId xmlns:p14="http://schemas.microsoft.com/office/powerpoint/2010/main" val="181037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C878E-8749-8E33-0607-7A9B96C8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2EA9F2-F08B-0291-D6A3-8661BF5F7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</a:t>
            </a:r>
            <a:r>
              <a:rPr kumimoji="1" lang="en-US" altLang="ja-JP" b="1" dirty="0" err="1"/>
              <a:t>spegnere</a:t>
            </a:r>
            <a:r>
              <a:rPr kumimoji="1" lang="en-US" altLang="ja-JP" b="1" dirty="0"/>
              <a:t>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it-IT" b="1" dirty="0"/>
              <a:t>消す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DF0053-D011-9FB2-4FB6-D2D8F1A54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F701DF0A-B4D3-717A-E9F3-84D6BF5FD516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spe</a:t>
            </a:r>
            <a:r>
              <a:rPr lang="en-US" altLang="ja-JP" sz="4000" b="1" dirty="0" err="1">
                <a:solidFill>
                  <a:srgbClr val="00B0F0"/>
                </a:solidFill>
              </a:rPr>
              <a:t>ng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spegn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spegn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spegn</a:t>
            </a:r>
            <a:r>
              <a:rPr lang="en-US" altLang="ja-JP" sz="4000" b="1" dirty="0" err="1">
                <a:solidFill>
                  <a:srgbClr val="FF0000"/>
                </a:solidFill>
              </a:rPr>
              <a:t>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spegn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spegn</a:t>
            </a:r>
            <a:r>
              <a:rPr lang="en-US" altLang="ja-JP" sz="4000" b="1" dirty="0" err="1">
                <a:solidFill>
                  <a:srgbClr val="FF0000"/>
                </a:solidFill>
              </a:rPr>
              <a:t>ete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spe</a:t>
            </a:r>
            <a:r>
              <a:rPr lang="en-US" altLang="ja-JP" sz="4000" b="1" dirty="0" err="1">
                <a:solidFill>
                  <a:srgbClr val="00B0F0"/>
                </a:solidFill>
              </a:rPr>
              <a:t>ng</a:t>
            </a:r>
            <a:r>
              <a:rPr lang="en-US" altLang="ja-JP" sz="4000" b="1" dirty="0" err="1">
                <a:solidFill>
                  <a:srgbClr val="FF0000"/>
                </a:solidFill>
              </a:rPr>
              <a:t>ono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780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CBF79-F21E-AE39-89B0-C78BD1897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1451BF-4DC7-3B58-85AB-F16C1E270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</a:t>
            </a:r>
            <a:r>
              <a:rPr lang="it-IT" altLang="ja-JP" b="1" dirty="0"/>
              <a:t>3</a:t>
            </a:r>
            <a:r>
              <a:rPr lang="en-US" altLang="ja-JP" b="1" dirty="0"/>
              <a:t>: </a:t>
            </a:r>
            <a:r>
              <a:rPr lang="it-IT" altLang="ja-JP" b="1" dirty="0"/>
              <a:t>verbi servili </a:t>
            </a:r>
            <a:r>
              <a:rPr lang="ja-JP" altLang="it-IT" b="1" dirty="0"/>
              <a:t>補助動詞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99506D-A014-34E7-E1A6-462161C72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383"/>
            <a:ext cx="3660228" cy="526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it-IT" altLang="ja-JP" sz="4000" b="1" dirty="0"/>
              <a:t>Dovere</a:t>
            </a:r>
            <a:r>
              <a:rPr kumimoji="1" lang="en-US" altLang="ja-JP" sz="4000" b="1" dirty="0"/>
              <a:t> </a:t>
            </a:r>
          </a:p>
          <a:p>
            <a:pPr marL="0" indent="0">
              <a:buNone/>
            </a:pPr>
            <a:r>
              <a:rPr kumimoji="1" lang="en-US" altLang="ja-JP" sz="4000" b="1" dirty="0"/>
              <a:t>Io </a:t>
            </a:r>
            <a:r>
              <a:rPr kumimoji="1" lang="it-IT" altLang="ja-JP" sz="4000" b="1" u="sng" dirty="0"/>
              <a:t>d</a:t>
            </a:r>
            <a:r>
              <a:rPr kumimoji="1" lang="it-IT" altLang="ja-JP" sz="4000" b="1" u="sng" dirty="0">
                <a:solidFill>
                  <a:srgbClr val="00B050"/>
                </a:solidFill>
              </a:rPr>
              <a:t>e</a:t>
            </a:r>
            <a:r>
              <a:rPr kumimoji="1" lang="it-IT" altLang="ja-JP" sz="4000" b="1" u="sng" dirty="0"/>
              <a:t>v</a:t>
            </a:r>
            <a:r>
              <a:rPr kumimoji="1" lang="it-IT" altLang="ja-JP" sz="4000" b="1" u="sng" dirty="0">
                <a:solidFill>
                  <a:srgbClr val="FF0000"/>
                </a:solidFill>
              </a:rPr>
              <a:t>o</a:t>
            </a:r>
            <a:endParaRPr kumimoji="1" lang="it-IT" altLang="ja-JP" sz="4000" b="1" u="sng" dirty="0"/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lang="en-US" altLang="ja-JP" sz="4000" b="1" u="sng" dirty="0"/>
              <a:t>d</a:t>
            </a:r>
            <a:r>
              <a:rPr lang="en-US" altLang="ja-JP" sz="4000" b="1" u="sng" dirty="0">
                <a:solidFill>
                  <a:srgbClr val="00B050"/>
                </a:solidFill>
              </a:rPr>
              <a:t>e</a:t>
            </a:r>
            <a:r>
              <a:rPr lang="en-US" altLang="ja-JP" sz="4000" b="1" u="sng" dirty="0"/>
              <a:t>v</a:t>
            </a:r>
            <a:r>
              <a:rPr kumimoji="1" lang="en-US" altLang="ja-JP" sz="4000" b="1" u="sng" dirty="0">
                <a:solidFill>
                  <a:srgbClr val="FF0000"/>
                </a:solidFill>
              </a:rPr>
              <a:t>i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</a:t>
            </a:r>
            <a:r>
              <a:rPr lang="en-US" altLang="ja-JP" sz="4000" b="1" u="sng" dirty="0" err="1"/>
              <a:t>d</a:t>
            </a:r>
            <a:r>
              <a:rPr lang="en-US" altLang="ja-JP" sz="4000" b="1" u="sng" dirty="0" err="1">
                <a:solidFill>
                  <a:srgbClr val="00B050"/>
                </a:solidFill>
              </a:rPr>
              <a:t>e</a:t>
            </a:r>
            <a:r>
              <a:rPr lang="en-US" altLang="ja-JP" sz="4000" b="1" u="sng" dirty="0" err="1"/>
              <a:t>v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u="sng" dirty="0" err="1"/>
              <a:t>d</a:t>
            </a:r>
            <a:r>
              <a:rPr kumimoji="1" lang="en-US" altLang="ja-JP" sz="4000" b="1" u="sng" dirty="0" err="1">
                <a:solidFill>
                  <a:srgbClr val="00B050"/>
                </a:solidFill>
              </a:rPr>
              <a:t>e</a:t>
            </a:r>
            <a:r>
              <a:rPr kumimoji="1" lang="en-US" altLang="ja-JP" sz="4000" b="1" u="sng" dirty="0" err="1"/>
              <a:t>v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e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u="sng" dirty="0" err="1"/>
              <a:t>do</a:t>
            </a:r>
            <a:r>
              <a:rPr kumimoji="1" lang="en-US" altLang="ja-JP" sz="4000" b="1" u="sng" dirty="0" err="1">
                <a:solidFill>
                  <a:srgbClr val="00B0F0"/>
                </a:solidFill>
              </a:rPr>
              <a:t>bb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iamo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</a:t>
            </a:r>
            <a:r>
              <a:rPr kumimoji="1" lang="en-US" altLang="ja-JP" sz="4000" b="1" u="sng" dirty="0" err="1"/>
              <a:t>dov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ete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u="sng" dirty="0" err="1"/>
              <a:t>d</a:t>
            </a:r>
            <a:r>
              <a:rPr kumimoji="1" lang="en-US" altLang="ja-JP" sz="4000" b="1" u="sng" dirty="0" err="1">
                <a:solidFill>
                  <a:srgbClr val="00B050"/>
                </a:solidFill>
              </a:rPr>
              <a:t>e</a:t>
            </a:r>
            <a:r>
              <a:rPr kumimoji="1" lang="en-US" altLang="ja-JP" sz="4000" b="1" u="sng" dirty="0" err="1"/>
              <a:t>v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ono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A8973A70-A91C-00FE-9112-64125475C615}"/>
              </a:ext>
            </a:extLst>
          </p:cNvPr>
          <p:cNvSpPr txBox="1">
            <a:spLocks/>
          </p:cNvSpPr>
          <p:nvPr/>
        </p:nvSpPr>
        <p:spPr>
          <a:xfrm>
            <a:off x="6095999" y="1570382"/>
            <a:ext cx="4111487" cy="52677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P</a:t>
            </a:r>
            <a:r>
              <a:rPr lang="it-IT" altLang="ja-JP" sz="4000" b="1" dirty="0" err="1"/>
              <a:t>otere</a:t>
            </a:r>
            <a:endParaRPr lang="en-US" altLang="ja-JP" sz="4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Io </a:t>
            </a:r>
            <a:r>
              <a:rPr lang="it-IT" altLang="ja-JP" sz="4000" b="1" u="sng" dirty="0"/>
              <a:t>p</a:t>
            </a:r>
            <a:r>
              <a:rPr lang="it-IT" altLang="ja-JP" sz="4000" b="1" u="sng" dirty="0">
                <a:solidFill>
                  <a:srgbClr val="00B0F0"/>
                </a:solidFill>
              </a:rPr>
              <a:t>oss</a:t>
            </a:r>
            <a:r>
              <a:rPr lang="it-IT" altLang="ja-JP" sz="4000" b="1" u="sng" dirty="0">
                <a:solidFill>
                  <a:srgbClr val="FF0000"/>
                </a:solidFill>
              </a:rPr>
              <a:t>o</a:t>
            </a:r>
            <a:endParaRPr lang="it-IT" altLang="ja-JP" sz="4000" b="1" u="sng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Tu </a:t>
            </a:r>
            <a:r>
              <a:rPr lang="en-US" altLang="ja-JP" sz="4000" b="1" u="sng" dirty="0" err="1"/>
              <a:t>p</a:t>
            </a:r>
            <a:r>
              <a:rPr lang="en-US" altLang="ja-JP" sz="4000" b="1" u="sng" dirty="0" err="1">
                <a:solidFill>
                  <a:srgbClr val="00B050"/>
                </a:solidFill>
              </a:rPr>
              <a:t>uo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i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Lui </a:t>
            </a:r>
            <a:r>
              <a:rPr lang="en-US" altLang="ja-JP" sz="4000" b="1" u="sng" dirty="0" err="1"/>
              <a:t>p</a:t>
            </a:r>
            <a:r>
              <a:rPr lang="en-US" altLang="ja-JP" sz="4000" b="1" u="sng" dirty="0" err="1">
                <a:solidFill>
                  <a:srgbClr val="FFC000"/>
                </a:solidFill>
              </a:rPr>
              <a:t>u</a:t>
            </a:r>
            <a:r>
              <a:rPr lang="en-US" altLang="ja-JP" sz="4000" b="1" u="sng" dirty="0" err="1">
                <a:solidFill>
                  <a:srgbClr val="820000"/>
                </a:solidFill>
              </a:rPr>
              <a:t>ò</a:t>
            </a:r>
            <a:endParaRPr lang="en-US" altLang="ja-JP" sz="4000" b="1" u="sng" dirty="0">
              <a:solidFill>
                <a:srgbClr val="82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lang="en-US" altLang="ja-JP" sz="4000" b="1" u="sng" dirty="0" err="1"/>
              <a:t>p</a:t>
            </a:r>
            <a:r>
              <a:rPr lang="en-US" altLang="ja-JP" sz="4000" b="1" u="sng" dirty="0" err="1">
                <a:solidFill>
                  <a:srgbClr val="FFC000"/>
                </a:solidFill>
              </a:rPr>
              <a:t>u</a:t>
            </a:r>
            <a:r>
              <a:rPr lang="en-US" altLang="ja-JP" sz="4000" b="1" u="sng" dirty="0" err="1">
                <a:solidFill>
                  <a:srgbClr val="820000"/>
                </a:solidFill>
              </a:rPr>
              <a:t>ò</a:t>
            </a:r>
            <a:endParaRPr lang="en-US" altLang="ja-JP" sz="4000" b="1" u="sng" dirty="0">
              <a:solidFill>
                <a:srgbClr val="82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Noi </a:t>
            </a:r>
            <a:r>
              <a:rPr lang="en-US" altLang="ja-JP" sz="4000" b="1" u="sng" dirty="0" err="1"/>
              <a:t>p</a:t>
            </a:r>
            <a:r>
              <a:rPr lang="en-US" altLang="ja-JP" sz="4000" b="1" u="sng" dirty="0" err="1">
                <a:solidFill>
                  <a:srgbClr val="00B0F0"/>
                </a:solidFill>
              </a:rPr>
              <a:t>oss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iamo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Voi </a:t>
            </a:r>
            <a:r>
              <a:rPr lang="en-US" altLang="ja-JP" sz="4000" b="1" u="sng" dirty="0" err="1"/>
              <a:t>pot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ete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Loro </a:t>
            </a:r>
            <a:r>
              <a:rPr lang="en-US" altLang="ja-JP" sz="4000" b="1" u="sng" dirty="0" err="1"/>
              <a:t>p</a:t>
            </a:r>
            <a:r>
              <a:rPr lang="en-US" altLang="ja-JP" sz="4000" b="1" u="sng" dirty="0" err="1">
                <a:solidFill>
                  <a:srgbClr val="00B0F0"/>
                </a:solidFill>
              </a:rPr>
              <a:t>oss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ono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344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A5C76-0177-4699-21CA-A0656A027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5CB8A3-721E-A897-8375-7C6F14C8B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</a:t>
            </a:r>
            <a:r>
              <a:rPr lang="it-IT" altLang="ja-JP" b="1" dirty="0"/>
              <a:t>3</a:t>
            </a:r>
            <a:r>
              <a:rPr lang="en-US" altLang="ja-JP" b="1" dirty="0"/>
              <a:t>: </a:t>
            </a:r>
            <a:r>
              <a:rPr lang="it-IT" altLang="ja-JP" b="1" dirty="0"/>
              <a:t>verbi servili </a:t>
            </a:r>
            <a:r>
              <a:rPr lang="ja-JP" altLang="it-IT" b="1" dirty="0"/>
              <a:t>補助動詞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81CDDE-9C22-BAC9-2D77-35C5ABBB2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383"/>
            <a:ext cx="3660228" cy="526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it-IT" altLang="ja-JP" sz="4000" b="1" dirty="0"/>
              <a:t>Sapere</a:t>
            </a:r>
            <a:r>
              <a:rPr kumimoji="1" lang="en-US" altLang="ja-JP" sz="4000" b="1" dirty="0"/>
              <a:t> </a:t>
            </a:r>
          </a:p>
          <a:p>
            <a:pPr marL="0" indent="0">
              <a:buNone/>
            </a:pPr>
            <a:r>
              <a:rPr kumimoji="1" lang="en-US" altLang="ja-JP" sz="4000" b="1" dirty="0"/>
              <a:t>Io </a:t>
            </a:r>
            <a:r>
              <a:rPr kumimoji="1" lang="it-IT" altLang="ja-JP" sz="4000" b="1" u="sng" dirty="0"/>
              <a:t>s</a:t>
            </a:r>
            <a:r>
              <a:rPr kumimoji="1" lang="it-IT" altLang="ja-JP" sz="4000" b="1" u="sng" dirty="0">
                <a:solidFill>
                  <a:srgbClr val="FF0000"/>
                </a:solidFill>
              </a:rPr>
              <a:t>o</a:t>
            </a:r>
            <a:endParaRPr kumimoji="1" lang="it-IT" altLang="ja-JP" sz="4000" b="1" u="sng" dirty="0"/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lang="en-US" altLang="ja-JP" sz="4000" b="1" u="sng" dirty="0" err="1"/>
              <a:t>s</a:t>
            </a:r>
            <a:r>
              <a:rPr lang="en-US" altLang="ja-JP" sz="4000" b="1" u="sng" dirty="0" err="1">
                <a:solidFill>
                  <a:srgbClr val="00B0F0"/>
                </a:solidFill>
              </a:rPr>
              <a:t>a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i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</a:t>
            </a:r>
            <a:r>
              <a:rPr lang="en-US" altLang="ja-JP" sz="4000" b="1" u="sng" dirty="0" err="1"/>
              <a:t>s</a:t>
            </a:r>
            <a:r>
              <a:rPr lang="en-US" altLang="ja-JP" sz="4000" b="1" u="sng" dirty="0" err="1">
                <a:solidFill>
                  <a:srgbClr val="820000"/>
                </a:solidFill>
              </a:rPr>
              <a:t>a</a:t>
            </a:r>
            <a:endParaRPr lang="en-US" altLang="ja-JP" sz="4000" b="1" u="sng" dirty="0">
              <a:solidFill>
                <a:srgbClr val="82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lang="en-US" altLang="ja-JP" sz="4000" b="1" u="sng" dirty="0" err="1"/>
              <a:t>s</a:t>
            </a:r>
            <a:r>
              <a:rPr lang="en-US" altLang="ja-JP" sz="4000" b="1" u="sng" dirty="0" err="1">
                <a:solidFill>
                  <a:srgbClr val="820000"/>
                </a:solidFill>
              </a:rPr>
              <a:t>a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u="sng" dirty="0" err="1"/>
              <a:t>sap</a:t>
            </a:r>
            <a:r>
              <a:rPr kumimoji="1" lang="en-US" altLang="ja-JP" sz="4000" b="1" u="sng" dirty="0" err="1">
                <a:solidFill>
                  <a:srgbClr val="00B050"/>
                </a:solidFill>
              </a:rPr>
              <a:t>p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iamo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</a:t>
            </a:r>
            <a:r>
              <a:rPr kumimoji="1" lang="en-US" altLang="ja-JP" sz="4000" b="1" u="sng" dirty="0" err="1"/>
              <a:t>sap</a:t>
            </a:r>
            <a:r>
              <a:rPr kumimoji="1" lang="en-US" altLang="ja-JP" sz="4000" b="1" u="sng" dirty="0" err="1">
                <a:solidFill>
                  <a:srgbClr val="FF0000"/>
                </a:solidFill>
              </a:rPr>
              <a:t>ete</a:t>
            </a:r>
            <a:endParaRPr kumimoji="1"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u="sng" dirty="0" err="1"/>
              <a:t>sa</a:t>
            </a:r>
            <a:r>
              <a:rPr lang="en-US" altLang="ja-JP" sz="4000" b="1" u="sng" dirty="0" err="1">
                <a:solidFill>
                  <a:srgbClr val="00B0F0"/>
                </a:solidFill>
              </a:rPr>
              <a:t>n</a:t>
            </a:r>
            <a:r>
              <a:rPr kumimoji="1" lang="en-US" altLang="ja-JP" sz="4000" b="1" u="sng" dirty="0" err="1">
                <a:solidFill>
                  <a:srgbClr val="820000"/>
                </a:solidFill>
              </a:rPr>
              <a:t>no</a:t>
            </a:r>
            <a:endParaRPr kumimoji="1" lang="en-US" altLang="ja-JP" sz="4000" b="1" u="sng" dirty="0">
              <a:solidFill>
                <a:srgbClr val="82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85FB80BD-82FE-40A2-9928-84D04CFFFD3B}"/>
              </a:ext>
            </a:extLst>
          </p:cNvPr>
          <p:cNvSpPr txBox="1">
            <a:spLocks/>
          </p:cNvSpPr>
          <p:nvPr/>
        </p:nvSpPr>
        <p:spPr>
          <a:xfrm>
            <a:off x="6095999" y="1570382"/>
            <a:ext cx="4111487" cy="52677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Vol</a:t>
            </a:r>
            <a:r>
              <a:rPr lang="it-IT" altLang="ja-JP" sz="4000" b="1" dirty="0"/>
              <a:t>ere</a:t>
            </a:r>
            <a:endParaRPr lang="en-US" altLang="ja-JP" sz="4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Io </a:t>
            </a:r>
            <a:r>
              <a:rPr lang="it-IT" altLang="ja-JP" sz="4000" b="1" u="sng" dirty="0"/>
              <a:t>v</a:t>
            </a:r>
            <a:r>
              <a:rPr lang="it-IT" altLang="ja-JP" sz="4000" b="1" u="sng" dirty="0">
                <a:solidFill>
                  <a:srgbClr val="00B0F0"/>
                </a:solidFill>
              </a:rPr>
              <a:t>ogli</a:t>
            </a:r>
            <a:r>
              <a:rPr lang="it-IT" altLang="ja-JP" sz="4000" b="1" u="sng" dirty="0">
                <a:solidFill>
                  <a:srgbClr val="FF0000"/>
                </a:solidFill>
              </a:rPr>
              <a:t>o</a:t>
            </a:r>
            <a:endParaRPr lang="it-IT" altLang="ja-JP" sz="4000" b="1" u="sng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Tu </a:t>
            </a:r>
            <a:r>
              <a:rPr lang="en-US" altLang="ja-JP" sz="4000" b="1" u="sng" dirty="0" err="1"/>
              <a:t>v</a:t>
            </a:r>
            <a:r>
              <a:rPr lang="en-US" altLang="ja-JP" sz="4000" b="1" u="sng" dirty="0" err="1">
                <a:solidFill>
                  <a:srgbClr val="00B050"/>
                </a:solidFill>
              </a:rPr>
              <a:t>uo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i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Lui </a:t>
            </a:r>
            <a:r>
              <a:rPr lang="en-US" altLang="ja-JP" sz="4000" b="1" u="sng" dirty="0" err="1"/>
              <a:t>v</a:t>
            </a:r>
            <a:r>
              <a:rPr lang="en-US" altLang="ja-JP" sz="4000" b="1" u="sng" dirty="0" err="1">
                <a:solidFill>
                  <a:srgbClr val="00B050"/>
                </a:solidFill>
              </a:rPr>
              <a:t>uo</a:t>
            </a:r>
            <a:r>
              <a:rPr lang="en-US" altLang="ja-JP" sz="4000" b="1" u="sng" dirty="0" err="1"/>
              <a:t>l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lang="en-US" altLang="ja-JP" sz="4000" b="1" u="sng" dirty="0" err="1"/>
              <a:t>v</a:t>
            </a:r>
            <a:r>
              <a:rPr lang="en-US" altLang="ja-JP" sz="4000" b="1" u="sng" dirty="0" err="1">
                <a:solidFill>
                  <a:srgbClr val="00B050"/>
                </a:solidFill>
              </a:rPr>
              <a:t>uo</a:t>
            </a:r>
            <a:r>
              <a:rPr lang="en-US" altLang="ja-JP" sz="4000" b="1" u="sng" dirty="0" err="1"/>
              <a:t>l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Noi </a:t>
            </a:r>
            <a:r>
              <a:rPr lang="en-US" altLang="ja-JP" sz="4000" b="1" u="sng" dirty="0" err="1"/>
              <a:t>v</a:t>
            </a:r>
            <a:r>
              <a:rPr lang="en-US" altLang="ja-JP" sz="4000" b="1" u="sng" dirty="0" err="1">
                <a:solidFill>
                  <a:srgbClr val="00B0F0"/>
                </a:solidFill>
              </a:rPr>
              <a:t>ogl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iamo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Voi </a:t>
            </a:r>
            <a:r>
              <a:rPr lang="en-US" altLang="ja-JP" sz="4000" b="1" u="sng" dirty="0" err="1"/>
              <a:t>vol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ete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Loro </a:t>
            </a:r>
            <a:r>
              <a:rPr lang="en-US" altLang="ja-JP" sz="4000" b="1" u="sng" dirty="0" err="1"/>
              <a:t>v</a:t>
            </a:r>
            <a:r>
              <a:rPr lang="en-US" altLang="ja-JP" sz="4000" b="1" u="sng" dirty="0" err="1">
                <a:solidFill>
                  <a:srgbClr val="00B0F0"/>
                </a:solidFill>
              </a:rPr>
              <a:t>ogli</a:t>
            </a:r>
            <a:r>
              <a:rPr lang="en-US" altLang="ja-JP" sz="4000" b="1" u="sng" dirty="0" err="1">
                <a:solidFill>
                  <a:srgbClr val="FF0000"/>
                </a:solidFill>
              </a:rPr>
              <a:t>ono</a:t>
            </a:r>
            <a:endParaRPr lang="en-US" altLang="ja-JP" sz="4000" b="1" u="sng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2577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017FBD-C116-419A-54D3-25F05AD7C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381871-F889-69BA-682E-6A4A691B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</a:t>
            </a:r>
            <a:r>
              <a:rPr lang="it-IT" altLang="ja-JP" b="1" dirty="0"/>
              <a:t>3</a:t>
            </a:r>
            <a:r>
              <a:rPr lang="en-US" altLang="ja-JP" b="1" dirty="0"/>
              <a:t>: </a:t>
            </a:r>
            <a:r>
              <a:rPr lang="it-IT" altLang="ja-JP" b="1" dirty="0"/>
              <a:t>verbi servili </a:t>
            </a:r>
            <a:r>
              <a:rPr lang="ja-JP" altLang="it-IT" b="1" dirty="0"/>
              <a:t>補助動詞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390797-6CFF-9FA1-5DC1-85F31A5E1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383"/>
            <a:ext cx="10515600" cy="526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it-IT" altLang="ja-JP" sz="4000" b="1" dirty="0"/>
              <a:t>Dovere</a:t>
            </a:r>
            <a:r>
              <a:rPr kumimoji="1" lang="en-US" altLang="ja-JP" sz="4000" b="1" dirty="0"/>
              <a:t>: </a:t>
            </a:r>
            <a:r>
              <a:rPr kumimoji="1" lang="ja-JP" altLang="it-IT" sz="4000" b="1" dirty="0"/>
              <a:t>義務</a:t>
            </a:r>
            <a:r>
              <a:rPr kumimoji="1" lang="ja-JP" altLang="it-IT" sz="4000" dirty="0"/>
              <a:t>（～すべきである、～しなければならない）</a:t>
            </a:r>
            <a:r>
              <a:rPr kumimoji="1" lang="ja-JP" altLang="it-IT" sz="4000" b="1" dirty="0"/>
              <a:t>必然性</a:t>
            </a:r>
            <a:r>
              <a:rPr kumimoji="1" lang="ja-JP" altLang="it-IT" sz="4000" dirty="0"/>
              <a:t>（～せざるを得ない）</a:t>
            </a:r>
            <a:r>
              <a:rPr kumimoji="1" lang="ja-JP" altLang="it-IT" sz="4000" b="1" dirty="0"/>
              <a:t>強い可能</a:t>
            </a:r>
            <a:r>
              <a:rPr kumimoji="1" lang="ja-JP" altLang="it-IT" sz="4000" dirty="0"/>
              <a:t>（～のはずである）</a:t>
            </a:r>
            <a:endParaRPr kumimoji="1" lang="it-IT" altLang="ja-JP" sz="4000" dirty="0"/>
          </a:p>
          <a:p>
            <a:pPr marL="0" indent="0">
              <a:buNone/>
            </a:pPr>
            <a:endParaRPr kumimoji="1" lang="it-IT" altLang="ja-JP" sz="4000" dirty="0"/>
          </a:p>
          <a:p>
            <a:pPr marL="0" indent="0">
              <a:buNone/>
            </a:pPr>
            <a:r>
              <a:rPr lang="it-IT" altLang="ja-JP" sz="4000" dirty="0"/>
              <a:t>Devo andare subito.</a:t>
            </a:r>
          </a:p>
          <a:p>
            <a:pPr marL="0" indent="0">
              <a:buNone/>
            </a:pPr>
            <a:r>
              <a:rPr lang="it-IT" altLang="ja-JP" sz="4000" dirty="0"/>
              <a:t>Gli uomini devono morire.</a:t>
            </a:r>
          </a:p>
          <a:p>
            <a:pPr marL="0" indent="0">
              <a:buNone/>
            </a:pPr>
            <a:r>
              <a:rPr lang="it-IT" altLang="ja-JP" sz="4000" dirty="0"/>
              <a:t>Deve essere Maria.</a:t>
            </a:r>
          </a:p>
          <a:p>
            <a:pPr marL="0" indent="0">
              <a:buNone/>
            </a:pPr>
            <a:endParaRPr lang="it-IT" altLang="ja-JP" sz="4000" dirty="0"/>
          </a:p>
          <a:p>
            <a:pPr marL="0" indent="0">
              <a:buNone/>
            </a:pPr>
            <a:endParaRPr kumimoji="1" lang="en-US" altLang="ja-JP" sz="4000" dirty="0"/>
          </a:p>
          <a:p>
            <a:pPr marL="0" indent="0">
              <a:buNone/>
            </a:pPr>
            <a:endParaRPr kumimoji="1" lang="en-US" altLang="ja-JP" sz="4000" b="1" dirty="0"/>
          </a:p>
        </p:txBody>
      </p:sp>
    </p:spTree>
    <p:extLst>
      <p:ext uri="{BB962C8B-B14F-4D97-AF65-F5344CB8AC3E}">
        <p14:creationId xmlns:p14="http://schemas.microsoft.com/office/powerpoint/2010/main" val="42032956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D0727-A0E0-D54C-13E7-90B82FAD8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1D3CDD-8B94-C7D4-A057-2F6546EE9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</a:t>
            </a:r>
            <a:r>
              <a:rPr lang="it-IT" altLang="ja-JP" b="1" dirty="0"/>
              <a:t>3</a:t>
            </a:r>
            <a:r>
              <a:rPr lang="en-US" altLang="ja-JP" b="1" dirty="0"/>
              <a:t>: </a:t>
            </a:r>
            <a:r>
              <a:rPr lang="it-IT" altLang="ja-JP" b="1" dirty="0"/>
              <a:t>verbi servili </a:t>
            </a:r>
            <a:r>
              <a:rPr lang="ja-JP" altLang="it-IT" b="1" dirty="0"/>
              <a:t>補助動詞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A9CB40-9C86-33F4-6417-BA6E82DB4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383"/>
            <a:ext cx="10515600" cy="526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it-IT" altLang="ja-JP" sz="4000" b="1" dirty="0"/>
              <a:t>Potere</a:t>
            </a:r>
            <a:r>
              <a:rPr kumimoji="1" lang="en-US" altLang="ja-JP" sz="4000" b="1" dirty="0"/>
              <a:t>: </a:t>
            </a:r>
            <a:r>
              <a:rPr kumimoji="1" lang="ja-JP" altLang="it-IT" sz="4000" b="1" dirty="0"/>
              <a:t>可能</a:t>
            </a:r>
            <a:r>
              <a:rPr kumimoji="1" lang="ja-JP" altLang="it-IT" sz="4000" dirty="0"/>
              <a:t>（～できる）</a:t>
            </a:r>
            <a:r>
              <a:rPr kumimoji="1" lang="ja-JP" altLang="it-IT" sz="4000" b="1" dirty="0"/>
              <a:t>許可・権利</a:t>
            </a:r>
            <a:r>
              <a:rPr kumimoji="1" lang="ja-JP" altLang="it-IT" sz="4000" dirty="0"/>
              <a:t>（～してもいい）</a:t>
            </a:r>
            <a:r>
              <a:rPr kumimoji="1" lang="ja-JP" altLang="it-IT" sz="4000" b="1" dirty="0"/>
              <a:t>可能性</a:t>
            </a:r>
            <a:r>
              <a:rPr kumimoji="1" lang="ja-JP" altLang="it-IT" sz="4000" dirty="0"/>
              <a:t>（～かもしれない）</a:t>
            </a:r>
            <a:endParaRPr kumimoji="1" lang="it-IT" altLang="ja-JP" sz="4000" dirty="0"/>
          </a:p>
          <a:p>
            <a:pPr marL="0" indent="0">
              <a:buNone/>
            </a:pPr>
            <a:endParaRPr kumimoji="1" lang="it-IT" altLang="ja-JP" sz="4000" dirty="0"/>
          </a:p>
          <a:p>
            <a:pPr marL="0" indent="0">
              <a:buNone/>
            </a:pPr>
            <a:r>
              <a:rPr lang="it-IT" altLang="ja-JP" sz="4000" dirty="0"/>
              <a:t>Non possiamo più sopportare questa situazione.</a:t>
            </a:r>
          </a:p>
          <a:p>
            <a:pPr marL="0" indent="0">
              <a:buNone/>
            </a:pPr>
            <a:r>
              <a:rPr lang="it-IT" altLang="ja-JP" sz="4000" dirty="0"/>
              <a:t>Posso entrare? – Sì, prego.</a:t>
            </a:r>
          </a:p>
          <a:p>
            <a:pPr marL="0" indent="0">
              <a:buNone/>
            </a:pPr>
            <a:r>
              <a:rPr lang="it-IT" altLang="ja-JP" sz="4000" dirty="0"/>
              <a:t>Può essere una buona idea.</a:t>
            </a:r>
          </a:p>
          <a:p>
            <a:pPr marL="0" indent="0">
              <a:buNone/>
            </a:pPr>
            <a:endParaRPr lang="it-IT" altLang="ja-JP" sz="4000" dirty="0"/>
          </a:p>
          <a:p>
            <a:pPr marL="0" indent="0">
              <a:buNone/>
            </a:pPr>
            <a:endParaRPr kumimoji="1" lang="en-US" altLang="ja-JP" sz="4000" dirty="0"/>
          </a:p>
          <a:p>
            <a:pPr marL="0" indent="0">
              <a:buNone/>
            </a:pPr>
            <a:endParaRPr kumimoji="1" lang="en-US" altLang="ja-JP" sz="4000" b="1" dirty="0"/>
          </a:p>
        </p:txBody>
      </p:sp>
    </p:spTree>
    <p:extLst>
      <p:ext uri="{BB962C8B-B14F-4D97-AF65-F5344CB8AC3E}">
        <p14:creationId xmlns:p14="http://schemas.microsoft.com/office/powerpoint/2010/main" val="3825956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CB87A-5D98-F357-DD3C-60B3EB915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4234A8-B13A-DFE9-A8CA-DBFAB4151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</a:t>
            </a:r>
            <a:r>
              <a:rPr lang="it-IT" altLang="ja-JP" b="1" dirty="0"/>
              <a:t>3</a:t>
            </a:r>
            <a:r>
              <a:rPr lang="en-US" altLang="ja-JP" b="1" dirty="0"/>
              <a:t>: </a:t>
            </a:r>
            <a:r>
              <a:rPr lang="it-IT" altLang="ja-JP" b="1" dirty="0"/>
              <a:t>verbi servili </a:t>
            </a:r>
            <a:r>
              <a:rPr lang="ja-JP" altLang="it-IT" b="1" dirty="0"/>
              <a:t>補助動詞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B99182-ACFD-6A95-D14A-31E9D38C1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383"/>
            <a:ext cx="10515600" cy="526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it-IT" altLang="ja-JP" sz="4000" b="1" dirty="0"/>
              <a:t>Sapere</a:t>
            </a:r>
            <a:r>
              <a:rPr kumimoji="1" lang="en-US" altLang="ja-JP" sz="4000" b="1" dirty="0"/>
              <a:t>: </a:t>
            </a:r>
            <a:r>
              <a:rPr kumimoji="1" lang="ja-JP" altLang="it-IT" sz="4000" dirty="0"/>
              <a:t>（～</a:t>
            </a:r>
            <a:r>
              <a:rPr lang="ja-JP" altLang="it-IT" sz="4000" dirty="0"/>
              <a:t>を知る、知っている</a:t>
            </a:r>
            <a:r>
              <a:rPr kumimoji="1" lang="ja-JP" altLang="it-IT" sz="4000" dirty="0"/>
              <a:t>）</a:t>
            </a:r>
            <a:r>
              <a:rPr kumimoji="1" lang="ja-JP" altLang="it-IT" sz="4000" b="1" dirty="0"/>
              <a:t>・能力可能</a:t>
            </a:r>
            <a:r>
              <a:rPr kumimoji="1" lang="ja-JP" altLang="it-IT" sz="4000" dirty="0"/>
              <a:t>（～するすべを知っている）</a:t>
            </a:r>
            <a:endParaRPr kumimoji="1" lang="it-IT" altLang="ja-JP" sz="4000" dirty="0"/>
          </a:p>
          <a:p>
            <a:pPr marL="0" indent="0">
              <a:buNone/>
            </a:pPr>
            <a:endParaRPr kumimoji="1" lang="it-IT" altLang="ja-JP" sz="4000" dirty="0"/>
          </a:p>
          <a:p>
            <a:pPr marL="0" indent="0">
              <a:buNone/>
            </a:pPr>
            <a:r>
              <a:rPr lang="it-IT" altLang="ja-JP" sz="4000" dirty="0"/>
              <a:t>Lui sa la strada.</a:t>
            </a:r>
            <a:r>
              <a:rPr lang="ja-JP" altLang="it-IT" sz="4000" dirty="0"/>
              <a:t>彼は道を知っている。</a:t>
            </a:r>
            <a:endParaRPr lang="it-IT" altLang="ja-JP" sz="4000" dirty="0"/>
          </a:p>
          <a:p>
            <a:pPr marL="0" indent="0">
              <a:buNone/>
            </a:pPr>
            <a:endParaRPr lang="it-IT" altLang="ja-JP" sz="4000" dirty="0"/>
          </a:p>
          <a:p>
            <a:pPr marL="0" indent="0">
              <a:buNone/>
            </a:pPr>
            <a:r>
              <a:rPr lang="it-IT" altLang="ja-JP" sz="4000" dirty="0"/>
              <a:t>Sai guidare la macchina? (</a:t>
            </a:r>
            <a:r>
              <a:rPr lang="ja-JP" altLang="it-IT" sz="4000" dirty="0"/>
              <a:t>能力可能</a:t>
            </a:r>
            <a:r>
              <a:rPr lang="it-IT" altLang="ja-JP" sz="4000" dirty="0"/>
              <a:t>)</a:t>
            </a:r>
          </a:p>
          <a:p>
            <a:pPr marL="0" indent="0">
              <a:buNone/>
            </a:pPr>
            <a:r>
              <a:rPr lang="it-IT" altLang="ja-JP" sz="4000" b="1" dirty="0"/>
              <a:t>VS</a:t>
            </a:r>
          </a:p>
          <a:p>
            <a:pPr marL="0" indent="0">
              <a:buNone/>
            </a:pPr>
            <a:r>
              <a:rPr lang="it-IT" altLang="ja-JP" sz="4000" dirty="0"/>
              <a:t>Puoi guidare tu? (</a:t>
            </a:r>
            <a:r>
              <a:rPr lang="ja-JP" altLang="it-IT" sz="4000" dirty="0"/>
              <a:t>状況可能</a:t>
            </a:r>
            <a:r>
              <a:rPr lang="it-IT" altLang="ja-JP" sz="4000" dirty="0"/>
              <a:t>)</a:t>
            </a:r>
          </a:p>
          <a:p>
            <a:pPr marL="0" indent="0">
              <a:buNone/>
            </a:pPr>
            <a:endParaRPr lang="it-IT" altLang="ja-JP" sz="4000" dirty="0"/>
          </a:p>
          <a:p>
            <a:pPr marL="0" indent="0">
              <a:buNone/>
            </a:pPr>
            <a:endParaRPr kumimoji="1" lang="en-US" altLang="ja-JP" sz="4000" dirty="0"/>
          </a:p>
          <a:p>
            <a:pPr marL="0" indent="0">
              <a:buNone/>
            </a:pPr>
            <a:endParaRPr kumimoji="1" lang="en-US" altLang="ja-JP" sz="4000" b="1" dirty="0"/>
          </a:p>
        </p:txBody>
      </p:sp>
    </p:spTree>
    <p:extLst>
      <p:ext uri="{BB962C8B-B14F-4D97-AF65-F5344CB8AC3E}">
        <p14:creationId xmlns:p14="http://schemas.microsoft.com/office/powerpoint/2010/main" val="20971608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14EA0-1B12-5011-9E14-2273B0F56C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317B72-6C44-6035-B570-B8950BB97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>
            <a:normAutofit/>
          </a:bodyPr>
          <a:lstStyle/>
          <a:p>
            <a:r>
              <a:rPr lang="en-US" altLang="ja-JP" b="1" dirty="0" err="1"/>
              <a:t>Lezione</a:t>
            </a:r>
            <a:r>
              <a:rPr lang="en-US" altLang="ja-JP" b="1" dirty="0"/>
              <a:t> 2</a:t>
            </a:r>
            <a:r>
              <a:rPr lang="it-IT" altLang="ja-JP" b="1" dirty="0"/>
              <a:t>3</a:t>
            </a:r>
            <a:r>
              <a:rPr lang="en-US" altLang="ja-JP" b="1" dirty="0"/>
              <a:t>: </a:t>
            </a:r>
            <a:r>
              <a:rPr lang="it-IT" altLang="ja-JP" b="1" dirty="0"/>
              <a:t>verbi servili </a:t>
            </a:r>
            <a:r>
              <a:rPr lang="ja-JP" altLang="it-IT" b="1" dirty="0"/>
              <a:t>補助動詞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B4847E-B623-2E88-21E3-EDA6F8196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0383"/>
            <a:ext cx="10515600" cy="5267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it-IT" altLang="ja-JP" sz="4000" b="1" dirty="0"/>
              <a:t>Volere</a:t>
            </a:r>
            <a:r>
              <a:rPr kumimoji="1" lang="en-US" altLang="ja-JP" sz="4000" b="1" dirty="0"/>
              <a:t>: </a:t>
            </a:r>
            <a:r>
              <a:rPr kumimoji="1" lang="ja-JP" altLang="it-IT" sz="4000" b="1" dirty="0"/>
              <a:t>意欲</a:t>
            </a:r>
            <a:r>
              <a:rPr kumimoji="1" lang="ja-JP" altLang="it-IT" sz="4000" dirty="0"/>
              <a:t>（</a:t>
            </a:r>
            <a:r>
              <a:rPr kumimoji="1" lang="it-IT" altLang="ja-JP" sz="4000" dirty="0"/>
              <a:t>N</a:t>
            </a:r>
            <a:r>
              <a:rPr kumimoji="1" lang="ja-JP" altLang="it-IT" sz="4000" dirty="0"/>
              <a:t>がほしい）・</a:t>
            </a:r>
            <a:r>
              <a:rPr kumimoji="1" lang="ja-JP" altLang="it-IT" sz="4000" b="1" dirty="0"/>
              <a:t>意志</a:t>
            </a:r>
            <a:r>
              <a:rPr kumimoji="1" lang="ja-JP" altLang="it-IT" sz="4000" dirty="0"/>
              <a:t>（</a:t>
            </a:r>
            <a:r>
              <a:rPr kumimoji="1" lang="it-IT" altLang="ja-JP" sz="4000" dirty="0"/>
              <a:t>V</a:t>
            </a:r>
            <a:r>
              <a:rPr kumimoji="1" lang="ja-JP" altLang="it-IT" sz="4000" dirty="0"/>
              <a:t>したい）</a:t>
            </a:r>
            <a:endParaRPr kumimoji="1" lang="it-IT" altLang="ja-JP" sz="4000" dirty="0"/>
          </a:p>
          <a:p>
            <a:pPr marL="0" indent="0">
              <a:buNone/>
            </a:pPr>
            <a:r>
              <a:rPr lang="it-IT" altLang="ja-JP" sz="4000" dirty="0"/>
              <a:t>Vuole un consiglio. </a:t>
            </a:r>
            <a:r>
              <a:rPr lang="ja-JP" altLang="it-IT" sz="4000" dirty="0"/>
              <a:t>彼はアドバイスが欲しい</a:t>
            </a:r>
            <a:endParaRPr lang="it-IT" altLang="ja-JP" sz="4000" dirty="0"/>
          </a:p>
          <a:p>
            <a:pPr marL="0" indent="0">
              <a:buNone/>
            </a:pPr>
            <a:endParaRPr lang="it-IT" altLang="ja-JP" sz="4000" dirty="0"/>
          </a:p>
          <a:p>
            <a:pPr marL="0" indent="0">
              <a:buNone/>
            </a:pPr>
            <a:r>
              <a:rPr lang="it-IT" altLang="ja-JP" sz="4000" dirty="0"/>
              <a:t>Voglio comprare quest’orologio.</a:t>
            </a:r>
          </a:p>
          <a:p>
            <a:pPr marL="0" indent="0">
              <a:buNone/>
            </a:pPr>
            <a:r>
              <a:rPr lang="it-IT" altLang="ja-JP" sz="4000" dirty="0"/>
              <a:t>Vuoi mangiare gli spaghetti?</a:t>
            </a:r>
          </a:p>
          <a:p>
            <a:pPr marL="0" indent="0">
              <a:buNone/>
            </a:pPr>
            <a:endParaRPr lang="it-IT" altLang="ja-JP" sz="4000" dirty="0"/>
          </a:p>
          <a:p>
            <a:pPr marL="0" indent="0">
              <a:buNone/>
            </a:pPr>
            <a:endParaRPr kumimoji="1" lang="en-US" altLang="ja-JP" sz="4000" dirty="0"/>
          </a:p>
          <a:p>
            <a:pPr marL="0" indent="0">
              <a:buNone/>
            </a:pPr>
            <a:endParaRPr kumimoji="1" lang="en-US" altLang="ja-JP" sz="4000" b="1" dirty="0"/>
          </a:p>
        </p:txBody>
      </p:sp>
    </p:spTree>
    <p:extLst>
      <p:ext uri="{BB962C8B-B14F-4D97-AF65-F5344CB8AC3E}">
        <p14:creationId xmlns:p14="http://schemas.microsoft.com/office/powerpoint/2010/main" val="3284486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777A8-A294-4254-CF86-F48013B9F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7CC853-9C76-3DF8-E7FC-38D1AAB2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5719F5E-275D-91B7-3462-743258BA1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b="1" dirty="0"/>
              <a:t>Per</a:t>
            </a:r>
            <a:r>
              <a:rPr kumimoji="1" lang="ja-JP" altLang="en-US" dirty="0"/>
              <a:t>：</a:t>
            </a:r>
            <a:r>
              <a:rPr lang="ja-JP" altLang="en-US" dirty="0"/>
              <a:t>経由</a:t>
            </a:r>
            <a:r>
              <a:rPr kumimoji="1" lang="ja-JP" altLang="en-US" dirty="0"/>
              <a:t>「～</a:t>
            </a:r>
            <a:r>
              <a:rPr lang="ja-JP" altLang="en-US" dirty="0"/>
              <a:t>を通って</a:t>
            </a:r>
            <a:r>
              <a:rPr kumimoji="1" lang="ja-JP" altLang="en-US" dirty="0"/>
              <a:t>」、方向「～に向かって」、時間「～の間」、</a:t>
            </a:r>
            <a:r>
              <a:rPr kumimoji="1" lang="ja-JP" altLang="en-US" b="1" dirty="0"/>
              <a:t>目的・利益「～のために」</a:t>
            </a:r>
            <a:r>
              <a:rPr kumimoji="1" lang="ja-JP" altLang="en-US" dirty="0"/>
              <a:t>、手段「～で」などを示します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L`aria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passa</a:t>
            </a:r>
            <a:r>
              <a:rPr kumimoji="1" lang="en-US" altLang="ja-JP" dirty="0"/>
              <a:t> per la </a:t>
            </a:r>
            <a:r>
              <a:rPr kumimoji="1" lang="en-US" altLang="ja-JP" dirty="0" err="1"/>
              <a:t>finestra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 err="1"/>
              <a:t>L`aereo</a:t>
            </a:r>
            <a:r>
              <a:rPr lang="en-US" altLang="ja-JP" dirty="0"/>
              <a:t> per Milano</a:t>
            </a:r>
          </a:p>
          <a:p>
            <a:pPr marL="0" indent="0">
              <a:buNone/>
            </a:pPr>
            <a:r>
              <a:rPr lang="en-US" altLang="ja-JP" dirty="0" err="1"/>
              <a:t>Lavorano</a:t>
            </a:r>
            <a:r>
              <a:rPr lang="en-US" altLang="ja-JP" dirty="0"/>
              <a:t> per ore e ore.</a:t>
            </a:r>
          </a:p>
          <a:p>
            <a:pPr marL="0" indent="0">
              <a:buNone/>
            </a:pPr>
            <a:r>
              <a:rPr lang="en-US" altLang="ja-JP" dirty="0"/>
              <a:t>I </a:t>
            </a:r>
            <a:r>
              <a:rPr lang="en-US" altLang="ja-JP" dirty="0" err="1"/>
              <a:t>fiori</a:t>
            </a:r>
            <a:r>
              <a:rPr lang="en-US" altLang="ja-JP" dirty="0"/>
              <a:t> per la festa</a:t>
            </a:r>
          </a:p>
          <a:p>
            <a:pPr marL="0" indent="0">
              <a:buNone/>
            </a:pPr>
            <a:r>
              <a:rPr lang="en-US" altLang="ja-JP" dirty="0" err="1"/>
              <a:t>Comunico</a:t>
            </a:r>
            <a:r>
              <a:rPr lang="en-US" altLang="ja-JP" dirty="0"/>
              <a:t> con tutti per </a:t>
            </a:r>
            <a:r>
              <a:rPr lang="en-US" altLang="ja-JP" dirty="0" err="1"/>
              <a:t>telefono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238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18B5E-304D-4E2D-60AC-A4C3FA225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E5267D-30FC-2C53-5B44-4458EE4D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C22620-9553-F485-24F1-926007659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b="1" dirty="0"/>
              <a:t>Fra/Tra</a:t>
            </a:r>
            <a:r>
              <a:rPr kumimoji="1" lang="ja-JP" altLang="en-US" b="1" dirty="0"/>
              <a:t>：</a:t>
            </a:r>
            <a:r>
              <a:rPr kumimoji="1" lang="ja-JP" altLang="en-US" dirty="0"/>
              <a:t>空間・時間・関係「～</a:t>
            </a:r>
            <a:r>
              <a:rPr lang="ja-JP" altLang="en-US" dirty="0"/>
              <a:t>の間に</a:t>
            </a:r>
            <a:r>
              <a:rPr kumimoji="1" lang="ja-JP" altLang="en-US" dirty="0"/>
              <a:t>」、時間の経過「～のあとに」などを示します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 err="1"/>
              <a:t>C`è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una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strada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fra</a:t>
            </a:r>
            <a:r>
              <a:rPr kumimoji="1" lang="en-US" altLang="ja-JP" dirty="0"/>
              <a:t> la </a:t>
            </a:r>
            <a:r>
              <a:rPr kumimoji="1" lang="en-US" altLang="ja-JP" dirty="0" err="1"/>
              <a:t>mia</a:t>
            </a:r>
            <a:r>
              <a:rPr kumimoji="1" lang="en-US" altLang="ja-JP" dirty="0"/>
              <a:t> e la </a:t>
            </a:r>
            <a:r>
              <a:rPr kumimoji="1" lang="en-US" altLang="ja-JP" dirty="0" err="1"/>
              <a:t>sua</a:t>
            </a:r>
            <a:r>
              <a:rPr kumimoji="1" lang="en-US" altLang="ja-JP" dirty="0"/>
              <a:t>?</a:t>
            </a:r>
          </a:p>
          <a:p>
            <a:pPr marL="0" indent="0">
              <a:buNone/>
            </a:pPr>
            <a:r>
              <a:rPr lang="en-US" altLang="ja-JP" dirty="0"/>
              <a:t>Arriva </a:t>
            </a:r>
            <a:r>
              <a:rPr lang="en-US" altLang="ja-JP" dirty="0" err="1"/>
              <a:t>fra</a:t>
            </a:r>
            <a:r>
              <a:rPr lang="en-US" altLang="ja-JP" dirty="0"/>
              <a:t> </a:t>
            </a:r>
            <a:r>
              <a:rPr lang="en-US" altLang="ja-JP" dirty="0" err="1"/>
              <a:t>tre</a:t>
            </a:r>
            <a:r>
              <a:rPr lang="en-US" altLang="ja-JP" dirty="0"/>
              <a:t> </a:t>
            </a:r>
            <a:r>
              <a:rPr lang="en-US" altLang="ja-JP" dirty="0" err="1"/>
              <a:t>giorni</a:t>
            </a:r>
            <a:r>
              <a:rPr lang="en-US" altLang="ja-JP" dirty="0"/>
              <a:t>.</a:t>
            </a:r>
          </a:p>
          <a:p>
            <a:pPr marL="0" indent="0">
              <a:buNone/>
            </a:pPr>
            <a:r>
              <a:rPr lang="en-US" altLang="ja-JP" dirty="0"/>
              <a:t>Un </a:t>
            </a:r>
            <a:r>
              <a:rPr lang="en-US" altLang="ja-JP" dirty="0" err="1"/>
              <a:t>accordo</a:t>
            </a:r>
            <a:r>
              <a:rPr lang="en-US" altLang="ja-JP" dirty="0"/>
              <a:t> </a:t>
            </a:r>
            <a:r>
              <a:rPr lang="en-US" altLang="ja-JP" dirty="0" err="1"/>
              <a:t>culturale</a:t>
            </a:r>
            <a:r>
              <a:rPr lang="en-US" altLang="ja-JP" dirty="0"/>
              <a:t> </a:t>
            </a:r>
            <a:r>
              <a:rPr lang="en-US" altLang="ja-JP" dirty="0" err="1"/>
              <a:t>tra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due </a:t>
            </a:r>
            <a:r>
              <a:rPr lang="en-US" altLang="ja-JP" dirty="0" err="1"/>
              <a:t>paesi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同じ意味で用いられますが、音調上同音の繰り返しを避けるように使い分けられている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7963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0EDCD-54B1-C911-0DA0-2408D9B81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63C2A1-8173-7D78-413E-C6EFFBE3E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22</a:t>
            </a:r>
            <a:r>
              <a:rPr kumimoji="1" lang="ja-JP" altLang="en-US" b="1" dirty="0"/>
              <a:t>：前置詞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86E9C7-8705-3F52-7BF6-08BFF5B7E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b="1" dirty="0"/>
              <a:t>Senza</a:t>
            </a:r>
            <a:r>
              <a:rPr kumimoji="1" lang="ja-JP" altLang="en-US" b="1" dirty="0"/>
              <a:t>：</a:t>
            </a:r>
            <a:r>
              <a:rPr kumimoji="1" lang="ja-JP" altLang="en-US" dirty="0"/>
              <a:t>除外・欠如「～なしで」「～なしの」を示します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Siamo senza soldi.</a:t>
            </a:r>
          </a:p>
          <a:p>
            <a:pPr marL="0" indent="0">
              <a:buNone/>
            </a:pPr>
            <a:r>
              <a:rPr lang="en-US" altLang="ja-JP" dirty="0"/>
              <a:t>Una camera senza </a:t>
            </a:r>
            <a:r>
              <a:rPr lang="en-US" altLang="ja-JP" dirty="0" err="1"/>
              <a:t>bagno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5827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99EE83-3050-934E-6886-8906D9E85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</a:t>
            </a:r>
            <a:r>
              <a:rPr kumimoji="1" lang="it-IT" altLang="ja-JP" b="1" dirty="0"/>
              <a:t>prima coniugazione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DF4A18-7022-8020-4FCE-0CD978A58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1686" y="1550321"/>
            <a:ext cx="5668082" cy="53076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it-IT" altLang="ja-JP" sz="4000" b="1" dirty="0"/>
              <a:t>Pagare (</a:t>
            </a:r>
            <a:r>
              <a:rPr kumimoji="1" lang="ja-JP" altLang="it-IT" sz="4000" b="1" dirty="0"/>
              <a:t>払う</a:t>
            </a:r>
            <a:r>
              <a:rPr kumimoji="1" lang="it-IT" altLang="ja-JP" sz="4000" b="1" dirty="0"/>
              <a:t>)</a:t>
            </a:r>
            <a:r>
              <a:rPr kumimoji="1" lang="ja-JP" altLang="it-IT" sz="4000" b="1" dirty="0"/>
              <a:t>　</a:t>
            </a:r>
            <a:r>
              <a:rPr kumimoji="1" lang="it-IT" altLang="ja-JP" sz="4000" b="1" dirty="0"/>
              <a:t>/g/</a:t>
            </a:r>
            <a:endParaRPr lang="en-US" altLang="ja-JP" sz="4000" b="1" dirty="0"/>
          </a:p>
          <a:p>
            <a:pPr marL="0" indent="0">
              <a:buNone/>
            </a:pPr>
            <a:r>
              <a:rPr kumimoji="1" lang="en-US" altLang="ja-JP" sz="4000" b="1" dirty="0"/>
              <a:t>Io </a:t>
            </a:r>
            <a:r>
              <a:rPr kumimoji="1" lang="en-US" altLang="ja-JP" sz="4000" b="1" dirty="0" err="1"/>
              <a:t>pag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o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lang="en-US" altLang="ja-JP" sz="4000" b="1" dirty="0" err="1"/>
              <a:t>pagh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</a:t>
            </a:r>
            <a:r>
              <a:rPr kumimoji="1" lang="en-US" altLang="ja-JP" sz="4000" b="1" dirty="0" err="1"/>
              <a:t>pag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a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lang="en-US" altLang="ja-JP" sz="4000" b="1" dirty="0" err="1"/>
              <a:t>pag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lang="en-US" altLang="ja-JP" sz="4000" b="1" dirty="0" err="1"/>
              <a:t>pagh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</a:t>
            </a:r>
            <a:r>
              <a:rPr kumimoji="1" lang="en-US" altLang="ja-JP" sz="4000" b="1" dirty="0" err="1"/>
              <a:t>pag</a:t>
            </a:r>
            <a:r>
              <a:rPr kumimoji="1" lang="en-US" altLang="ja-JP" sz="4000" b="1" dirty="0" err="1">
                <a:solidFill>
                  <a:srgbClr val="FF0000"/>
                </a:solidFill>
              </a:rPr>
              <a:t>ate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lang="en-US" altLang="ja-JP" sz="4000" b="1" dirty="0" err="1"/>
              <a:t>pag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EF3CCD6-FD58-1FF9-C876-F7BBD243609E}"/>
              </a:ext>
            </a:extLst>
          </p:cNvPr>
          <p:cNvSpPr txBox="1">
            <a:spLocks/>
          </p:cNvSpPr>
          <p:nvPr/>
        </p:nvSpPr>
        <p:spPr>
          <a:xfrm>
            <a:off x="1025012" y="1550321"/>
            <a:ext cx="4976673" cy="50618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altLang="ja-JP" sz="4000" b="1" dirty="0"/>
              <a:t>Giocare (</a:t>
            </a:r>
            <a:r>
              <a:rPr lang="ja-JP" altLang="it-IT" sz="4000" b="1" dirty="0"/>
              <a:t>遊ぶ</a:t>
            </a:r>
            <a:r>
              <a:rPr lang="it-IT" altLang="ja-JP" sz="4000" b="1" dirty="0"/>
              <a:t>)</a:t>
            </a:r>
            <a:r>
              <a:rPr lang="ja-JP" altLang="it-IT" sz="4000" b="1" dirty="0"/>
              <a:t>　</a:t>
            </a:r>
            <a:r>
              <a:rPr lang="it-IT" altLang="ja-JP" sz="4000" b="1" dirty="0"/>
              <a:t>/k/</a:t>
            </a:r>
            <a:endParaRPr lang="en-US" altLang="ja-JP" sz="4000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Io </a:t>
            </a:r>
            <a:r>
              <a:rPr lang="en-US" altLang="ja-JP" sz="4000" b="1" dirty="0" err="1"/>
              <a:t>gioc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Tu </a:t>
            </a:r>
            <a:r>
              <a:rPr lang="en-US" altLang="ja-JP" sz="4000" b="1" dirty="0" err="1"/>
              <a:t>gioch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Lui </a:t>
            </a:r>
            <a:r>
              <a:rPr lang="en-US" altLang="ja-JP" sz="4000" b="1" dirty="0" err="1"/>
              <a:t>gioc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Lei </a:t>
            </a:r>
            <a:r>
              <a:rPr lang="en-US" altLang="ja-JP" sz="4000" b="1" dirty="0" err="1"/>
              <a:t>gioc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Noi </a:t>
            </a:r>
            <a:r>
              <a:rPr lang="en-US" altLang="ja-JP" sz="4000" b="1" dirty="0" err="1"/>
              <a:t>gioch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Voi </a:t>
            </a:r>
            <a:r>
              <a:rPr lang="en-US" altLang="ja-JP" sz="4000" b="1" dirty="0" err="1"/>
              <a:t>gioc</a:t>
            </a:r>
            <a:r>
              <a:rPr lang="en-US" altLang="ja-JP" sz="4000" b="1" dirty="0" err="1">
                <a:solidFill>
                  <a:srgbClr val="FF0000"/>
                </a:solidFill>
              </a:rPr>
              <a:t>ate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Loro </a:t>
            </a:r>
            <a:r>
              <a:rPr lang="en-US" altLang="ja-JP" sz="4000" b="1" dirty="0" err="1"/>
              <a:t>gioc</a:t>
            </a:r>
            <a:r>
              <a:rPr lang="en-US" altLang="ja-JP" sz="4000" b="1" dirty="0" err="1">
                <a:solidFill>
                  <a:srgbClr val="FF0000"/>
                </a:solidFill>
              </a:rPr>
              <a:t>ano</a:t>
            </a: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506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3E9A10-9726-75C9-B1ED-B5E45B84A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63D8E9-4897-31D5-F748-D09D82FA7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stare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愛する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13B504-D50D-66A3-3F5C-4CE413711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A2285AE-A83C-EFB0-2A0E-960457DCC36B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st</a:t>
            </a:r>
            <a:r>
              <a:rPr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st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1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2D240-EF04-8A64-13CF-89E0DA0B6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5BC43D-F1C0-FD3A-9341-D03B7556C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dare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あげる・くれる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339FA2-4C95-B4B8-14FC-44AC1CC69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15B700D0-D7DC-6574-F0C0-B4F4EEE80B78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d</a:t>
            </a:r>
            <a:r>
              <a:rPr lang="en-US" altLang="ja-JP" sz="4000" b="1" dirty="0">
                <a:solidFill>
                  <a:srgbClr val="FF0000"/>
                </a:solidFill>
              </a:rPr>
              <a:t>o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FF0000"/>
                </a:solidFill>
              </a:rPr>
              <a:t>à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FF0000"/>
                </a:solidFill>
              </a:rPr>
              <a:t>à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d</a:t>
            </a:r>
            <a:r>
              <a:rPr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d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97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E1AC6-3D36-8C11-A6C0-9D4EEE221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910022-8F33-D0F9-2B29-AED57AF2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</a:t>
            </a:r>
            <a:r>
              <a:rPr lang="en-US" altLang="ja-JP" b="1" dirty="0"/>
              <a:t>22</a:t>
            </a:r>
            <a:r>
              <a:rPr kumimoji="1" lang="en-US" altLang="ja-JP" b="1" dirty="0"/>
              <a:t>: Verbo fare modo </a:t>
            </a:r>
            <a:r>
              <a:rPr kumimoji="1" lang="en-US" altLang="ja-JP" b="1" dirty="0" err="1"/>
              <a:t>indicativo</a:t>
            </a:r>
            <a:r>
              <a:rPr kumimoji="1" lang="en-US" altLang="ja-JP" b="1" dirty="0"/>
              <a:t> tempo </a:t>
            </a:r>
            <a:r>
              <a:rPr kumimoji="1" lang="en-US" altLang="ja-JP" b="1" dirty="0" err="1"/>
              <a:t>presente</a:t>
            </a:r>
            <a:r>
              <a:rPr lang="en-US" altLang="ja-JP" b="1" dirty="0"/>
              <a:t> </a:t>
            </a:r>
            <a:r>
              <a:rPr lang="ja-JP" altLang="en-US" b="1" dirty="0"/>
              <a:t>する</a:t>
            </a:r>
            <a:r>
              <a:rPr kumimoji="1" lang="ja-JP" altLang="en-US" b="1" dirty="0"/>
              <a:t>動詞直説法現在形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FD8B86-DA7E-C88A-1DA8-40A21E7BF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66022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en-US" altLang="ja-JP" sz="4000" b="1" dirty="0"/>
              <a:t>Io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Tu </a:t>
            </a:r>
            <a:r>
              <a:rPr kumimoji="1" lang="en-US" altLang="ja-JP" sz="4000" b="1" dirty="0"/>
              <a:t>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Lui _______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Lei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Noi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en-US" altLang="ja-JP" sz="4000" b="1" dirty="0"/>
              <a:t>Voi 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000" b="1" dirty="0"/>
              <a:t>Loro </a:t>
            </a:r>
            <a:r>
              <a:rPr kumimoji="1" lang="en-US" altLang="ja-JP" sz="4000" b="1" dirty="0"/>
              <a:t>_______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3097052D-5BBB-8CA7-F27B-791AA7D9AF9C}"/>
              </a:ext>
            </a:extLst>
          </p:cNvPr>
          <p:cNvSpPr txBox="1">
            <a:spLocks/>
          </p:cNvSpPr>
          <p:nvPr/>
        </p:nvSpPr>
        <p:spPr>
          <a:xfrm>
            <a:off x="2140203" y="1825625"/>
            <a:ext cx="3660228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00B050"/>
                </a:solidFill>
              </a:rPr>
              <a:t>acci</a:t>
            </a:r>
            <a:r>
              <a:rPr lang="en-US" altLang="ja-JP" sz="4000" b="1" dirty="0" err="1">
                <a:solidFill>
                  <a:srgbClr val="FF0000"/>
                </a:solidFill>
              </a:rPr>
              <a:t>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00B0F0"/>
                </a:solidFill>
              </a:rPr>
              <a:t>a</a:t>
            </a:r>
            <a:r>
              <a:rPr lang="en-US" altLang="ja-JP" sz="4000" b="1" dirty="0" err="1">
                <a:solidFill>
                  <a:srgbClr val="FF0000"/>
                </a:solidFill>
              </a:rPr>
              <a:t>i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f</a:t>
            </a:r>
            <a:r>
              <a:rPr lang="en-US" altLang="ja-JP" sz="4000" b="1" dirty="0">
                <a:solidFill>
                  <a:srgbClr val="FF0000"/>
                </a:solidFill>
              </a:rPr>
              <a:t>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f</a:t>
            </a:r>
            <a:r>
              <a:rPr lang="en-US" altLang="ja-JP" sz="4000" b="1" dirty="0">
                <a:solidFill>
                  <a:srgbClr val="FF0000"/>
                </a:solidFill>
              </a:rPr>
              <a:t>a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00B050"/>
                </a:solidFill>
              </a:rPr>
              <a:t>acc</a:t>
            </a:r>
            <a:r>
              <a:rPr lang="en-US" altLang="ja-JP" sz="4000" b="1" dirty="0" err="1">
                <a:solidFill>
                  <a:srgbClr val="FF0000"/>
                </a:solidFill>
              </a:rPr>
              <a:t>iamo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/>
              <a:t>f</a:t>
            </a:r>
            <a:r>
              <a:rPr lang="en-US" altLang="ja-JP" sz="4000" b="1" dirty="0">
                <a:solidFill>
                  <a:srgbClr val="FF0000"/>
                </a:solidFill>
              </a:rPr>
              <a:t>ate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4000" b="1" dirty="0" err="1"/>
              <a:t>f</a:t>
            </a:r>
            <a:r>
              <a:rPr lang="en-US" altLang="ja-JP" sz="4000" b="1" dirty="0" err="1">
                <a:solidFill>
                  <a:srgbClr val="FF0000"/>
                </a:solidFill>
              </a:rPr>
              <a:t>a</a:t>
            </a:r>
            <a:r>
              <a:rPr lang="en-US" altLang="ja-JP" sz="4000" b="1" dirty="0" err="1">
                <a:solidFill>
                  <a:srgbClr val="00B0F0"/>
                </a:solidFill>
              </a:rPr>
              <a:t>n</a:t>
            </a:r>
            <a:r>
              <a:rPr lang="en-US" altLang="ja-JP" sz="4000" b="1" dirty="0" err="1">
                <a:solidFill>
                  <a:srgbClr val="FF0000"/>
                </a:solidFill>
              </a:rPr>
              <a:t>no</a:t>
            </a:r>
            <a:endParaRPr lang="en-US" altLang="ja-JP" sz="4000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75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11077</TotalTime>
  <Words>1138</Words>
  <Application>Microsoft Office PowerPoint</Application>
  <PresentationFormat>Widescreen</PresentationFormat>
  <Paragraphs>309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27</vt:i4>
      </vt:variant>
    </vt:vector>
  </HeadingPairs>
  <TitlesOfParts>
    <vt:vector size="32" baseType="lpstr">
      <vt:lpstr>游ゴシック</vt:lpstr>
      <vt:lpstr>游ゴシック Light</vt:lpstr>
      <vt:lpstr>Aptos</vt:lpstr>
      <vt:lpstr>Arial</vt:lpstr>
      <vt:lpstr>Office テーマ</vt:lpstr>
      <vt:lpstr>イタリア語教室 Italiano</vt:lpstr>
      <vt:lpstr>Lezione 22：前置詞</vt:lpstr>
      <vt:lpstr>Lezione 22：前置詞</vt:lpstr>
      <vt:lpstr>Lezione 22：前置詞</vt:lpstr>
      <vt:lpstr>Lezione 22：前置詞</vt:lpstr>
      <vt:lpstr>Lezione 22: prima coniugazione</vt:lpstr>
      <vt:lpstr>Lezione 22: Verbo stare modo indicativo tempo presente 愛する動詞直説法現在形</vt:lpstr>
      <vt:lpstr>Lezione 22: Verbo dare modo indicativo tempo presente あげる・くれる動詞直説法現在形</vt:lpstr>
      <vt:lpstr>Lezione 22: Verbo fare modo indicativo tempo presente する動詞直説法現在形</vt:lpstr>
      <vt:lpstr>Lezione 22: Verbo andare modo indicativo tempo presente 行く動詞直説法現在形</vt:lpstr>
      <vt:lpstr>Compiti: 宿題 p. 79</vt:lpstr>
      <vt:lpstr>Compiti: 宿題 p. 79</vt:lpstr>
      <vt:lpstr>Compiti: 宿題 p. 79</vt:lpstr>
      <vt:lpstr>Compiti: 宿題 p. 79</vt:lpstr>
      <vt:lpstr>Lezione 22: seconda coniugazione</vt:lpstr>
      <vt:lpstr>Lezione 23: seconda coniugazioneの不規則的動詞</vt:lpstr>
      <vt:lpstr>Lezione 23: Verbo bere modo indicativo tempo presente 飲む動詞直説法現在形</vt:lpstr>
      <vt:lpstr>Lezione 23: Verbo condurre modo indicativo tempo presente 導く動詞直説法現在形</vt:lpstr>
      <vt:lpstr>Lezione 23: seconda coniugazione (irregolari)</vt:lpstr>
      <vt:lpstr>Lezione 22: Verbo rimanere modo indicativo tempo presente とどまる・のこる動詞直説法現在形</vt:lpstr>
      <vt:lpstr>Lezione 22: Verbo spegnere modo indicativo tempo presente 消す動詞直説法現在形</vt:lpstr>
      <vt:lpstr>Lezione 23: verbi servili 補助動詞</vt:lpstr>
      <vt:lpstr>Lezione 23: verbi servili 補助動詞</vt:lpstr>
      <vt:lpstr>Lezione 23: verbi servili 補助動詞</vt:lpstr>
      <vt:lpstr>Lezione 23: verbi servili 補助動詞</vt:lpstr>
      <vt:lpstr>Lezione 23: verbi servili 補助動詞</vt:lpstr>
      <vt:lpstr>Lezione 23: verbi servili 補助動詞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129</cp:revision>
  <dcterms:created xsi:type="dcterms:W3CDTF">2025-07-16T14:35:29Z</dcterms:created>
  <dcterms:modified xsi:type="dcterms:W3CDTF">2026-01-28T01:09:32Z</dcterms:modified>
</cp:coreProperties>
</file>