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375" r:id="rId3"/>
    <p:sldId id="451" r:id="rId4"/>
    <p:sldId id="452" r:id="rId5"/>
    <p:sldId id="453" r:id="rId6"/>
    <p:sldId id="454" r:id="rId7"/>
    <p:sldId id="441" r:id="rId8"/>
    <p:sldId id="442" r:id="rId9"/>
    <p:sldId id="455" r:id="rId10"/>
    <p:sldId id="457" r:id="rId11"/>
    <p:sldId id="445" r:id="rId12"/>
    <p:sldId id="446" r:id="rId13"/>
    <p:sldId id="462" r:id="rId14"/>
    <p:sldId id="447" r:id="rId15"/>
    <p:sldId id="448" r:id="rId16"/>
    <p:sldId id="449" r:id="rId17"/>
    <p:sldId id="450" r:id="rId1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38"/>
    <p:restoredTop sz="94694"/>
  </p:normalViewPr>
  <p:slideViewPr>
    <p:cSldViewPr snapToGrid="0">
      <p:cViewPr varScale="1">
        <p:scale>
          <a:sx n="121" d="100"/>
          <a:sy n="121" d="100"/>
        </p:scale>
        <p:origin x="8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E0B23-F6D1-4D24-A56D-F93A3DCCA1C6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6155E-DC94-4289-9397-226BB74BC39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26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400BFA-EDF3-69AE-4F49-DC05E66EF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会話：</a:t>
            </a:r>
            <a:r>
              <a:rPr kumimoji="1" lang="en-US" altLang="ja-JP" b="1" dirty="0"/>
              <a:t>il verbo </a:t>
            </a:r>
            <a:r>
              <a:rPr kumimoji="1" lang="en-US" altLang="ja-JP" b="1" dirty="0" err="1"/>
              <a:t>avere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FAC719-6FC4-14BD-F5F9-57D60542F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A</a:t>
            </a:r>
            <a:r>
              <a:rPr kumimoji="1" lang="en-US" altLang="ja-JP" dirty="0"/>
              <a:t>: Cosa ha la signora Nakamura?</a:t>
            </a:r>
          </a:p>
          <a:p>
            <a:pPr marL="0" indent="0">
              <a:buNone/>
            </a:pPr>
            <a:r>
              <a:rPr lang="en-US" altLang="ja-JP" b="1" dirty="0">
                <a:solidFill>
                  <a:srgbClr val="0070C0"/>
                </a:solidFill>
              </a:rPr>
              <a:t>B</a:t>
            </a:r>
            <a:r>
              <a:rPr lang="en-US" altLang="ja-JP" dirty="0"/>
              <a:t>: Lei ha un </a:t>
            </a:r>
            <a:r>
              <a:rPr lang="en-US" altLang="ja-JP" dirty="0" err="1"/>
              <a:t>fratello</a:t>
            </a:r>
            <a:r>
              <a:rPr lang="en-US" altLang="ja-JP" dirty="0"/>
              <a:t> </a:t>
            </a:r>
            <a:r>
              <a:rPr lang="en-US" altLang="ja-JP" dirty="0" err="1"/>
              <a:t>una</a:t>
            </a:r>
            <a:r>
              <a:rPr lang="en-US" altLang="ja-JP" dirty="0"/>
              <a:t> </a:t>
            </a:r>
            <a:r>
              <a:rPr lang="en-US" altLang="ja-JP" dirty="0" err="1"/>
              <a:t>sorella</a:t>
            </a:r>
            <a:r>
              <a:rPr lang="en-US" altLang="ja-JP" dirty="0"/>
              <a:t>.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A</a:t>
            </a:r>
            <a:r>
              <a:rPr kumimoji="1" lang="en-US" altLang="ja-JP" dirty="0"/>
              <a:t>: </a:t>
            </a:r>
            <a:r>
              <a:rPr kumimoji="1" lang="en-US" altLang="ja-JP" dirty="0" err="1"/>
              <a:t>Quanti</a:t>
            </a:r>
            <a:r>
              <a:rPr kumimoji="1" lang="en-US" altLang="ja-JP" dirty="0"/>
              <a:t> </a:t>
            </a:r>
            <a:r>
              <a:rPr lang="en-US" altLang="ja-JP" dirty="0"/>
              <a:t>anni ha Kira?</a:t>
            </a: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0070C0"/>
                </a:solidFill>
              </a:rPr>
              <a:t>B</a:t>
            </a:r>
            <a:r>
              <a:rPr kumimoji="1" lang="en-US" altLang="ja-JP" dirty="0"/>
              <a:t>: Kira ha 17 anni.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A</a:t>
            </a:r>
            <a:r>
              <a:rPr kumimoji="1" lang="en-US" altLang="ja-JP" dirty="0"/>
              <a:t>: La </a:t>
            </a:r>
            <a:r>
              <a:rPr lang="en-US" altLang="ja-JP" dirty="0"/>
              <a:t>signorina Rie ha </a:t>
            </a:r>
            <a:r>
              <a:rPr lang="en-US" altLang="ja-JP" dirty="0" err="1"/>
              <a:t>caldo</a:t>
            </a:r>
            <a:r>
              <a:rPr lang="en-US" altLang="ja-JP" dirty="0"/>
              <a:t>?</a:t>
            </a: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0070C0"/>
                </a:solidFill>
              </a:rPr>
              <a:t>B</a:t>
            </a:r>
            <a:r>
              <a:rPr kumimoji="1" lang="en-US" altLang="ja-JP" dirty="0"/>
              <a:t>: </a:t>
            </a:r>
            <a:r>
              <a:rPr lang="it-IT" altLang="ja-JP" dirty="0"/>
              <a:t>Sì, ha caldo/No, non ha caldo, ha freddo.</a:t>
            </a:r>
          </a:p>
          <a:p>
            <a:pPr marL="0" indent="0">
              <a:buNone/>
            </a:pPr>
            <a:endParaRPr kumimoji="1" lang="it-IT" altLang="ja-JP" dirty="0"/>
          </a:p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A</a:t>
            </a:r>
            <a:r>
              <a:rPr lang="it-IT" altLang="ja-JP" dirty="0"/>
              <a:t>: Chi ha un animale domestico?</a:t>
            </a:r>
          </a:p>
          <a:p>
            <a:pPr marL="0" indent="0">
              <a:buNone/>
            </a:pPr>
            <a:r>
              <a:rPr kumimoji="1" lang="it-IT" altLang="ja-JP" b="1" dirty="0">
                <a:solidFill>
                  <a:srgbClr val="0070C0"/>
                </a:solidFill>
              </a:rPr>
              <a:t>B</a:t>
            </a:r>
            <a:r>
              <a:rPr kumimoji="1" lang="it-IT" altLang="ja-JP" dirty="0"/>
              <a:t>: (</a:t>
            </a:r>
            <a:r>
              <a:rPr kumimoji="1" lang="ja-JP" altLang="en-US"/>
              <a:t>挙手</a:t>
            </a:r>
            <a:r>
              <a:rPr kumimoji="1" lang="it-IT" altLang="ja-JP" dirty="0"/>
              <a:t>) Io ho un pesciolino rosso.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886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D76A5A-A9E3-ECB7-870F-593AB3A2C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/>
              <a:t>復習</a:t>
            </a:r>
            <a:r>
              <a:rPr lang="it-IT" altLang="ja-JP" b="1" dirty="0"/>
              <a:t>: </a:t>
            </a:r>
            <a:r>
              <a:rPr lang="ja-JP" altLang="it-IT" b="1" dirty="0"/>
              <a:t>序数詞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8B91B0-3ACB-1F3C-5DFB-602DCFAA5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2721077" cy="5032375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 </a:t>
            </a:r>
            <a:r>
              <a:rPr lang="it-IT" b="1" dirty="0"/>
              <a:t>primo</a:t>
            </a:r>
          </a:p>
          <a:p>
            <a:r>
              <a:rPr lang="it-IT" dirty="0"/>
              <a:t>II </a:t>
            </a:r>
            <a:r>
              <a:rPr lang="it-IT" b="1" dirty="0"/>
              <a:t>secondo</a:t>
            </a:r>
          </a:p>
          <a:p>
            <a:r>
              <a:rPr lang="it-IT" dirty="0"/>
              <a:t>III </a:t>
            </a:r>
            <a:r>
              <a:rPr lang="it-IT" b="1" dirty="0"/>
              <a:t>terzo</a:t>
            </a:r>
          </a:p>
          <a:p>
            <a:r>
              <a:rPr lang="it-IT" dirty="0"/>
              <a:t>IV </a:t>
            </a:r>
            <a:r>
              <a:rPr lang="it-IT" b="1" dirty="0"/>
              <a:t>quarto</a:t>
            </a:r>
          </a:p>
          <a:p>
            <a:r>
              <a:rPr lang="it-IT" dirty="0"/>
              <a:t>V </a:t>
            </a:r>
            <a:r>
              <a:rPr lang="it-IT" b="1" dirty="0"/>
              <a:t>quinto</a:t>
            </a:r>
          </a:p>
          <a:p>
            <a:r>
              <a:rPr lang="it-IT" dirty="0"/>
              <a:t>VI </a:t>
            </a:r>
            <a:r>
              <a:rPr lang="it-IT" b="1" dirty="0"/>
              <a:t>sesto</a:t>
            </a:r>
          </a:p>
          <a:p>
            <a:r>
              <a:rPr lang="it-IT" dirty="0"/>
              <a:t>VII </a:t>
            </a:r>
            <a:r>
              <a:rPr lang="it-IT" b="1" dirty="0"/>
              <a:t>settimo</a:t>
            </a:r>
          </a:p>
          <a:p>
            <a:r>
              <a:rPr lang="it-IT" dirty="0"/>
              <a:t>VIII </a:t>
            </a:r>
            <a:r>
              <a:rPr lang="it-IT" b="1" dirty="0"/>
              <a:t>ottavo</a:t>
            </a:r>
          </a:p>
          <a:p>
            <a:r>
              <a:rPr lang="it-IT" dirty="0"/>
              <a:t>IX </a:t>
            </a:r>
            <a:r>
              <a:rPr lang="it-IT" b="1" dirty="0"/>
              <a:t>nono</a:t>
            </a:r>
          </a:p>
          <a:p>
            <a:r>
              <a:rPr lang="it-IT" dirty="0"/>
              <a:t>X </a:t>
            </a:r>
            <a:r>
              <a:rPr lang="it-IT" b="1" dirty="0"/>
              <a:t>decimo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15FB411C-95D6-F45B-3D15-583059FDEAE1}"/>
              </a:ext>
            </a:extLst>
          </p:cNvPr>
          <p:cNvSpPr txBox="1">
            <a:spLocks/>
          </p:cNvSpPr>
          <p:nvPr/>
        </p:nvSpPr>
        <p:spPr>
          <a:xfrm>
            <a:off x="3999271" y="1825625"/>
            <a:ext cx="5243052" cy="5032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XI </a:t>
            </a:r>
            <a:r>
              <a:rPr lang="it-IT" b="1" dirty="0"/>
              <a:t>undicesimo</a:t>
            </a:r>
          </a:p>
          <a:p>
            <a:r>
              <a:rPr lang="it-IT" dirty="0"/>
              <a:t>XII </a:t>
            </a:r>
            <a:r>
              <a:rPr lang="it-IT" b="1" dirty="0"/>
              <a:t>dodicesimo</a:t>
            </a:r>
          </a:p>
          <a:p>
            <a:r>
              <a:rPr lang="it-IT" dirty="0"/>
              <a:t>XIII </a:t>
            </a:r>
            <a:r>
              <a:rPr lang="it-IT" b="1" dirty="0"/>
              <a:t>tredicesimo</a:t>
            </a:r>
          </a:p>
          <a:p>
            <a:r>
              <a:rPr lang="it-IT" dirty="0"/>
              <a:t>XIV </a:t>
            </a:r>
            <a:r>
              <a:rPr lang="it-IT" b="1" dirty="0"/>
              <a:t>quattordicesimo</a:t>
            </a:r>
          </a:p>
          <a:p>
            <a:r>
              <a:rPr lang="it-IT" dirty="0"/>
              <a:t>XV </a:t>
            </a:r>
            <a:r>
              <a:rPr lang="it-IT" b="1" dirty="0"/>
              <a:t>quindicesimo</a:t>
            </a:r>
          </a:p>
          <a:p>
            <a:r>
              <a:rPr lang="it-IT" dirty="0"/>
              <a:t>XVI </a:t>
            </a:r>
            <a:r>
              <a:rPr lang="it-IT" b="1" dirty="0"/>
              <a:t>sedicesimo</a:t>
            </a:r>
          </a:p>
          <a:p>
            <a:r>
              <a:rPr lang="it-IT" dirty="0"/>
              <a:t>XVII </a:t>
            </a:r>
            <a:r>
              <a:rPr lang="it-IT" b="1" dirty="0"/>
              <a:t>diciassettesimo</a:t>
            </a:r>
          </a:p>
          <a:p>
            <a:r>
              <a:rPr lang="it-IT" dirty="0"/>
              <a:t>XVIII </a:t>
            </a:r>
            <a:r>
              <a:rPr lang="it-IT" b="1" dirty="0"/>
              <a:t>diciottesimo</a:t>
            </a:r>
          </a:p>
          <a:p>
            <a:r>
              <a:rPr lang="it-IT" dirty="0"/>
              <a:t>XIX </a:t>
            </a:r>
            <a:r>
              <a:rPr lang="it-IT" b="1" dirty="0"/>
              <a:t>diciannovesimo</a:t>
            </a:r>
          </a:p>
          <a:p>
            <a:r>
              <a:rPr lang="it-IT" dirty="0"/>
              <a:t>XX </a:t>
            </a:r>
            <a:r>
              <a:rPr lang="it-IT" b="1" dirty="0"/>
              <a:t>ventesimo</a:t>
            </a:r>
          </a:p>
        </p:txBody>
      </p:sp>
    </p:spTree>
    <p:extLst>
      <p:ext uri="{BB962C8B-B14F-4D97-AF65-F5344CB8AC3E}">
        <p14:creationId xmlns:p14="http://schemas.microsoft.com/office/powerpoint/2010/main" val="1126473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D5F726-2CB8-30DD-3A8C-F9112D954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16: data </a:t>
            </a:r>
            <a:r>
              <a:rPr lang="ja-JP" altLang="it-IT" b="1" dirty="0"/>
              <a:t>日にち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3A6F56-452F-E5F5-E1D2-EDA09B30E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439508" cy="4856530"/>
          </a:xfrm>
        </p:spPr>
        <p:txBody>
          <a:bodyPr>
            <a:normAutofit/>
          </a:bodyPr>
          <a:lstStyle/>
          <a:p>
            <a:r>
              <a:rPr lang="it-IT" b="1" dirty="0"/>
              <a:t>Oggi</a:t>
            </a:r>
            <a:r>
              <a:rPr lang="it-IT" dirty="0"/>
              <a:t> </a:t>
            </a:r>
            <a:r>
              <a:rPr lang="ja-JP" altLang="it-IT" dirty="0"/>
              <a:t>今日</a:t>
            </a:r>
            <a:endParaRPr lang="it-IT" altLang="ja-JP" dirty="0"/>
          </a:p>
          <a:p>
            <a:r>
              <a:rPr lang="it-IT" altLang="ja-JP" b="1" dirty="0"/>
              <a:t>Ieri</a:t>
            </a:r>
            <a:r>
              <a:rPr lang="it-IT" altLang="ja-JP" dirty="0"/>
              <a:t> </a:t>
            </a:r>
            <a:r>
              <a:rPr lang="ja-JP" altLang="it-IT" dirty="0"/>
              <a:t>昨日</a:t>
            </a:r>
            <a:endParaRPr lang="it-IT" altLang="ja-JP" dirty="0"/>
          </a:p>
          <a:p>
            <a:r>
              <a:rPr lang="it-IT" altLang="zh-CN" b="1" dirty="0"/>
              <a:t>L’altro ieri </a:t>
            </a:r>
            <a:r>
              <a:rPr lang="ja-JP" altLang="it-IT" dirty="0"/>
              <a:t>おととい</a:t>
            </a:r>
            <a:endParaRPr lang="it-IT" altLang="ja-JP" dirty="0"/>
          </a:p>
          <a:p>
            <a:r>
              <a:rPr lang="it-IT" altLang="ja-JP" b="1" dirty="0"/>
              <a:t>Domani</a:t>
            </a:r>
            <a:r>
              <a:rPr lang="it-IT" altLang="ja-JP" dirty="0"/>
              <a:t> </a:t>
            </a:r>
            <a:r>
              <a:rPr lang="ja-JP" altLang="it-IT" dirty="0"/>
              <a:t>明日</a:t>
            </a:r>
            <a:endParaRPr lang="it-IT" altLang="ja-JP" dirty="0"/>
          </a:p>
          <a:p>
            <a:r>
              <a:rPr lang="it-IT" altLang="ja-JP" b="1" dirty="0"/>
              <a:t>Dopodomani</a:t>
            </a:r>
            <a:r>
              <a:rPr lang="it-IT" altLang="ja-JP" dirty="0"/>
              <a:t> </a:t>
            </a:r>
            <a:r>
              <a:rPr lang="ja-JP" altLang="it-IT"/>
              <a:t>あさって</a:t>
            </a:r>
            <a:endParaRPr lang="en-US" altLang="ja-JP" dirty="0"/>
          </a:p>
          <a:p>
            <a:r>
              <a:rPr lang="en-US" b="1" dirty="0"/>
              <a:t>La </a:t>
            </a:r>
            <a:r>
              <a:rPr lang="en-US" b="1" dirty="0" err="1"/>
              <a:t>settimana</a:t>
            </a:r>
            <a:r>
              <a:rPr lang="en-US" b="1" dirty="0"/>
              <a:t> </a:t>
            </a:r>
            <a:r>
              <a:rPr lang="en-US" b="1" dirty="0" err="1"/>
              <a:t>prossima</a:t>
            </a:r>
            <a:r>
              <a:rPr lang="en-US" b="1" dirty="0"/>
              <a:t> </a:t>
            </a:r>
            <a:r>
              <a:rPr lang="en-US" dirty="0" err="1"/>
              <a:t>来週</a:t>
            </a:r>
            <a:endParaRPr lang="en-US" dirty="0"/>
          </a:p>
          <a:p>
            <a:r>
              <a:rPr lang="en-US" b="1" dirty="0"/>
              <a:t>La </a:t>
            </a:r>
            <a:r>
              <a:rPr lang="en-US" b="1" dirty="0" err="1"/>
              <a:t>settimana</a:t>
            </a:r>
            <a:r>
              <a:rPr lang="en-US" b="1" dirty="0"/>
              <a:t> </a:t>
            </a:r>
            <a:r>
              <a:rPr lang="en-US" b="1" dirty="0" err="1"/>
              <a:t>scorsa</a:t>
            </a:r>
            <a:r>
              <a:rPr lang="en-US" b="1" dirty="0"/>
              <a:t> </a:t>
            </a:r>
            <a:r>
              <a:rPr lang="en-US" dirty="0" err="1"/>
              <a:t>先週</a:t>
            </a:r>
            <a:endParaRPr lang="en-US" dirty="0"/>
          </a:p>
          <a:p>
            <a:r>
              <a:rPr lang="en-US" b="1" dirty="0"/>
              <a:t>Il mese </a:t>
            </a:r>
            <a:r>
              <a:rPr lang="en-US" b="1" dirty="0" err="1"/>
              <a:t>prossimo</a:t>
            </a:r>
            <a:r>
              <a:rPr lang="en-US" b="1" dirty="0"/>
              <a:t> </a:t>
            </a:r>
            <a:r>
              <a:rPr lang="en-US" dirty="0" err="1"/>
              <a:t>来月</a:t>
            </a:r>
            <a:endParaRPr lang="en-US" dirty="0"/>
          </a:p>
          <a:p>
            <a:r>
              <a:rPr lang="en-US" b="1" dirty="0"/>
              <a:t>Il mese </a:t>
            </a:r>
            <a:r>
              <a:rPr lang="en-US" b="1" dirty="0" err="1"/>
              <a:t>scorso</a:t>
            </a:r>
            <a:r>
              <a:rPr lang="en-US" b="1" dirty="0"/>
              <a:t> </a:t>
            </a:r>
            <a:r>
              <a:rPr lang="en-US" dirty="0" err="1"/>
              <a:t>先月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BB8B50B-21B5-E132-717B-C161A8E9D28A}"/>
              </a:ext>
            </a:extLst>
          </p:cNvPr>
          <p:cNvSpPr txBox="1">
            <a:spLocks/>
          </p:cNvSpPr>
          <p:nvPr/>
        </p:nvSpPr>
        <p:spPr>
          <a:xfrm>
            <a:off x="6096000" y="1960560"/>
            <a:ext cx="5439508" cy="4856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/>
              <a:t>Giorno</a:t>
            </a:r>
            <a:r>
              <a:rPr lang="it-IT" dirty="0"/>
              <a:t> </a:t>
            </a:r>
            <a:r>
              <a:rPr lang="ja-JP" altLang="en-US"/>
              <a:t>日</a:t>
            </a:r>
            <a:endParaRPr lang="it-IT" altLang="ja-JP" dirty="0"/>
          </a:p>
          <a:p>
            <a:r>
              <a:rPr lang="it-IT" altLang="ja-JP" b="1" dirty="0"/>
              <a:t>Settimana</a:t>
            </a:r>
            <a:r>
              <a:rPr lang="it-IT" altLang="ja-JP" dirty="0"/>
              <a:t> </a:t>
            </a:r>
            <a:r>
              <a:rPr lang="ja-JP" altLang="en-US"/>
              <a:t>週</a:t>
            </a:r>
            <a:endParaRPr lang="it-IT" altLang="ja-JP" dirty="0"/>
          </a:p>
          <a:p>
            <a:r>
              <a:rPr lang="it-IT" altLang="zh-CN" b="1" dirty="0"/>
              <a:t>Mese </a:t>
            </a:r>
            <a:r>
              <a:rPr lang="ja-JP" altLang="en-US"/>
              <a:t>月</a:t>
            </a:r>
            <a:endParaRPr lang="it-IT" altLang="ja-JP" dirty="0"/>
          </a:p>
          <a:p>
            <a:r>
              <a:rPr lang="it-IT" altLang="ja-JP" b="1" dirty="0"/>
              <a:t>Anno</a:t>
            </a:r>
            <a:r>
              <a:rPr lang="it-IT" altLang="ja-JP" dirty="0"/>
              <a:t> </a:t>
            </a:r>
            <a:r>
              <a:rPr lang="ja-JP" altLang="en-US"/>
              <a:t>年</a:t>
            </a:r>
            <a:endParaRPr lang="en-US" altLang="ja-JP" dirty="0"/>
          </a:p>
          <a:p>
            <a:r>
              <a:rPr lang="en-US" altLang="ja-JP" b="1" dirty="0" err="1"/>
              <a:t>Stagione</a:t>
            </a:r>
            <a:r>
              <a:rPr lang="en-US" altLang="ja-JP" dirty="0"/>
              <a:t> </a:t>
            </a:r>
            <a:r>
              <a:rPr lang="ja-JP" altLang="en-US"/>
              <a:t>季節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2724495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359D64-4075-6D22-7103-307096B87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ja-JP" b="1" dirty="0"/>
              <a:t>Lezione 16: data </a:t>
            </a:r>
            <a:r>
              <a:rPr lang="ja-JP" altLang="it-IT" b="1"/>
              <a:t>日にち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31B3AA-250A-687F-F579-DFD00FAFB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4038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en-US" altLang="ja-JP" b="1" dirty="0" err="1"/>
              <a:t>Tra</a:t>
            </a:r>
            <a:r>
              <a:rPr kumimoji="1" lang="en-US" altLang="ja-JP" b="1" dirty="0"/>
              <a:t> due </a:t>
            </a:r>
            <a:r>
              <a:rPr kumimoji="1" lang="en-US" altLang="ja-JP" b="1" dirty="0" err="1"/>
              <a:t>settimane</a:t>
            </a:r>
            <a:r>
              <a:rPr kumimoji="1" lang="en-US" altLang="ja-JP" b="1" dirty="0"/>
              <a:t>.</a:t>
            </a:r>
          </a:p>
          <a:p>
            <a:pPr marL="0" indent="0">
              <a:buNone/>
            </a:pPr>
            <a:r>
              <a:rPr lang="en-US" altLang="ja-JP" dirty="0"/>
              <a:t>2</a:t>
            </a:r>
            <a:r>
              <a:rPr lang="ja-JP" altLang="en-US"/>
              <a:t>週間後（再来週）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b="1" dirty="0" err="1"/>
              <a:t>Tra</a:t>
            </a:r>
            <a:r>
              <a:rPr kumimoji="1" lang="en-US" altLang="ja-JP" b="1" dirty="0"/>
              <a:t> due anni.</a:t>
            </a:r>
          </a:p>
          <a:p>
            <a:pPr marL="0" indent="0">
              <a:buNone/>
            </a:pPr>
            <a:r>
              <a:rPr lang="en-US" altLang="ja-JP" dirty="0"/>
              <a:t>2</a:t>
            </a:r>
            <a:r>
              <a:rPr lang="ja-JP" altLang="en-US"/>
              <a:t>年後（再来年）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Due </a:t>
            </a:r>
            <a:r>
              <a:rPr kumimoji="1" lang="en-US" altLang="ja-JP" b="1" dirty="0" err="1"/>
              <a:t>mesi</a:t>
            </a:r>
            <a:r>
              <a:rPr kumimoji="1" lang="en-US" altLang="ja-JP" b="1" dirty="0"/>
              <a:t> fa.</a:t>
            </a:r>
          </a:p>
          <a:p>
            <a:pPr marL="0" indent="0">
              <a:buNone/>
            </a:pPr>
            <a:r>
              <a:rPr lang="ja-JP" altLang="en-US"/>
              <a:t>２ヶ月前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b="1" dirty="0"/>
              <a:t>Cinque </a:t>
            </a:r>
            <a:r>
              <a:rPr lang="en-US" altLang="ja-JP" b="1" dirty="0" err="1"/>
              <a:t>giorni</a:t>
            </a:r>
            <a:r>
              <a:rPr lang="en-US" altLang="ja-JP" b="1" dirty="0"/>
              <a:t> fa.</a:t>
            </a:r>
          </a:p>
          <a:p>
            <a:pPr marL="0" indent="0">
              <a:buNone/>
            </a:pPr>
            <a:r>
              <a:rPr kumimoji="1" lang="ja-JP" altLang="en-US"/>
              <a:t>五日前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ED4B121-982B-A170-524D-FBFE7CB82425}"/>
              </a:ext>
            </a:extLst>
          </p:cNvPr>
          <p:cNvSpPr txBox="1">
            <a:spLocks/>
          </p:cNvSpPr>
          <p:nvPr/>
        </p:nvSpPr>
        <p:spPr>
          <a:xfrm>
            <a:off x="5184227" y="1825623"/>
            <a:ext cx="4038600" cy="50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〜</a:t>
            </a:r>
            <a:r>
              <a:rPr lang="ja-JP" altLang="en-US"/>
              <a:t>後　→　</a:t>
            </a:r>
            <a:r>
              <a:rPr lang="en-US" altLang="ja-JP" b="1" dirty="0" err="1">
                <a:solidFill>
                  <a:srgbClr val="FF0000"/>
                </a:solidFill>
              </a:rPr>
              <a:t>tra</a:t>
            </a:r>
            <a:r>
              <a:rPr lang="en-US" altLang="ja-JP" dirty="0"/>
              <a:t> + </a:t>
            </a:r>
            <a:r>
              <a:rPr lang="ja-JP" altLang="en-US"/>
              <a:t>時間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br>
              <a:rPr lang="en-US" altLang="ja-JP" dirty="0"/>
            </a:b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〜</a:t>
            </a:r>
            <a:r>
              <a:rPr lang="ja-JP" altLang="en-US"/>
              <a:t>前　→　時間</a:t>
            </a:r>
            <a:r>
              <a:rPr lang="en-US" altLang="ja-JP" b="1" dirty="0"/>
              <a:t> + </a:t>
            </a:r>
            <a:r>
              <a:rPr lang="en-US" altLang="ja-JP" b="1" dirty="0">
                <a:solidFill>
                  <a:srgbClr val="FF0000"/>
                </a:solidFill>
              </a:rPr>
              <a:t>fa</a:t>
            </a:r>
          </a:p>
        </p:txBody>
      </p:sp>
    </p:spTree>
    <p:extLst>
      <p:ext uri="{BB962C8B-B14F-4D97-AF65-F5344CB8AC3E}">
        <p14:creationId xmlns:p14="http://schemas.microsoft.com/office/powerpoint/2010/main" val="2159119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B25EE-D726-A61F-A98B-EC9924D09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0DD0B8-2FC3-EF72-E9C9-6A4C697C5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16: giorni della settimana </a:t>
            </a:r>
            <a:r>
              <a:rPr lang="ja-JP" altLang="en-US" b="1" dirty="0"/>
              <a:t>曜日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2BDE02-2647-6019-99F1-310522423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Lunedì</a:t>
            </a:r>
            <a:r>
              <a:rPr lang="it-IT" dirty="0"/>
              <a:t> </a:t>
            </a:r>
            <a:r>
              <a:rPr lang="ja-JP" altLang="it-IT" dirty="0"/>
              <a:t>月曜日</a:t>
            </a:r>
            <a:endParaRPr lang="it-IT" dirty="0"/>
          </a:p>
          <a:p>
            <a:r>
              <a:rPr lang="it-IT" b="1" dirty="0"/>
              <a:t>Martedì</a:t>
            </a:r>
            <a:r>
              <a:rPr lang="it-IT" dirty="0"/>
              <a:t> </a:t>
            </a:r>
            <a:r>
              <a:rPr lang="ja-JP" altLang="it-IT" dirty="0"/>
              <a:t>火曜日</a:t>
            </a:r>
            <a:endParaRPr lang="it-IT" dirty="0"/>
          </a:p>
          <a:p>
            <a:r>
              <a:rPr lang="it-IT" b="1" dirty="0"/>
              <a:t>Mercoledì</a:t>
            </a:r>
            <a:r>
              <a:rPr lang="it-IT" dirty="0"/>
              <a:t> </a:t>
            </a:r>
            <a:r>
              <a:rPr lang="ja-JP" altLang="it-IT" dirty="0"/>
              <a:t>水曜日</a:t>
            </a:r>
            <a:endParaRPr lang="it-IT" dirty="0"/>
          </a:p>
          <a:p>
            <a:r>
              <a:rPr lang="it-IT" b="1" dirty="0"/>
              <a:t>Giovedì</a:t>
            </a:r>
            <a:r>
              <a:rPr lang="it-IT" dirty="0"/>
              <a:t> </a:t>
            </a:r>
            <a:r>
              <a:rPr lang="ja-JP" altLang="it-IT" dirty="0"/>
              <a:t>木曜日</a:t>
            </a:r>
            <a:endParaRPr lang="it-IT" dirty="0"/>
          </a:p>
          <a:p>
            <a:r>
              <a:rPr lang="it-IT" b="1" dirty="0"/>
              <a:t>Venerdì</a:t>
            </a:r>
            <a:r>
              <a:rPr lang="it-IT" dirty="0"/>
              <a:t> </a:t>
            </a:r>
            <a:r>
              <a:rPr lang="ja-JP" altLang="it-IT" dirty="0"/>
              <a:t>金曜日</a:t>
            </a:r>
            <a:endParaRPr lang="it-IT" dirty="0"/>
          </a:p>
          <a:p>
            <a:r>
              <a:rPr lang="it-IT" b="1" dirty="0"/>
              <a:t>Sabato</a:t>
            </a:r>
            <a:r>
              <a:rPr lang="it-IT" dirty="0"/>
              <a:t> </a:t>
            </a:r>
            <a:r>
              <a:rPr lang="ja-JP" altLang="it-IT" dirty="0"/>
              <a:t>土曜日</a:t>
            </a:r>
            <a:endParaRPr lang="it-IT" dirty="0"/>
          </a:p>
          <a:p>
            <a:r>
              <a:rPr lang="it-IT" b="1" dirty="0"/>
              <a:t>Domenica</a:t>
            </a:r>
            <a:r>
              <a:rPr lang="it-IT" dirty="0"/>
              <a:t> </a:t>
            </a:r>
            <a:r>
              <a:rPr lang="ja-JP" altLang="it-IT" dirty="0"/>
              <a:t>日曜日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4349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7FF93-F9F2-B7B1-0BED-AF141C230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8E4B8F-BA72-8B61-147E-1D1778B74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16: mesi </a:t>
            </a:r>
            <a:r>
              <a:rPr lang="ja-JP" altLang="en-US" b="1" dirty="0"/>
              <a:t>月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C0FA41-DC60-24C0-57F2-C5A93E125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379839" cy="5032375"/>
          </a:xfrm>
        </p:spPr>
        <p:txBody>
          <a:bodyPr/>
          <a:lstStyle/>
          <a:p>
            <a:r>
              <a:rPr lang="it-IT" b="1" dirty="0"/>
              <a:t>Gennaio</a:t>
            </a:r>
            <a:r>
              <a:rPr lang="it-IT" dirty="0"/>
              <a:t> </a:t>
            </a:r>
            <a:r>
              <a:rPr lang="it-IT" altLang="ja-JP" dirty="0"/>
              <a:t>1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Febbraio</a:t>
            </a:r>
            <a:r>
              <a:rPr lang="it-IT" dirty="0"/>
              <a:t> </a:t>
            </a:r>
            <a:r>
              <a:rPr lang="it-IT" altLang="ja-JP" dirty="0"/>
              <a:t>2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Marzo</a:t>
            </a:r>
            <a:r>
              <a:rPr lang="it-IT" dirty="0"/>
              <a:t> </a:t>
            </a:r>
            <a:r>
              <a:rPr lang="it-IT" altLang="ja-JP" dirty="0"/>
              <a:t>3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Aprile</a:t>
            </a:r>
            <a:r>
              <a:rPr lang="it-IT" dirty="0"/>
              <a:t> </a:t>
            </a:r>
            <a:r>
              <a:rPr lang="it-IT" altLang="ja-JP" dirty="0"/>
              <a:t>4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Maggio</a:t>
            </a:r>
            <a:r>
              <a:rPr lang="it-IT" dirty="0"/>
              <a:t> </a:t>
            </a:r>
            <a:r>
              <a:rPr lang="it-IT" altLang="ja-JP" dirty="0"/>
              <a:t>5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Giugno</a:t>
            </a:r>
            <a:r>
              <a:rPr lang="it-IT" dirty="0"/>
              <a:t> </a:t>
            </a:r>
            <a:r>
              <a:rPr lang="it-IT" altLang="ja-JP" dirty="0"/>
              <a:t>6</a:t>
            </a:r>
            <a:r>
              <a:rPr lang="ja-JP" altLang="it-IT"/>
              <a:t>月</a:t>
            </a:r>
            <a:endParaRPr lang="en-US" altLang="ja-JP" dirty="0"/>
          </a:p>
          <a:p>
            <a:endParaRPr lang="en-US" dirty="0"/>
          </a:p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Primavera</a:t>
            </a:r>
            <a:r>
              <a:rPr lang="en-US" dirty="0"/>
              <a:t> </a:t>
            </a:r>
            <a:r>
              <a:rPr lang="en-US" dirty="0" err="1"/>
              <a:t>春</a:t>
            </a:r>
            <a:endParaRPr lang="en-US" dirty="0"/>
          </a:p>
          <a:p>
            <a:r>
              <a:rPr lang="en-US" b="1" dirty="0">
                <a:solidFill>
                  <a:schemeClr val="accent6"/>
                </a:solidFill>
              </a:rPr>
              <a:t>Estate</a:t>
            </a:r>
            <a:r>
              <a:rPr lang="en-US" dirty="0"/>
              <a:t> </a:t>
            </a:r>
            <a:r>
              <a:rPr lang="en-US" dirty="0" err="1"/>
              <a:t>夏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E498B6A2-1C7C-8193-C61F-BB2DA68A8835}"/>
              </a:ext>
            </a:extLst>
          </p:cNvPr>
          <p:cNvSpPr txBox="1">
            <a:spLocks/>
          </p:cNvSpPr>
          <p:nvPr/>
        </p:nvSpPr>
        <p:spPr>
          <a:xfrm>
            <a:off x="3782962" y="1825625"/>
            <a:ext cx="3379839" cy="50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/>
              <a:t>Luglio</a:t>
            </a:r>
            <a:r>
              <a:rPr lang="it-IT" dirty="0"/>
              <a:t> 7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Agosto</a:t>
            </a:r>
            <a:r>
              <a:rPr lang="it-IT" dirty="0"/>
              <a:t> 8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Settembre</a:t>
            </a:r>
            <a:r>
              <a:rPr lang="it-IT" dirty="0"/>
              <a:t> </a:t>
            </a:r>
            <a:r>
              <a:rPr lang="it-IT" altLang="ja-JP" dirty="0"/>
              <a:t>9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Ottobre</a:t>
            </a:r>
            <a:r>
              <a:rPr lang="it-IT" dirty="0"/>
              <a:t> </a:t>
            </a:r>
            <a:r>
              <a:rPr lang="it-IT" altLang="ja-JP" dirty="0"/>
              <a:t>10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Novembre</a:t>
            </a:r>
            <a:r>
              <a:rPr lang="it-IT" dirty="0"/>
              <a:t> </a:t>
            </a:r>
            <a:r>
              <a:rPr lang="it-IT" altLang="ja-JP" dirty="0"/>
              <a:t>11</a:t>
            </a:r>
            <a:r>
              <a:rPr lang="ja-JP" altLang="it-IT" dirty="0"/>
              <a:t>月</a:t>
            </a:r>
            <a:endParaRPr lang="it-IT" dirty="0"/>
          </a:p>
          <a:p>
            <a:r>
              <a:rPr lang="it-IT" b="1" dirty="0"/>
              <a:t>Dicembre</a:t>
            </a:r>
            <a:r>
              <a:rPr lang="it-IT" dirty="0"/>
              <a:t> </a:t>
            </a:r>
            <a:r>
              <a:rPr lang="it-IT" altLang="ja-JP" dirty="0"/>
              <a:t>12</a:t>
            </a:r>
            <a:r>
              <a:rPr lang="ja-JP" altLang="it-IT"/>
              <a:t>月</a:t>
            </a:r>
            <a:endParaRPr lang="en-US" altLang="ja-JP" dirty="0"/>
          </a:p>
          <a:p>
            <a:endParaRPr lang="en-US" dirty="0"/>
          </a:p>
          <a:p>
            <a:r>
              <a:rPr lang="it-IT" b="1" dirty="0">
                <a:solidFill>
                  <a:srgbClr val="C00000"/>
                </a:solidFill>
              </a:rPr>
              <a:t>Autunno</a:t>
            </a:r>
            <a:r>
              <a:rPr lang="it-IT" dirty="0"/>
              <a:t> </a:t>
            </a:r>
            <a:r>
              <a:rPr lang="it-IT" dirty="0" err="1"/>
              <a:t>秋</a:t>
            </a:r>
            <a:endParaRPr lang="it-IT" dirty="0"/>
          </a:p>
          <a:p>
            <a:r>
              <a:rPr lang="it-IT" b="1" dirty="0">
                <a:solidFill>
                  <a:srgbClr val="00B0F0"/>
                </a:solidFill>
              </a:rPr>
              <a:t>Inverno</a:t>
            </a:r>
            <a:r>
              <a:rPr lang="it-IT" dirty="0"/>
              <a:t> </a:t>
            </a:r>
            <a:r>
              <a:rPr lang="it-IT" dirty="0" err="1"/>
              <a:t>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538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B8703-1A34-1F72-6DD7-791323CD1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C3F3F3-67F7-E0EF-43D4-32CC5AA07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16: data </a:t>
            </a:r>
            <a:r>
              <a:rPr lang="ja-JP" altLang="it-IT" b="1" dirty="0"/>
              <a:t>日にち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CE74E-1D78-817D-7B2B-CD16D78CD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/>
              <a:t>Oggi è il 21 novembre</a:t>
            </a:r>
            <a:r>
              <a:rPr lang="en-US" b="1" dirty="0"/>
              <a:t> 2025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今日は</a:t>
            </a:r>
            <a:r>
              <a:rPr lang="en-US" altLang="ja-JP" dirty="0"/>
              <a:t>2025</a:t>
            </a:r>
            <a:r>
              <a:rPr lang="ja-JP" altLang="en-US" dirty="0"/>
              <a:t>年</a:t>
            </a:r>
            <a:r>
              <a:rPr lang="en-US" altLang="ja-JP" dirty="0"/>
              <a:t>11</a:t>
            </a:r>
            <a:r>
              <a:rPr lang="ja-JP" altLang="it-IT" dirty="0"/>
              <a:t>月</a:t>
            </a:r>
            <a:r>
              <a:rPr lang="en-US" altLang="ja-JP" dirty="0"/>
              <a:t>14</a:t>
            </a:r>
            <a:r>
              <a:rPr lang="ja-JP" altLang="it-IT" dirty="0"/>
              <a:t>日です。</a:t>
            </a:r>
            <a:endParaRPr lang="it-IT" altLang="ja-JP" dirty="0"/>
          </a:p>
          <a:p>
            <a:r>
              <a:rPr lang="it-IT" b="1" dirty="0"/>
              <a:t>Oggi è venerdì</a:t>
            </a:r>
          </a:p>
          <a:p>
            <a:pPr marL="0" indent="0">
              <a:buNone/>
            </a:pPr>
            <a:r>
              <a:rPr lang="ja-JP" altLang="it-IT" dirty="0"/>
              <a:t>今日は金曜日です。</a:t>
            </a:r>
            <a:endParaRPr lang="it-IT" altLang="ja-JP" dirty="0"/>
          </a:p>
          <a:p>
            <a:r>
              <a:rPr lang="it-IT" b="1" dirty="0"/>
              <a:t>Domani è sabato </a:t>
            </a:r>
            <a:r>
              <a:rPr lang="it-IT" b="1" strike="sngStrike" dirty="0">
                <a:solidFill>
                  <a:srgbClr val="FF0000"/>
                </a:solidFill>
              </a:rPr>
              <a:t>il</a:t>
            </a:r>
            <a:r>
              <a:rPr lang="it-IT" b="1" dirty="0"/>
              <a:t> 22 novembre.</a:t>
            </a:r>
          </a:p>
          <a:p>
            <a:pPr marL="0" indent="0">
              <a:buNone/>
            </a:pPr>
            <a:r>
              <a:rPr lang="ja-JP" altLang="it-IT" dirty="0"/>
              <a:t>明日は</a:t>
            </a:r>
            <a:r>
              <a:rPr lang="en-US" altLang="ja-JP" dirty="0"/>
              <a:t>11</a:t>
            </a:r>
            <a:r>
              <a:rPr lang="ja-JP" altLang="it-IT" dirty="0"/>
              <a:t>月</a:t>
            </a:r>
            <a:r>
              <a:rPr lang="en-US" altLang="ja-JP" dirty="0"/>
              <a:t>15</a:t>
            </a:r>
            <a:r>
              <a:rPr lang="ja-JP" altLang="it-IT" dirty="0"/>
              <a:t>日土曜日です。</a:t>
            </a:r>
            <a:endParaRPr lang="it-IT" altLang="ja-JP" dirty="0"/>
          </a:p>
          <a:p>
            <a:r>
              <a:rPr lang="it-IT" b="1" dirty="0"/>
              <a:t>Ieri </a:t>
            </a:r>
            <a:r>
              <a:rPr lang="it-IT" b="1" u="sng" dirty="0"/>
              <a:t>era</a:t>
            </a:r>
            <a:r>
              <a:rPr lang="it-IT" b="1" dirty="0"/>
              <a:t> giovedì.</a:t>
            </a:r>
          </a:p>
          <a:p>
            <a:pPr marL="0" indent="0">
              <a:buNone/>
            </a:pPr>
            <a:r>
              <a:rPr lang="ja-JP" altLang="it-IT" dirty="0"/>
              <a:t>昨日は木曜日でした。</a:t>
            </a:r>
            <a:endParaRPr lang="it-IT" altLang="ja-JP" dirty="0"/>
          </a:p>
          <a:p>
            <a:r>
              <a:rPr lang="en-US" altLang="ja-JP" b="1" dirty="0"/>
              <a:t>Domenica </a:t>
            </a:r>
            <a:r>
              <a:rPr lang="en-US" altLang="ja-JP" b="1" dirty="0" err="1"/>
              <a:t>scors</a:t>
            </a:r>
            <a:r>
              <a:rPr lang="it-IT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 era il 16 </a:t>
            </a:r>
            <a:r>
              <a:rPr lang="en-US" altLang="ja-JP" b="1" dirty="0" err="1"/>
              <a:t>novembre</a:t>
            </a:r>
            <a:r>
              <a:rPr lang="en-US" altLang="ja-JP" b="1" dirty="0"/>
              <a:t>.</a:t>
            </a:r>
          </a:p>
          <a:p>
            <a:pPr marL="0" indent="0">
              <a:buNone/>
            </a:pPr>
            <a:r>
              <a:rPr lang="ja-JP" altLang="it-IT" dirty="0"/>
              <a:t>先週金曜日は</a:t>
            </a:r>
            <a:r>
              <a:rPr lang="it-IT" altLang="ja-JP" dirty="0"/>
              <a:t>11</a:t>
            </a:r>
            <a:r>
              <a:rPr lang="ja-JP" altLang="it-IT" dirty="0"/>
              <a:t>月</a:t>
            </a:r>
            <a:r>
              <a:rPr lang="it-IT" altLang="ja-JP" dirty="0"/>
              <a:t>14</a:t>
            </a:r>
            <a:r>
              <a:rPr lang="ja-JP" altLang="it-IT" dirty="0"/>
              <a:t>日でした。</a:t>
            </a:r>
            <a:endParaRPr lang="en-US" altLang="ja-JP" dirty="0"/>
          </a:p>
          <a:p>
            <a:r>
              <a:rPr lang="en-US" altLang="ja-JP" b="1" dirty="0"/>
              <a:t>Il </a:t>
            </a:r>
            <a:r>
              <a:rPr lang="en-US" altLang="ja-JP" b="1" dirty="0" err="1"/>
              <a:t>mio</a:t>
            </a:r>
            <a:r>
              <a:rPr lang="en-US" altLang="ja-JP" b="1" dirty="0"/>
              <a:t> </a:t>
            </a:r>
            <a:r>
              <a:rPr lang="en-US" altLang="ja-JP" b="1" dirty="0" err="1"/>
              <a:t>compleanno</a:t>
            </a:r>
            <a:r>
              <a:rPr lang="en-US" altLang="ja-JP" b="1" dirty="0"/>
              <a:t> </a:t>
            </a:r>
            <a:r>
              <a:rPr lang="it-IT" altLang="ja-JP" b="1" dirty="0"/>
              <a:t>è il 4 maggio.</a:t>
            </a:r>
          </a:p>
          <a:p>
            <a:pPr marL="0" indent="0">
              <a:buNone/>
            </a:pPr>
            <a:r>
              <a:rPr lang="it-IT" dirty="0"/>
              <a:t>私の誕生日は5月4日です。</a:t>
            </a:r>
          </a:p>
        </p:txBody>
      </p:sp>
    </p:spTree>
    <p:extLst>
      <p:ext uri="{BB962C8B-B14F-4D97-AF65-F5344CB8AC3E}">
        <p14:creationId xmlns:p14="http://schemas.microsoft.com/office/powerpoint/2010/main" val="756998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3B04E-609E-3FDE-6484-9DFD50981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A5EA69-3142-1635-57A1-6BAB72830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16: data </a:t>
            </a:r>
            <a:r>
              <a:rPr lang="ja-JP" altLang="it-IT" b="1" dirty="0"/>
              <a:t>日にち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D4F138-511A-2D91-5F13-D7B164ABA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321"/>
            <a:ext cx="10515600" cy="5032375"/>
          </a:xfrm>
        </p:spPr>
        <p:txBody>
          <a:bodyPr/>
          <a:lstStyle/>
          <a:p>
            <a:r>
              <a:rPr lang="it-IT" b="1" dirty="0">
                <a:solidFill>
                  <a:schemeClr val="accent4"/>
                </a:solidFill>
              </a:rPr>
              <a:t>Che</a:t>
            </a:r>
            <a:r>
              <a:rPr lang="it-IT" b="1" dirty="0"/>
              <a:t> giorno è oggi/domani/il 14 febbraio?</a:t>
            </a:r>
          </a:p>
          <a:p>
            <a:pPr marL="0" indent="0">
              <a:buNone/>
            </a:pPr>
            <a:r>
              <a:rPr lang="ja-JP" altLang="it-IT" dirty="0"/>
              <a:t>今日</a:t>
            </a:r>
            <a:r>
              <a:rPr lang="it-IT" altLang="ja-JP" dirty="0"/>
              <a:t>/</a:t>
            </a:r>
            <a:r>
              <a:rPr lang="ja-JP" altLang="it-IT" dirty="0"/>
              <a:t>明日は</a:t>
            </a:r>
            <a:r>
              <a:rPr lang="ja-JP" altLang="it-IT" b="1" dirty="0">
                <a:solidFill>
                  <a:schemeClr val="accent4"/>
                </a:solidFill>
              </a:rPr>
              <a:t>何</a:t>
            </a:r>
            <a:r>
              <a:rPr lang="ja-JP" altLang="it-IT" dirty="0"/>
              <a:t>曜日</a:t>
            </a:r>
            <a:r>
              <a:rPr lang="it-IT" altLang="ja-JP" dirty="0"/>
              <a:t>/</a:t>
            </a:r>
            <a:r>
              <a:rPr lang="ja-JP" altLang="it-IT" dirty="0"/>
              <a:t>何日ですか。</a:t>
            </a:r>
            <a:endParaRPr lang="it-IT" altLang="ja-JP" dirty="0"/>
          </a:p>
          <a:p>
            <a:r>
              <a:rPr lang="it-IT" altLang="ja-JP" b="1" dirty="0"/>
              <a:t>Quanti/e ne abbiamo oggi/venerdì prossimo?</a:t>
            </a:r>
          </a:p>
          <a:p>
            <a:pPr marL="0" indent="0">
              <a:buNone/>
            </a:pPr>
            <a:r>
              <a:rPr lang="ja-JP" altLang="it-IT" dirty="0"/>
              <a:t>今日</a:t>
            </a:r>
            <a:r>
              <a:rPr lang="it-IT" altLang="ja-JP" dirty="0"/>
              <a:t>/</a:t>
            </a:r>
            <a:r>
              <a:rPr lang="ja-JP" altLang="it-IT" dirty="0"/>
              <a:t>来週金曜日は何日ですか。</a:t>
            </a:r>
            <a:endParaRPr lang="it-IT" altLang="ja-JP" dirty="0"/>
          </a:p>
          <a:p>
            <a:r>
              <a:rPr lang="it-IT" altLang="ja-JP" b="1" dirty="0">
                <a:solidFill>
                  <a:srgbClr val="FF0000"/>
                </a:solidFill>
              </a:rPr>
              <a:t>Quando</a:t>
            </a:r>
            <a:r>
              <a:rPr lang="it-IT" altLang="ja-JP" b="1" dirty="0"/>
              <a:t> è la festa dei lavoratori?</a:t>
            </a:r>
          </a:p>
          <a:p>
            <a:pPr marL="0" indent="0">
              <a:buNone/>
            </a:pPr>
            <a:r>
              <a:rPr lang="ja-JP" altLang="it-IT" dirty="0"/>
              <a:t>労働者の日は</a:t>
            </a:r>
            <a:r>
              <a:rPr lang="ja-JP" altLang="it-IT" b="1" dirty="0">
                <a:solidFill>
                  <a:srgbClr val="FF0000"/>
                </a:solidFill>
              </a:rPr>
              <a:t>いつ</a:t>
            </a:r>
            <a:r>
              <a:rPr lang="ja-JP" altLang="it-IT" dirty="0"/>
              <a:t>ですか。　　　　</a:t>
            </a:r>
            <a:r>
              <a:rPr lang="it-IT" altLang="ja-JP" dirty="0"/>
              <a:t>*1= primo</a:t>
            </a:r>
          </a:p>
          <a:p>
            <a:r>
              <a:rPr lang="it-IT" altLang="ja-JP" b="1" dirty="0">
                <a:solidFill>
                  <a:srgbClr val="FF0000"/>
                </a:solidFill>
              </a:rPr>
              <a:t>Quando</a:t>
            </a:r>
            <a:r>
              <a:rPr lang="it-IT" altLang="ja-JP" b="1" dirty="0"/>
              <a:t> è il tuo compleanno?</a:t>
            </a:r>
          </a:p>
          <a:p>
            <a:pPr marL="0" indent="0">
              <a:buNone/>
            </a:pPr>
            <a:r>
              <a:rPr lang="ja-JP" altLang="it-IT" dirty="0"/>
              <a:t>お誕生日は</a:t>
            </a:r>
            <a:r>
              <a:rPr lang="ja-JP" altLang="it-IT" b="1" dirty="0">
                <a:solidFill>
                  <a:srgbClr val="FF0000"/>
                </a:solidFill>
              </a:rPr>
              <a:t>いつ</a:t>
            </a:r>
            <a:r>
              <a:rPr lang="ja-JP" altLang="it-IT" dirty="0"/>
              <a:t>ですか。</a:t>
            </a:r>
            <a:br>
              <a:rPr lang="it-IT" altLang="ja-JP" dirty="0"/>
            </a:br>
            <a:endParaRPr lang="it-IT" altLang="ja-JP" dirty="0"/>
          </a:p>
          <a:p>
            <a:pPr marL="0" indent="0">
              <a:buNone/>
            </a:pPr>
            <a:r>
              <a:rPr lang="ja-JP" altLang="it-IT" u="sng" dirty="0"/>
              <a:t>カレンダーを指しながら、相手に質問を聞きましょう。</a:t>
            </a:r>
            <a:endParaRPr lang="it-IT" altLang="ja-JP" u="sng" dirty="0"/>
          </a:p>
        </p:txBody>
      </p:sp>
    </p:spTree>
    <p:extLst>
      <p:ext uri="{BB962C8B-B14F-4D97-AF65-F5344CB8AC3E}">
        <p14:creationId xmlns:p14="http://schemas.microsoft.com/office/powerpoint/2010/main" val="57875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DE98B-4597-1843-9415-C63EA9AFB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B88BF-3E1C-7A8C-8956-AC6FB747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211DC-DCD1-B1A1-7ACA-F7EDF0521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 </a:t>
            </a:r>
            <a:r>
              <a:rPr kumimoji="1" lang="it-IT" altLang="ja-JP" sz="3600" b="1" dirty="0">
                <a:solidFill>
                  <a:srgbClr val="FF0000"/>
                </a:solidFill>
              </a:rPr>
              <a:t>ho</a:t>
            </a:r>
            <a:r>
              <a:rPr kumimoji="1" lang="ja-JP" altLang="it-IT" sz="3600" b="1" dirty="0"/>
              <a:t>　</a:t>
            </a:r>
            <a:r>
              <a:rPr kumimoji="1" lang="ja-JP" altLang="it-IT" sz="3600" dirty="0"/>
              <a:t>私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r>
              <a:rPr lang="en-US" altLang="ja-JP" sz="3600" b="1" dirty="0"/>
              <a:t> </a:t>
            </a:r>
            <a:r>
              <a:rPr lang="en-US" altLang="ja-JP" sz="3600" b="1" dirty="0" err="1">
                <a:solidFill>
                  <a:srgbClr val="FF0000"/>
                </a:solidFill>
              </a:rPr>
              <a:t>hai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Lui/lei </a:t>
            </a: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</a:t>
            </a:r>
            <a:r>
              <a:rPr lang="it-IT" altLang="ja-JP" sz="3600" dirty="0"/>
              <a:t>/</a:t>
            </a:r>
            <a:r>
              <a:rPr lang="ja-JP" altLang="it-IT" sz="3600" dirty="0"/>
              <a:t>かのじょ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 </a:t>
            </a:r>
            <a:r>
              <a:rPr lang="en-US" altLang="ja-JP" sz="3600" b="1" dirty="0" err="1">
                <a:solidFill>
                  <a:srgbClr val="FF0000"/>
                </a:solidFill>
              </a:rPr>
              <a:t>abbiamo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私たち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 </a:t>
            </a:r>
            <a:r>
              <a:rPr lang="en-US" altLang="ja-JP" sz="3600" b="1" dirty="0" err="1">
                <a:solidFill>
                  <a:srgbClr val="FF0000"/>
                </a:solidFill>
              </a:rPr>
              <a:t>avete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 </a:t>
            </a:r>
            <a:r>
              <a:rPr lang="en-US" altLang="ja-JP" sz="3600" b="1" dirty="0" err="1">
                <a:solidFill>
                  <a:srgbClr val="FF0000"/>
                </a:solidFill>
              </a:rPr>
              <a:t>hanno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it-IT" sz="3600" dirty="0"/>
              <a:t>～持っている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229373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117F5-FE8E-EFE4-8453-CAAFC4A7E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68CBDB-17E6-A30C-03C2-91E8B0DDA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81A505-4BC5-684E-552D-EDC15AE47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74734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</a:t>
            </a:r>
          </a:p>
          <a:p>
            <a:pPr marL="0" indent="0">
              <a:buNone/>
            </a:pPr>
            <a:r>
              <a:rPr lang="it-IT" altLang="ja-JP" sz="3600" b="1" dirty="0"/>
              <a:t>Lei</a:t>
            </a:r>
          </a:p>
          <a:p>
            <a:pPr marL="0" indent="0">
              <a:buNone/>
            </a:pPr>
            <a:r>
              <a:rPr kumimoji="1" lang="it-IT" altLang="ja-JP" sz="3600" b="1" dirty="0"/>
              <a:t>Noi</a:t>
            </a:r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</a:t>
            </a:r>
            <a:endParaRPr lang="en-US" altLang="ja-JP" sz="3600" dirty="0"/>
          </a:p>
          <a:p>
            <a:pPr marL="0" indent="0">
              <a:buNone/>
            </a:pPr>
            <a:endParaRPr lang="en-US" altLang="ja-JP" sz="36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D00A1FE-921A-857D-8194-604046BDD384}"/>
              </a:ext>
            </a:extLst>
          </p:cNvPr>
          <p:cNvSpPr txBox="1">
            <a:spLocks/>
          </p:cNvSpPr>
          <p:nvPr/>
        </p:nvSpPr>
        <p:spPr>
          <a:xfrm>
            <a:off x="6897413" y="1825625"/>
            <a:ext cx="2141484" cy="4480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hai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abbiamo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avete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hanno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3600" dirty="0"/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61542EA2-0D67-0A63-8807-56306517840D}"/>
              </a:ext>
            </a:extLst>
          </p:cNvPr>
          <p:cNvCxnSpPr/>
          <p:nvPr/>
        </p:nvCxnSpPr>
        <p:spPr>
          <a:xfrm>
            <a:off x="2066192" y="2154115"/>
            <a:ext cx="483122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6A7A30AB-563C-5567-FFBE-0217F7E37FBC}"/>
              </a:ext>
            </a:extLst>
          </p:cNvPr>
          <p:cNvCxnSpPr/>
          <p:nvPr/>
        </p:nvCxnSpPr>
        <p:spPr>
          <a:xfrm>
            <a:off x="2066192" y="2681654"/>
            <a:ext cx="4831221" cy="18551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FE80E42B-2272-522B-E3A3-40FD4312F470}"/>
              </a:ext>
            </a:extLst>
          </p:cNvPr>
          <p:cNvCxnSpPr/>
          <p:nvPr/>
        </p:nvCxnSpPr>
        <p:spPr>
          <a:xfrm>
            <a:off x="2066192" y="3305908"/>
            <a:ext cx="4756639" cy="6506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4D92FE59-DF3E-1831-17F2-277553FD69FC}"/>
              </a:ext>
            </a:extLst>
          </p:cNvPr>
          <p:cNvCxnSpPr/>
          <p:nvPr/>
        </p:nvCxnSpPr>
        <p:spPr>
          <a:xfrm flipV="1">
            <a:off x="2066192" y="2743200"/>
            <a:ext cx="4765431" cy="12221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3D4CDF33-13C7-C283-10D3-F51839C952D4}"/>
              </a:ext>
            </a:extLst>
          </p:cNvPr>
          <p:cNvCxnSpPr/>
          <p:nvPr/>
        </p:nvCxnSpPr>
        <p:spPr>
          <a:xfrm flipV="1">
            <a:off x="2066192" y="3305908"/>
            <a:ext cx="4756639" cy="12924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35DD8C26-D72A-3636-EC9B-0CF6EF30D84C}"/>
              </a:ext>
            </a:extLst>
          </p:cNvPr>
          <p:cNvCxnSpPr/>
          <p:nvPr/>
        </p:nvCxnSpPr>
        <p:spPr>
          <a:xfrm>
            <a:off x="2057400" y="5196254"/>
            <a:ext cx="4840013" cy="6330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92037F41-FCC1-85C6-7C0F-CF940F8F71C4}"/>
              </a:ext>
            </a:extLst>
          </p:cNvPr>
          <p:cNvCxnSpPr/>
          <p:nvPr/>
        </p:nvCxnSpPr>
        <p:spPr>
          <a:xfrm flipV="1">
            <a:off x="2066192" y="5178670"/>
            <a:ext cx="4747847" cy="6682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82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FADA2-1A97-058C-F34A-4B0188106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E86BB4-A847-E969-376A-60CC948D0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38197E-372D-22AC-05E6-3BD8B6AD2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20161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</a:t>
            </a:r>
          </a:p>
          <a:p>
            <a:pPr marL="0" indent="0">
              <a:buNone/>
            </a:pPr>
            <a:r>
              <a:rPr lang="en-US" altLang="ja-JP" sz="3600" b="1" dirty="0"/>
              <a:t>Lei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</a:t>
            </a:r>
            <a:endParaRPr lang="en-US" altLang="ja-JP" sz="36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A534457-EE61-DA61-BE05-1DF51416AF55}"/>
              </a:ext>
            </a:extLst>
          </p:cNvPr>
          <p:cNvSpPr txBox="1">
            <a:spLocks/>
          </p:cNvSpPr>
          <p:nvPr/>
        </p:nvSpPr>
        <p:spPr>
          <a:xfrm>
            <a:off x="2039815" y="1825625"/>
            <a:ext cx="210429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ho</a:t>
            </a:r>
            <a:endParaRPr lang="it-IT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hai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abbiamo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avete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hanno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71165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7B783-3351-7087-0612-46D4B945C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5E0502-10B4-85EC-9020-C1539A8CF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99C67E-8EA1-C3FD-9C33-36841C81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20161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</a:t>
            </a:r>
          </a:p>
          <a:p>
            <a:pPr marL="0" indent="0">
              <a:buNone/>
            </a:pPr>
            <a:r>
              <a:rPr lang="en-US" altLang="ja-JP" sz="3600" b="1" dirty="0"/>
              <a:t>Lei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</a:t>
            </a:r>
            <a:endParaRPr lang="en-US" altLang="ja-JP" sz="36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1E2D952-E809-1EAB-EC4F-CC027F7FB3E1}"/>
              </a:ext>
            </a:extLst>
          </p:cNvPr>
          <p:cNvSpPr txBox="1">
            <a:spLocks/>
          </p:cNvSpPr>
          <p:nvPr/>
        </p:nvSpPr>
        <p:spPr>
          <a:xfrm>
            <a:off x="2039815" y="1825625"/>
            <a:ext cx="210429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>
                <a:solidFill>
                  <a:srgbClr val="FF0000"/>
                </a:solidFill>
              </a:rPr>
              <a:t>ho</a:t>
            </a:r>
            <a:endParaRPr lang="it-IT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hai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>
                <a:solidFill>
                  <a:srgbClr val="FF0000"/>
                </a:solidFill>
              </a:rPr>
              <a:t>ha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abbiamo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avete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 err="1">
                <a:solidFill>
                  <a:srgbClr val="FF0000"/>
                </a:solidFill>
              </a:rPr>
              <a:t>hanno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3712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C533A-4365-531D-09BE-27977807C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8CE5F2-0F82-790C-5766-BE4D652A8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宿題</a:t>
            </a:r>
            <a:r>
              <a:rPr lang="it-IT" b="1" dirty="0"/>
              <a:t> Compiti: </a:t>
            </a:r>
            <a:r>
              <a:rPr kumimoji="1" lang="en-US" altLang="ja-JP" b="1" dirty="0"/>
              <a:t>il verbo </a:t>
            </a:r>
            <a:r>
              <a:rPr kumimoji="1" lang="it-IT" altLang="ja-JP" b="1" dirty="0"/>
              <a:t>avere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FAB83A-2F73-3355-6952-4A2CAC137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endParaRPr lang="en" altLang="ja-JP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Lui </a:t>
            </a:r>
            <a:r>
              <a:rPr lang="en" altLang="ja-JP" sz="2400" b="1" i="0" u="none" strike="noStrike" dirty="0">
                <a:solidFill>
                  <a:srgbClr val="000000"/>
                </a:solidFill>
                <a:effectLst/>
              </a:rPr>
              <a:t>_____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una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macchina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Noi </a:t>
            </a:r>
            <a:r>
              <a:rPr lang="en" altLang="ja-JP" sz="2400" b="1" i="0" u="none" strike="noStrike" dirty="0">
                <a:solidFill>
                  <a:srgbClr val="000000"/>
                </a:solidFill>
                <a:effectLst/>
              </a:rPr>
              <a:t>_____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 fame.</a:t>
            </a:r>
          </a:p>
          <a:p>
            <a:pPr marL="457200" indent="-457200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Io _____ 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una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penna.</a:t>
            </a:r>
            <a:endParaRPr lang="en" altLang="ja-JP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Lei ____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ancora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sete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Tu non </a:t>
            </a:r>
            <a:r>
              <a:rPr lang="en" altLang="ja-JP" sz="2400" b="1" i="0" u="none" strike="noStrike" dirty="0">
                <a:solidFill>
                  <a:srgbClr val="000000"/>
                </a:solidFill>
                <a:effectLst/>
              </a:rPr>
              <a:t>_____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 un 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gatto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Loro </a:t>
            </a:r>
            <a:r>
              <a:rPr lang="en" altLang="ja-JP" sz="2400" b="1" i="0" u="none" strike="noStrike" dirty="0">
                <a:solidFill>
                  <a:srgbClr val="000000"/>
                </a:solidFill>
                <a:effectLst/>
              </a:rPr>
              <a:t>_____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" altLang="ja-JP" sz="2400" b="0" i="0" u="none" strike="noStrike" dirty="0" err="1">
                <a:solidFill>
                  <a:srgbClr val="000000"/>
                </a:solidFill>
                <a:effectLst/>
              </a:rPr>
              <a:t>sonno</a:t>
            </a:r>
            <a:r>
              <a:rPr lang="en" altLang="ja-JP" sz="24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" altLang="ja-JP" sz="2400" dirty="0">
                <a:solidFill>
                  <a:srgbClr val="000000"/>
                </a:solidFill>
              </a:rPr>
              <a:t>Voi _____ </a:t>
            </a:r>
            <a:r>
              <a:rPr lang="en" altLang="ja-JP" sz="2400" dirty="0" err="1">
                <a:solidFill>
                  <a:srgbClr val="000000"/>
                </a:solidFill>
              </a:rPr>
              <a:t>fratelli</a:t>
            </a:r>
            <a:r>
              <a:rPr lang="en" altLang="ja-JP" sz="2400" dirty="0">
                <a:solidFill>
                  <a:srgbClr val="000000"/>
                </a:solidFill>
              </a:rPr>
              <a:t> e </a:t>
            </a:r>
            <a:r>
              <a:rPr lang="en" altLang="ja-JP" sz="2400" dirty="0" err="1">
                <a:solidFill>
                  <a:srgbClr val="000000"/>
                </a:solidFill>
              </a:rPr>
              <a:t>sorelle</a:t>
            </a:r>
            <a:r>
              <a:rPr lang="en" altLang="ja-JP" sz="2400" dirty="0">
                <a:solidFill>
                  <a:srgbClr val="000000"/>
                </a:solidFill>
              </a:rPr>
              <a:t>?</a:t>
            </a:r>
            <a:endParaRPr lang="en" altLang="ja-JP" sz="2400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7049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D0D2F7-71C0-F7F3-BE7D-296B80B93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イタリア語の敬意表現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B960C3-2B99-DD4C-9EBF-01839A22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kumimoji="1" lang="ja-JP" altLang="it-IT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三人称女性は二人称丁寧語の用法ももつ。</a:t>
            </a:r>
            <a:endParaRPr kumimoji="1" lang="it-IT" altLang="ja-JP" sz="3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>
              <a:defRPr/>
            </a:pPr>
            <a:endParaRPr kumimoji="1" lang="en-US" altLang="ja-JP" sz="3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Lui/lei 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ha</a:t>
            </a:r>
            <a:r>
              <a:rPr kumimoji="1" lang="ja-JP" alt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　</a:t>
            </a:r>
            <a:r>
              <a:rPr kumimoji="1" lang="ja-JP" alt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かれ</a:t>
            </a:r>
            <a:r>
              <a:rPr kumimoji="1" lang="it-IT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/</a:t>
            </a:r>
            <a:r>
              <a:rPr kumimoji="1" lang="ja-JP" alt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かのじょ　持っている</a:t>
            </a:r>
            <a:endParaRPr kumimoji="1" lang="it-IT" altLang="ja-JP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 marL="0" indent="0">
              <a:buNone/>
              <a:defRPr/>
            </a:pPr>
            <a:r>
              <a:rPr lang="en-US" altLang="ja-JP" sz="3600" b="1" dirty="0"/>
              <a:t>Lui/lei </a:t>
            </a:r>
            <a:r>
              <a:rPr lang="en-US" altLang="ja-JP" sz="3600" b="1" dirty="0">
                <a:solidFill>
                  <a:srgbClr val="FF0000"/>
                </a:solidFill>
              </a:rPr>
              <a:t>è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</a:t>
            </a:r>
            <a:r>
              <a:rPr lang="it-IT" altLang="ja-JP" sz="3600" dirty="0"/>
              <a:t>/</a:t>
            </a:r>
            <a:r>
              <a:rPr lang="ja-JP" altLang="it-IT" sz="3600" dirty="0"/>
              <a:t>かのじょ　です</a:t>
            </a:r>
            <a:endParaRPr lang="it-IT" altLang="ja-JP" sz="3600" dirty="0"/>
          </a:p>
          <a:p>
            <a:pPr marL="0" indent="0">
              <a:buNone/>
              <a:defRPr/>
            </a:pPr>
            <a:endParaRPr lang="it-IT" altLang="ja-JP" sz="3600" dirty="0"/>
          </a:p>
          <a:p>
            <a:pPr marL="0" indent="0">
              <a:buNone/>
              <a:defRPr/>
            </a:pPr>
            <a:r>
              <a:rPr lang="it-IT" altLang="ja-JP" sz="3600" b="1" dirty="0"/>
              <a:t>Quanti fratelli ha?</a:t>
            </a:r>
          </a:p>
          <a:p>
            <a:pPr marL="0" indent="0">
              <a:buNone/>
              <a:defRPr/>
            </a:pPr>
            <a:r>
              <a:rPr lang="ja-JP" altLang="it-IT" sz="3600" dirty="0"/>
              <a:t>兄弟は何人いますか。</a:t>
            </a:r>
            <a:endParaRPr lang="it-IT" altLang="ja-JP" sz="3600" dirty="0"/>
          </a:p>
          <a:p>
            <a:pPr marL="0" indent="0">
              <a:buNone/>
              <a:defRPr/>
            </a:pPr>
            <a:r>
              <a:rPr lang="it-IT" altLang="ja-JP" sz="3600" b="1" dirty="0"/>
              <a:t>Lei è il professor Scotto?</a:t>
            </a:r>
            <a:endParaRPr lang="en-US" altLang="ja-JP" sz="3600" b="1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あなたはスコット先生ですか。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2663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9267D-AF6C-C288-DB12-69A3D127F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DDBB0A-FD3B-B75F-0EF0-B64A4B524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dirty="0"/>
              <a:t>復習</a:t>
            </a:r>
            <a:r>
              <a:rPr lang="it-IT" b="1" dirty="0"/>
              <a:t>: </a:t>
            </a:r>
            <a:r>
              <a:rPr lang="it-IT" altLang="ja-JP" b="1" dirty="0"/>
              <a:t>signore, signora, signorina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504355-9B4D-A745-BCA0-23C8CF952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defRPr/>
            </a:pP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敬称の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Lei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を使って話す相手などの質問に答える場合、</a:t>
            </a:r>
            <a:r>
              <a:rPr lang="it-IT" altLang="zh-CN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Sì, signore. 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「はい、そうです」のように、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sì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や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no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のあとに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signore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（男性に対して）、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signora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（既婚女性にたいして）、</a:t>
            </a:r>
            <a:r>
              <a:rPr lang="it-IT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signorina</a:t>
            </a:r>
            <a:r>
              <a:rPr lang="ja-JP" altLang="it-IT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（未婚女性に対して）のような敬意を表す言葉を添えることがあります。</a:t>
            </a:r>
            <a:endParaRPr kumimoji="1" lang="it-IT" altLang="ja-JP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>
              <a:defRPr/>
            </a:pPr>
            <a:endParaRPr kumimoji="1" lang="en-US" altLang="ja-JP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it-IT" altLang="ja-JP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34" charset="-128"/>
                <a:cs typeface="+mn-cs"/>
              </a:rPr>
              <a:t>Buon giorno, signore.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altLang="ja-JP" b="1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Grazie mille, signor Rossi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altLang="zh-CN" b="1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34" charset="-128"/>
              </a:rPr>
              <a:t>C’è il dottor Bianchi?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9119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4824BC-6B9B-91BC-197C-4BBB54ED9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会話：</a:t>
            </a:r>
            <a:r>
              <a:rPr kumimoji="1" lang="en-US" altLang="ja-JP" b="1" dirty="0"/>
              <a:t>il verbo </a:t>
            </a:r>
            <a:r>
              <a:rPr kumimoji="1" lang="en-US" altLang="ja-JP" b="1" dirty="0" err="1"/>
              <a:t>avere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DB8795-5A27-F254-58B7-F5746630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204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👜 </a:t>
            </a:r>
            <a:r>
              <a:rPr lang="en-US" altLang="ja-JP" b="0" i="1" u="none" strike="noStrike" dirty="0" err="1">
                <a:solidFill>
                  <a:srgbClr val="000000"/>
                </a:solidFill>
                <a:effectLst/>
              </a:rPr>
              <a:t>gli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oggetti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personali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b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borsa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かばん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portafoglio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財布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cellulare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携帯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</a:t>
            </a:r>
            <a:r>
              <a:rPr lang="it-IT" altLang="ja-JP" dirty="0"/>
              <a:t>’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orologio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時計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</a:t>
            </a:r>
            <a:r>
              <a:rPr lang="it-IT" altLang="ja-JP" dirty="0"/>
              <a:t>’</a:t>
            </a:r>
            <a:r>
              <a:rPr lang="en-US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ombrello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傘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, </a:t>
            </a:r>
            <a:r>
              <a:rPr lang="en-US" altLang="ja-JP" dirty="0" err="1">
                <a:solidFill>
                  <a:srgbClr val="000000"/>
                </a:solidFill>
                <a:latin typeface="-webkit-standard"/>
              </a:rPr>
              <a:t>gli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 </a:t>
            </a:r>
            <a:r>
              <a:rPr lang="en-US" altLang="ja-JP" dirty="0" err="1">
                <a:solidFill>
                  <a:srgbClr val="000000"/>
                </a:solidFill>
                <a:latin typeface="-webkit-standard"/>
              </a:rPr>
              <a:t>occhiali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 </a:t>
            </a:r>
            <a:r>
              <a:rPr lang="ja-JP" altLang="en-US">
                <a:solidFill>
                  <a:srgbClr val="000000"/>
                </a:solidFill>
                <a:latin typeface="-webkit-standard"/>
              </a:rPr>
              <a:t>メガネ</a:t>
            </a:r>
            <a:br>
              <a:rPr lang="en" altLang="ja-JP" dirty="0"/>
            </a:b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👨‍👩‍👧‍👦 </a:t>
            </a:r>
            <a:r>
              <a:rPr lang="en-US" altLang="ja-JP" b="0" i="1" u="none" strike="noStrike" dirty="0">
                <a:solidFill>
                  <a:srgbClr val="000000"/>
                </a:solidFill>
                <a:effectLst/>
              </a:rPr>
              <a:t>la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famiglia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b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nonno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祖父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nonna</a:t>
            </a:r>
            <a:r>
              <a:rPr lang="ja-JP" altLang="en-US">
                <a:solidFill>
                  <a:srgbClr val="000000"/>
                </a:solidFill>
                <a:latin typeface="-webkit-standard"/>
              </a:rPr>
              <a:t>祖母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, 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fratello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兄弟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sorella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姉妹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</a:t>
            </a:r>
            <a:r>
              <a:rPr lang="en-US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cugini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いとこ</a:t>
            </a:r>
            <a:br>
              <a:rPr lang="en" altLang="ja-JP" dirty="0"/>
            </a:b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🐶 </a:t>
            </a:r>
            <a:r>
              <a:rPr lang="en-US" altLang="ja-JP" i="1" dirty="0" err="1">
                <a:solidFill>
                  <a:srgbClr val="000000"/>
                </a:solidFill>
              </a:rPr>
              <a:t>gli</a:t>
            </a:r>
            <a:r>
              <a:rPr lang="en-US" altLang="ja-JP" dirty="0">
                <a:solidFill>
                  <a:srgbClr val="000000"/>
                </a:solidFill>
                <a:latin typeface="-webkit-standard"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animali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" altLang="ja-JP" b="0" i="1" u="none" strike="noStrike" dirty="0">
                <a:solidFill>
                  <a:srgbClr val="000000"/>
                </a:solidFill>
                <a:effectLst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il cane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犬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pesce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魚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</a:t>
            </a:r>
            <a:r>
              <a:rPr lang="it-IT" altLang="ja-JP" dirty="0"/>
              <a:t>’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uccellino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>
                <a:solidFill>
                  <a:srgbClr val="000000"/>
                </a:solidFill>
                <a:latin typeface="-webkit-standard"/>
              </a:rPr>
              <a:t>小鳥</a:t>
            </a:r>
            <a:br>
              <a:rPr lang="en" altLang="ja-JP" dirty="0"/>
            </a:b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😴 </a:t>
            </a:r>
            <a:r>
              <a:rPr lang="en-US" altLang="ja-JP" b="0" i="1" u="none" strike="noStrike" dirty="0" err="1">
                <a:solidFill>
                  <a:srgbClr val="000000"/>
                </a:solidFill>
                <a:effectLst/>
              </a:rPr>
              <a:t>gli</a:t>
            </a:r>
            <a:r>
              <a:rPr lang="en-US" altLang="ja-JP" b="0" i="1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stati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fisici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/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emotivi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b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fame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空腹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sete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口渇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sonno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寝たいこと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paura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恐怖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freddo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寒い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caldo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熱い</a:t>
            </a:r>
            <a:br>
              <a:rPr lang="en" altLang="ja-JP" dirty="0"/>
            </a:b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🏠 </a:t>
            </a:r>
            <a:r>
              <a:rPr lang="en" altLang="ja-JP" b="0" i="1" u="none" strike="noStrike" dirty="0" err="1">
                <a:solidFill>
                  <a:srgbClr val="000000"/>
                </a:solidFill>
                <a:effectLst/>
              </a:rPr>
              <a:t>altro</a:t>
            </a:r>
            <a:r>
              <a:rPr lang="en" altLang="ja-JP" b="0" i="1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b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</a:b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casa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家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stanza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部屋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macchina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車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la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bicicletta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自転車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il </a:t>
            </a:r>
            <a:r>
              <a:rPr lang="en-US" altLang="ja-JP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motorino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原付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013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10573</TotalTime>
  <Words>880</Words>
  <Application>Microsoft Macintosh PowerPoint</Application>
  <PresentationFormat>ワイド画面</PresentationFormat>
  <Paragraphs>200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3" baseType="lpstr">
      <vt:lpstr>-webkit-standard</vt:lpstr>
      <vt:lpstr>游ゴシック</vt:lpstr>
      <vt:lpstr>游ゴシック Light</vt:lpstr>
      <vt:lpstr>Aptos</vt:lpstr>
      <vt:lpstr>Arial</vt:lpstr>
      <vt:lpstr>Office テーマ</vt:lpstr>
      <vt:lpstr>イタリア語教室 Italiano</vt:lpstr>
      <vt:lpstr>宿題 Compiti: il verbo avere</vt:lpstr>
      <vt:lpstr>宿題 Compiti: il verbo avere</vt:lpstr>
      <vt:lpstr>宿題 Compiti: il verbo avere</vt:lpstr>
      <vt:lpstr>宿題 Compiti: il verbo avere</vt:lpstr>
      <vt:lpstr>宿題 Compiti: il verbo avere</vt:lpstr>
      <vt:lpstr>復習: イタリア語の敬意表現</vt:lpstr>
      <vt:lpstr>復習: signore, signora, signorina</vt:lpstr>
      <vt:lpstr>会話：il verbo avere</vt:lpstr>
      <vt:lpstr>会話：il verbo avere</vt:lpstr>
      <vt:lpstr>復習: 序数詞</vt:lpstr>
      <vt:lpstr>Lezione 16: data 日にち</vt:lpstr>
      <vt:lpstr>Lezione 16: data 日にち</vt:lpstr>
      <vt:lpstr>Lezione 16: giorni della settimana 曜日</vt:lpstr>
      <vt:lpstr>Lezione 16: mesi 月</vt:lpstr>
      <vt:lpstr>Lezione 16: data 日にち</vt:lpstr>
      <vt:lpstr>Lezione 16: data 日にち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113</cp:revision>
  <dcterms:created xsi:type="dcterms:W3CDTF">2025-07-16T14:35:29Z</dcterms:created>
  <dcterms:modified xsi:type="dcterms:W3CDTF">2025-11-27T04:05:21Z</dcterms:modified>
</cp:coreProperties>
</file>