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451" r:id="rId3"/>
    <p:sldId id="438" r:id="rId4"/>
    <p:sldId id="433" r:id="rId5"/>
    <p:sldId id="425" r:id="rId6"/>
    <p:sldId id="426" r:id="rId7"/>
    <p:sldId id="427" r:id="rId8"/>
    <p:sldId id="428" r:id="rId9"/>
    <p:sldId id="429" r:id="rId10"/>
    <p:sldId id="430" r:id="rId11"/>
    <p:sldId id="431" r:id="rId12"/>
    <p:sldId id="432" r:id="rId13"/>
    <p:sldId id="392" r:id="rId14"/>
    <p:sldId id="393" r:id="rId15"/>
    <p:sldId id="435" r:id="rId16"/>
    <p:sldId id="434" r:id="rId17"/>
    <p:sldId id="436" r:id="rId18"/>
    <p:sldId id="394" r:id="rId19"/>
    <p:sldId id="437" r:id="rId20"/>
    <p:sldId id="452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445" r:id="rId29"/>
    <p:sldId id="375" r:id="rId30"/>
    <p:sldId id="440" r:id="rId31"/>
    <p:sldId id="441" r:id="rId3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9"/>
    <p:restoredTop sz="94694"/>
  </p:normalViewPr>
  <p:slideViewPr>
    <p:cSldViewPr snapToGrid="0">
      <p:cViewPr varScale="1">
        <p:scale>
          <a:sx n="121" d="100"/>
          <a:sy n="121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E0B23-F6D1-4D24-A56D-F93A3DCCA1C6}" type="datetimeFigureOut">
              <a:rPr lang="it-IT" smtClean="0"/>
              <a:t>12/11/25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6155E-DC94-4289-9397-226BB74BC39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26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6155E-DC94-4289-9397-226BB74BC393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374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F77899-6BF7-17BA-A6C3-87E8EF1F3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7BFB389-3273-D457-4719-AF234F777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363378-5894-9680-6F93-0FA2B7CF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9E47-1864-F14C-90A4-03426BCD6D7A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3453C2-E139-74F0-307D-FC836B572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CD08A7-5B1B-170C-5DE9-9AE8F8112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4C8-2573-E24B-A414-62D3470F27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679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D01BBA-A576-2DF1-3A9D-8604BD392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F5D990A-8E2D-4F94-42E1-4C9B571E0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724D68-7DD5-99EC-E44B-AFDB0732C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9E47-1864-F14C-90A4-03426BCD6D7A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AD6AD8-C166-E184-3874-D994BB4F4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FB8159-277B-B8DB-98BF-E8B47BBE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4C8-2573-E24B-A414-62D3470F27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402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6A3A79B-DBD0-E8EE-E158-00BB2FC0F6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C9F6256-D34E-582E-1327-CD7D9AB9D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D488471-8FC3-93CC-79B5-CF88482E4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9E47-1864-F14C-90A4-03426BCD6D7A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392E34-2060-7642-43C5-AD466A0C0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3B4264-C615-064A-C172-BC47B1D95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4C8-2573-E24B-A414-62D3470F27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996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B474F4-B69C-2C3B-E720-1CD3AB43B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011DF6-5C82-2222-D68E-EB4B98D1B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08C7E09-983B-7C54-BD72-B971FB5A4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9E47-1864-F14C-90A4-03426BCD6D7A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556763-4650-61E2-A56B-7079943C6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570F98-001F-DB6E-DFF1-C110EC615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4C8-2573-E24B-A414-62D3470F27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169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96EEF8-FEB2-CE35-37E7-AD4D0E5A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4E5EE2-30BE-41E1-7F70-28416603E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98DDC4-7C8A-20F3-3A21-9FD384A0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9E47-1864-F14C-90A4-03426BCD6D7A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0355E9-81D4-F479-11B0-B09408875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02AE2D-0A65-9A5D-B73C-F56338CDD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4C8-2573-E24B-A414-62D3470F27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96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E67E04-3555-0B74-1923-EDB6F1685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881C2F-EE61-4014-00F1-B7BEAEE70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999F4C7-AB34-23BD-7BF5-644914129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7FA6CC1-A6BE-CD84-66E4-06079D08E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9E47-1864-F14C-90A4-03426BCD6D7A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03392F2-7B31-FE4F-3531-87C9A7598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130982B-DF64-69BC-40C9-2CD3430F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4C8-2573-E24B-A414-62D3470F27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47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5CB20-94D3-0BCB-7CA6-FA8777C53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7946DED-6C05-A919-79B2-6E10AC706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FD2C46A-8A4D-4077-EC26-BD14683C2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A36A3B3-6E3B-EDB1-0CD6-3D6C557C6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2D461C2-83C7-7768-EA6A-7E7A757907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1FCBDC2-4EAD-7EBC-3926-D99031F25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9E47-1864-F14C-90A4-03426BCD6D7A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7C3ED08-E615-BC85-57BE-BC71BFC0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3648C77-16BC-4987-0339-39FD40751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4C8-2573-E24B-A414-62D3470F27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937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DDDA1A-44E1-F144-55F1-D1714132A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67C4607-D8BD-435A-BA85-5B7ECB445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9E47-1864-F14C-90A4-03426BCD6D7A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B98D16F-889A-37A3-C78E-C46A2CB2A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9D3933D-DDAF-4F74-3257-AB1682A42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4C8-2573-E24B-A414-62D3470F27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6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CC03D6F-2B24-956C-7E8D-C44D15BD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9E47-1864-F14C-90A4-03426BCD6D7A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D89F897-358A-85FB-0A16-7F969B64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0B419D-AF74-3BA7-D6B6-BC288294E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4C8-2573-E24B-A414-62D3470F27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763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565E49-C5D0-9C4E-525D-7D958F9E3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58436E6-0378-3BFD-E406-02C7580CD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9C03019-C884-4182-5996-B1B2F2F8B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076600B-241D-60D6-1722-7047CDD1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9E47-1864-F14C-90A4-03426BCD6D7A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8EF5101-624E-50BF-651E-DE6EB3EAC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84B1B0-B711-FA5E-7779-75D150D23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4C8-2573-E24B-A414-62D3470F27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16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94BA69-76F1-2F38-4D41-6965AE79E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C76312F-D26B-51D3-E559-5ED18264D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A37EF69-A156-F9CA-9E63-C8D07D2D8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DBAAF3B-5869-7319-CEB7-B12554C1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9E47-1864-F14C-90A4-03426BCD6D7A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6D12A9A-E510-B1E6-4F71-342B8BC2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57B8DC2-F7F2-9BD9-E3D9-564168462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4C8-2573-E24B-A414-62D3470F27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55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666E6AE-9FEF-D13E-54EF-22AEBFC25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8C519B8-4726-49F6-0962-CE7C3A7ED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35DD93-EC24-427A-4CDB-7803C608FB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1F9E47-1864-F14C-90A4-03426BCD6D7A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F04632-7EC9-4713-3CB1-D7F2110BA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394B95-0004-1C23-E53E-475BEBCE2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A044C8-2573-E24B-A414-62D3470F27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34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sv/varldens-flaggor/flagga-italie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ja/photos/%E3%83%AD%E3%83%BC%E3%83%9E-%E6%9C%A8-%E3%82%A4%E3%82%BF%E3%83%AA%E3%82%A2-2472641/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図形&#10;&#10;自動的に生成された説明">
            <a:extLst>
              <a:ext uri="{FF2B5EF4-FFF2-40B4-BE49-F238E27FC236}">
                <a16:creationId xmlns:a16="http://schemas.microsoft.com/office/drawing/2014/main" id="{07D42B70-1430-E798-6BBB-F32DE5177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740" r="2" b="22244"/>
          <a:stretch>
            <a:fillRect/>
          </a:stretch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図 4" descr="時計台のある建物&#10;&#10;自動的に生成された説明">
            <a:extLst>
              <a:ext uri="{FF2B5EF4-FFF2-40B4-BE49-F238E27FC236}">
                <a16:creationId xmlns:a16="http://schemas.microsoft.com/office/drawing/2014/main" id="{9EF412E3-05E5-B090-D18B-B2599B562E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0060" r="-2" b="10966"/>
          <a:stretch>
            <a:fillRect/>
          </a:stretch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DBCAAD6-CBD5-0A12-3464-7AFA8465C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1524659"/>
            <a:ext cx="5344050" cy="2774088"/>
          </a:xfrm>
        </p:spPr>
        <p:txBody>
          <a:bodyPr>
            <a:normAutofit/>
          </a:bodyPr>
          <a:lstStyle/>
          <a:p>
            <a:pPr algn="l"/>
            <a:r>
              <a:rPr lang="ja-JP" altLang="en-US" sz="5400" b="1"/>
              <a:t>イタリア語教室</a:t>
            </a:r>
            <a:br>
              <a:rPr lang="en-US" altLang="ja-JP" sz="5400" b="1" dirty="0"/>
            </a:br>
            <a:r>
              <a:rPr lang="en-US" altLang="ja-JP" sz="5400" b="1" dirty="0"/>
              <a:t>Italiano</a:t>
            </a:r>
            <a:endParaRPr kumimoji="1" lang="ja-JP" altLang="en-US" sz="5400" b="1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19705F3-6144-D02D-7ABB-05B271E1D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1" y="4687367"/>
            <a:ext cx="5232839" cy="133502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2600"/>
              <a:t>スコットディクレメンテ・マルコ</a:t>
            </a:r>
            <a:endParaRPr kumimoji="1" lang="en-US" altLang="ja-JP" sz="2600" dirty="0"/>
          </a:p>
          <a:p>
            <a:pPr algn="l"/>
            <a:r>
              <a:rPr lang="en-US" altLang="ja-JP" sz="2600" dirty="0"/>
              <a:t>Scotto di Clemente Marco</a:t>
            </a:r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835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39DF4-847C-1FAA-5658-37A58D383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5BAB5D-6AA5-3FDF-F3ED-E0494CFCB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it-IT" b="1" dirty="0"/>
              <a:t>復習</a:t>
            </a:r>
            <a:r>
              <a:rPr lang="it-IT" b="1" dirty="0"/>
              <a:t>: </a:t>
            </a:r>
            <a:r>
              <a:rPr lang="ja-JP" altLang="it-IT" b="1" dirty="0"/>
              <a:t>話す練習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074B6C-9DC9-5823-A800-DCB337399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050161" cy="4351338"/>
          </a:xfrm>
        </p:spPr>
        <p:txBody>
          <a:bodyPr/>
          <a:lstStyle/>
          <a:p>
            <a:pPr marL="0" indent="0">
              <a:buNone/>
            </a:pPr>
            <a:r>
              <a:rPr lang="it-IT" altLang="zh-CN" b="1" dirty="0"/>
              <a:t>In aula c’è/ci sono ______.</a:t>
            </a:r>
          </a:p>
          <a:p>
            <a:pPr marL="0" indent="0">
              <a:buNone/>
            </a:pPr>
            <a:r>
              <a:rPr lang="ja-JP" altLang="it-IT" dirty="0"/>
              <a:t>教室には</a:t>
            </a:r>
            <a:r>
              <a:rPr lang="it-IT" altLang="ja-JP" dirty="0"/>
              <a:t>________</a:t>
            </a:r>
            <a:r>
              <a:rPr lang="ja-JP" altLang="it-IT" dirty="0"/>
              <a:t>がいます</a:t>
            </a:r>
            <a:r>
              <a:rPr lang="it-IT" altLang="ja-JP" dirty="0"/>
              <a:t>/</a:t>
            </a:r>
            <a:r>
              <a:rPr lang="ja-JP" altLang="it-IT" dirty="0"/>
              <a:t>あります。</a:t>
            </a:r>
            <a:endParaRPr lang="it-IT" altLang="ja-JP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ja-JP" altLang="it-IT" dirty="0"/>
              <a:t>接尾辞・形容詞を足してみよう</a:t>
            </a:r>
            <a:endParaRPr lang="it-IT" altLang="ja-JP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Professore, come si dice </a:t>
            </a:r>
            <a:r>
              <a:rPr lang="ja-JP" altLang="it-IT" b="1" dirty="0"/>
              <a:t>○○</a:t>
            </a:r>
            <a:r>
              <a:rPr lang="it-IT" altLang="ja-JP" b="1" dirty="0"/>
              <a:t> </a:t>
            </a:r>
            <a:r>
              <a:rPr lang="it-IT" b="1" dirty="0"/>
              <a:t>in italiano?</a:t>
            </a:r>
          </a:p>
          <a:p>
            <a:pPr marL="0" indent="0">
              <a:buNone/>
            </a:pPr>
            <a:r>
              <a:rPr lang="ja-JP" altLang="it-IT" dirty="0"/>
              <a:t>先生、○○はイタリア語で何と言いますか。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4060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8F903-0AD7-442C-A5FA-EF5A83117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3344A8-5E95-328D-AE04-038AFA316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it-IT" b="1" dirty="0"/>
              <a:t>復習</a:t>
            </a:r>
            <a:r>
              <a:rPr lang="it-IT" b="1" dirty="0"/>
              <a:t>: </a:t>
            </a:r>
            <a:r>
              <a:rPr lang="ja-JP" altLang="it-IT" b="1" dirty="0"/>
              <a:t>話す練習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D8D944-C7F7-85A5-ECDE-FD61A462C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050161" cy="4351338"/>
          </a:xfrm>
        </p:spPr>
        <p:txBody>
          <a:bodyPr/>
          <a:lstStyle/>
          <a:p>
            <a:pPr marL="0" indent="0">
              <a:buNone/>
            </a:pPr>
            <a:r>
              <a:rPr lang="it-IT" altLang="ja-JP" b="1" dirty="0">
                <a:solidFill>
                  <a:srgbClr val="FF0000"/>
                </a:solidFill>
              </a:rPr>
              <a:t>A</a:t>
            </a:r>
            <a:r>
              <a:rPr lang="it-IT" altLang="ja-JP" b="1" dirty="0"/>
              <a:t>: C</a:t>
            </a:r>
            <a:r>
              <a:rPr lang="it-IT" altLang="zh-CN" b="1" dirty="0"/>
              <a:t>’è/ci sono ______?</a:t>
            </a:r>
          </a:p>
          <a:p>
            <a:pPr marL="0" indent="0">
              <a:buNone/>
            </a:pPr>
            <a:r>
              <a:rPr lang="ja-JP" altLang="it-IT" dirty="0"/>
              <a:t>教室には</a:t>
            </a:r>
            <a:r>
              <a:rPr lang="it-IT" altLang="ja-JP" dirty="0"/>
              <a:t>________</a:t>
            </a:r>
            <a:r>
              <a:rPr lang="ja-JP" altLang="it-IT" dirty="0"/>
              <a:t>がいます</a:t>
            </a:r>
            <a:r>
              <a:rPr lang="it-IT" altLang="ja-JP" dirty="0"/>
              <a:t>/</a:t>
            </a:r>
            <a:r>
              <a:rPr lang="ja-JP" altLang="it-IT" dirty="0"/>
              <a:t>ありますか。</a:t>
            </a:r>
            <a:endParaRPr lang="it-IT" altLang="ja-JP" dirty="0"/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B</a:t>
            </a:r>
            <a:r>
              <a:rPr lang="it-IT" dirty="0"/>
              <a:t>: </a:t>
            </a:r>
            <a:r>
              <a:rPr lang="it-IT" b="1" dirty="0"/>
              <a:t>Sì, c’è/ci sono.</a:t>
            </a:r>
            <a:br>
              <a:rPr lang="it-IT" b="1" dirty="0"/>
            </a:br>
            <a:r>
              <a:rPr lang="it-IT" dirty="0"/>
              <a:t>    </a:t>
            </a:r>
            <a:r>
              <a:rPr lang="it-IT" b="1" dirty="0"/>
              <a:t>No, non c’è/non ci sono.</a:t>
            </a:r>
          </a:p>
        </p:txBody>
      </p:sp>
    </p:spTree>
    <p:extLst>
      <p:ext uri="{BB962C8B-B14F-4D97-AF65-F5344CB8AC3E}">
        <p14:creationId xmlns:p14="http://schemas.microsoft.com/office/powerpoint/2010/main" val="2508747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2BD77-68A8-EC03-A9AE-BF205390C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5C344F-A422-9729-6C90-4934B9D63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it-IT" b="1" dirty="0"/>
              <a:t>復習</a:t>
            </a:r>
            <a:r>
              <a:rPr lang="it-IT" b="1" dirty="0"/>
              <a:t>: </a:t>
            </a:r>
            <a:r>
              <a:rPr lang="ja-JP" altLang="it-IT" b="1" dirty="0"/>
              <a:t>話す練習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511D02-BD69-9EC4-BD78-CBB56FC9F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050161" cy="4351338"/>
          </a:xfrm>
        </p:spPr>
        <p:txBody>
          <a:bodyPr/>
          <a:lstStyle/>
          <a:p>
            <a:pPr marL="0" indent="0">
              <a:buNone/>
            </a:pPr>
            <a:r>
              <a:rPr lang="it-IT" altLang="ja-JP" b="1" dirty="0">
                <a:solidFill>
                  <a:srgbClr val="FF0000"/>
                </a:solidFill>
              </a:rPr>
              <a:t>A</a:t>
            </a:r>
            <a:r>
              <a:rPr lang="it-IT" altLang="ja-JP" b="1" dirty="0"/>
              <a:t>: A Fukuoka c</a:t>
            </a:r>
            <a:r>
              <a:rPr lang="it-IT" altLang="zh-CN" b="1" dirty="0"/>
              <a:t>’è/ci sono ______?</a:t>
            </a:r>
          </a:p>
          <a:p>
            <a:pPr marL="0" indent="0">
              <a:buNone/>
            </a:pPr>
            <a:r>
              <a:rPr lang="ja-JP" altLang="it-IT" dirty="0"/>
              <a:t>福岡には</a:t>
            </a:r>
            <a:r>
              <a:rPr lang="it-IT" altLang="ja-JP" dirty="0"/>
              <a:t>________</a:t>
            </a:r>
            <a:r>
              <a:rPr lang="ja-JP" altLang="it-IT" dirty="0"/>
              <a:t>がいます</a:t>
            </a:r>
            <a:r>
              <a:rPr lang="it-IT" altLang="ja-JP" dirty="0"/>
              <a:t>/</a:t>
            </a:r>
            <a:r>
              <a:rPr lang="ja-JP" altLang="it-IT" dirty="0"/>
              <a:t>ありますか。</a:t>
            </a:r>
            <a:endParaRPr lang="it-IT" altLang="ja-JP" dirty="0"/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B</a:t>
            </a:r>
            <a:r>
              <a:rPr lang="it-IT" dirty="0"/>
              <a:t>: </a:t>
            </a:r>
            <a:r>
              <a:rPr lang="it-IT" b="1" dirty="0"/>
              <a:t>Sì, c’è/ci sono.</a:t>
            </a:r>
            <a:br>
              <a:rPr lang="it-IT" b="1" dirty="0"/>
            </a:br>
            <a:r>
              <a:rPr lang="it-IT" dirty="0"/>
              <a:t>    </a:t>
            </a:r>
            <a:r>
              <a:rPr lang="it-IT" b="1" dirty="0"/>
              <a:t>No, non c’è/non ci sono.</a:t>
            </a:r>
          </a:p>
        </p:txBody>
      </p:sp>
    </p:spTree>
    <p:extLst>
      <p:ext uri="{BB962C8B-B14F-4D97-AF65-F5344CB8AC3E}">
        <p14:creationId xmlns:p14="http://schemas.microsoft.com/office/powerpoint/2010/main" val="637701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689E6-EEDC-2303-FC3B-8A3ED3D0C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EA59CF-0066-994F-9FDB-79D6AD0A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it-IT" b="1" dirty="0"/>
              <a:t>復習</a:t>
            </a:r>
            <a:r>
              <a:rPr kumimoji="1" lang="en-US" altLang="ja-JP" b="1" dirty="0"/>
              <a:t>: </a:t>
            </a:r>
            <a:r>
              <a:rPr kumimoji="1" lang="ja-JP" altLang="en-US" b="1" dirty="0"/>
              <a:t>指示</a:t>
            </a:r>
            <a:r>
              <a:rPr kumimoji="1" lang="ja-JP" altLang="it-IT" b="1" dirty="0"/>
              <a:t>形容詞 </a:t>
            </a:r>
            <a:r>
              <a:rPr lang="it-IT" altLang="ja-JP" b="1" dirty="0"/>
              <a:t>Gli aggettivi dimostrativi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5F69CE-C184-0309-D17B-C3C3B3EFC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3559"/>
            <a:ext cx="10515600" cy="5204441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altLang="ja-JP" sz="3200" dirty="0"/>
            </a:br>
            <a:endParaRPr lang="en-US" altLang="ja-JP" sz="3200" dirty="0"/>
          </a:p>
          <a:p>
            <a:pPr marL="0" indent="0">
              <a:buNone/>
            </a:pPr>
            <a:br>
              <a:rPr lang="en-US" altLang="ja-JP" sz="3200" dirty="0"/>
            </a:br>
            <a:endParaRPr lang="en-US" altLang="ja-JP" sz="3200" dirty="0"/>
          </a:p>
          <a:p>
            <a:pPr marL="0" indent="0">
              <a:buNone/>
            </a:pPr>
            <a:r>
              <a:rPr lang="en-US" altLang="ja-JP" sz="3200" b="1" dirty="0" err="1"/>
              <a:t>questo</a:t>
            </a:r>
            <a:r>
              <a:rPr lang="en-US" altLang="ja-JP" sz="3200" dirty="0"/>
              <a:t> </a:t>
            </a:r>
            <a:r>
              <a:rPr lang="en-US" altLang="ja-JP" sz="3200" dirty="0" err="1"/>
              <a:t>quaderno</a:t>
            </a:r>
            <a:r>
              <a:rPr lang="en-US" altLang="ja-JP" sz="3200" dirty="0"/>
              <a:t> </a:t>
            </a:r>
            <a:r>
              <a:rPr lang="ja-JP" altLang="en-US" sz="3200"/>
              <a:t>このノート</a:t>
            </a:r>
            <a:endParaRPr lang="en-US" altLang="ja-JP" sz="3200" dirty="0"/>
          </a:p>
          <a:p>
            <a:pPr marL="0" indent="0">
              <a:buNone/>
            </a:pPr>
            <a:r>
              <a:rPr lang="en-US" altLang="ja-JP" sz="3200" b="1" dirty="0" err="1"/>
              <a:t>questi</a:t>
            </a:r>
            <a:r>
              <a:rPr lang="en-US" altLang="ja-JP" sz="3200" dirty="0"/>
              <a:t> </a:t>
            </a:r>
            <a:r>
              <a:rPr lang="en-US" altLang="ja-JP" sz="3200" dirty="0" err="1"/>
              <a:t>gesti</a:t>
            </a:r>
            <a:r>
              <a:rPr lang="en-US" altLang="ja-JP" sz="3200" dirty="0"/>
              <a:t> </a:t>
            </a:r>
            <a:r>
              <a:rPr lang="ja-JP" altLang="en-US" sz="3200"/>
              <a:t>これらのジェスチャー</a:t>
            </a:r>
            <a:endParaRPr lang="en-US" altLang="ja-JP" sz="3200" dirty="0"/>
          </a:p>
          <a:p>
            <a:pPr marL="0" indent="0">
              <a:buNone/>
            </a:pPr>
            <a:r>
              <a:rPr lang="en-US" altLang="ja-JP" sz="3200" b="1" dirty="0" err="1"/>
              <a:t>questa</a:t>
            </a:r>
            <a:r>
              <a:rPr lang="en-US" altLang="ja-JP" sz="3200" dirty="0"/>
              <a:t> </a:t>
            </a:r>
            <a:r>
              <a:rPr lang="en-US" altLang="ja-JP" sz="3200" dirty="0" err="1"/>
              <a:t>penna</a:t>
            </a:r>
            <a:r>
              <a:rPr lang="en-US" altLang="ja-JP" sz="3200" dirty="0"/>
              <a:t> </a:t>
            </a:r>
            <a:r>
              <a:rPr lang="ja-JP" altLang="en-US" sz="3200"/>
              <a:t>このペン</a:t>
            </a:r>
            <a:endParaRPr lang="en-US" altLang="ja-JP" sz="3200" dirty="0"/>
          </a:p>
          <a:p>
            <a:pPr marL="0" indent="0">
              <a:buNone/>
            </a:pPr>
            <a:r>
              <a:rPr lang="en-US" altLang="ja-JP" sz="3200" b="1" dirty="0" err="1"/>
              <a:t>queste</a:t>
            </a:r>
            <a:r>
              <a:rPr lang="en-US" altLang="ja-JP" sz="3200" dirty="0"/>
              <a:t> </a:t>
            </a:r>
            <a:r>
              <a:rPr lang="en-US" altLang="ja-JP" sz="3200" dirty="0" err="1"/>
              <a:t>lavagne</a:t>
            </a:r>
            <a:r>
              <a:rPr lang="en-US" altLang="ja-JP" sz="3200" dirty="0"/>
              <a:t> </a:t>
            </a:r>
            <a:r>
              <a:rPr lang="ja-JP" altLang="en-US" sz="3200"/>
              <a:t>この黒板</a:t>
            </a:r>
            <a:r>
              <a:rPr lang="en-US" altLang="ja-JP" sz="3200" dirty="0"/>
              <a:t>/</a:t>
            </a:r>
            <a:r>
              <a:rPr lang="ja-JP" altLang="en-US" sz="3200"/>
              <a:t>ホワイトボード</a:t>
            </a:r>
            <a:endParaRPr lang="en-US" altLang="ja-JP" sz="3200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CF8D2087-75E5-1988-85A5-22988BDC1278}"/>
              </a:ext>
            </a:extLst>
          </p:cNvPr>
          <p:cNvGraphicFramePr>
            <a:graphicFrameLocks noGrp="1"/>
          </p:cNvGraphicFramePr>
          <p:nvPr/>
        </p:nvGraphicFramePr>
        <p:xfrm>
          <a:off x="995855" y="1912322"/>
          <a:ext cx="984031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537">
                  <a:extLst>
                    <a:ext uri="{9D8B030D-6E8A-4147-A177-3AD203B41FA5}">
                      <a16:colId xmlns:a16="http://schemas.microsoft.com/office/drawing/2014/main" val="2460468062"/>
                    </a:ext>
                  </a:extLst>
                </a:gridCol>
                <a:gridCol w="1893842">
                  <a:extLst>
                    <a:ext uri="{9D8B030D-6E8A-4147-A177-3AD203B41FA5}">
                      <a16:colId xmlns:a16="http://schemas.microsoft.com/office/drawing/2014/main" val="3869527458"/>
                    </a:ext>
                  </a:extLst>
                </a:gridCol>
                <a:gridCol w="1818290">
                  <a:extLst>
                    <a:ext uri="{9D8B030D-6E8A-4147-A177-3AD203B41FA5}">
                      <a16:colId xmlns:a16="http://schemas.microsoft.com/office/drawing/2014/main" val="4241692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94682498"/>
                    </a:ext>
                  </a:extLst>
                </a:gridCol>
                <a:gridCol w="1870843">
                  <a:extLst>
                    <a:ext uri="{9D8B030D-6E8A-4147-A177-3AD203B41FA5}">
                      <a16:colId xmlns:a16="http://schemas.microsoft.com/office/drawing/2014/main" val="3687075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it-IT" sz="3200" dirty="0"/>
                        <a:t>男性単数</a:t>
                      </a:r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it-IT" sz="3200" dirty="0"/>
                        <a:t>男性複数</a:t>
                      </a:r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it-IT" sz="3200" dirty="0"/>
                        <a:t>女性単数</a:t>
                      </a:r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it-IT" sz="3200" dirty="0"/>
                        <a:t>女性複数</a:t>
                      </a:r>
                      <a:endParaRPr lang="it-IT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21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3200" dirty="0" err="1"/>
                        <a:t>これ・この</a:t>
                      </a:r>
                      <a:endParaRPr lang="it-IT" sz="3200" dirty="0"/>
                    </a:p>
                    <a:p>
                      <a:r>
                        <a:rPr lang="it-IT" sz="3200" dirty="0" err="1"/>
                        <a:t>これら</a:t>
                      </a:r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/>
                        <a:t>quest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/>
                        <a:t>quest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/>
                        <a:t>quest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/>
                        <a:t>quest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065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272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A6187-84C1-47E3-7174-AA69AC8D4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E21FB1-8CC6-CC1B-445E-140AE86ED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it-IT" b="1" dirty="0"/>
              <a:t>復習</a:t>
            </a:r>
            <a:r>
              <a:rPr kumimoji="1" lang="en-US" altLang="ja-JP" b="1" dirty="0"/>
              <a:t>: </a:t>
            </a:r>
            <a:r>
              <a:rPr kumimoji="1" lang="ja-JP" altLang="en-US" b="1" dirty="0"/>
              <a:t>指示</a:t>
            </a:r>
            <a:r>
              <a:rPr kumimoji="1" lang="ja-JP" altLang="it-IT" b="1" dirty="0"/>
              <a:t>代名詞 </a:t>
            </a:r>
            <a:r>
              <a:rPr lang="it-IT" altLang="ja-JP" b="1" dirty="0"/>
              <a:t>I pronomi dimostrativi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D387CF-BB08-4674-54BA-4C048141E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3559"/>
            <a:ext cx="10996448" cy="5204441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altLang="ja-JP" sz="3200" dirty="0"/>
            </a:br>
            <a:endParaRPr lang="en-US" altLang="ja-JP" sz="3200" dirty="0"/>
          </a:p>
          <a:p>
            <a:pPr marL="0" indent="0">
              <a:buNone/>
            </a:pPr>
            <a:br>
              <a:rPr lang="en-US" altLang="ja-JP" sz="3200" dirty="0"/>
            </a:br>
            <a:endParaRPr lang="en-US" altLang="ja-JP" sz="3200" dirty="0"/>
          </a:p>
          <a:p>
            <a:pPr marL="0" indent="0">
              <a:buNone/>
            </a:pPr>
            <a:endParaRPr lang="en-US" altLang="ja-JP" sz="3200" b="1" dirty="0"/>
          </a:p>
          <a:p>
            <a:pPr marL="0" indent="0">
              <a:buNone/>
            </a:pPr>
            <a:r>
              <a:rPr lang="en-US" altLang="ja-JP" sz="3200" b="1" dirty="0"/>
              <a:t>Questa </a:t>
            </a:r>
            <a:r>
              <a:rPr lang="it-IT" altLang="ja-JP" sz="3200" b="1" dirty="0"/>
              <a:t>è la cattedra.</a:t>
            </a:r>
            <a:r>
              <a:rPr lang="en-US" altLang="ja-JP" sz="3200" b="1" dirty="0"/>
              <a:t> </a:t>
            </a:r>
            <a:r>
              <a:rPr lang="ja-JP" altLang="en-US" sz="3200"/>
              <a:t>これは先生の机です。</a:t>
            </a:r>
            <a:endParaRPr lang="en-US" altLang="ja-JP" sz="3200" dirty="0"/>
          </a:p>
          <a:p>
            <a:pPr marL="0" indent="0">
              <a:buNone/>
            </a:pPr>
            <a:r>
              <a:rPr lang="en-US" altLang="ja-JP" sz="3200" b="1" dirty="0"/>
              <a:t>Q</a:t>
            </a:r>
            <a:r>
              <a:rPr lang="it-IT" altLang="ja-JP" sz="3200" b="1" dirty="0" err="1"/>
              <a:t>uesto</a:t>
            </a:r>
            <a:r>
              <a:rPr lang="en-US" altLang="ja-JP" sz="3200" b="1" dirty="0"/>
              <a:t> </a:t>
            </a:r>
            <a:r>
              <a:rPr lang="it-IT" altLang="ja-JP" sz="3200" b="1" dirty="0"/>
              <a:t>è un</a:t>
            </a:r>
            <a:r>
              <a:rPr lang="en-US" altLang="ja-JP" sz="3200" b="1" dirty="0"/>
              <a:t> banco.</a:t>
            </a:r>
            <a:r>
              <a:rPr lang="it-IT" altLang="ja-JP" sz="3200" b="1" dirty="0"/>
              <a:t> </a:t>
            </a:r>
            <a:r>
              <a:rPr lang="ja-JP" altLang="en-US" sz="3200"/>
              <a:t>これは机です。</a:t>
            </a:r>
            <a:endParaRPr lang="en-US" altLang="ja-JP" sz="3200" dirty="0"/>
          </a:p>
          <a:p>
            <a:pPr marL="0" indent="0">
              <a:buNone/>
            </a:pPr>
            <a:r>
              <a:rPr lang="en-US" altLang="ja-JP" sz="3200" b="1" dirty="0" err="1"/>
              <a:t>Questi</a:t>
            </a:r>
            <a:r>
              <a:rPr lang="en-US" altLang="ja-JP" sz="3200" b="1" dirty="0"/>
              <a:t> </a:t>
            </a:r>
            <a:r>
              <a:rPr lang="en-US" altLang="ja-JP" sz="3200" b="1" dirty="0" err="1"/>
              <a:t>sono</a:t>
            </a:r>
            <a:r>
              <a:rPr lang="en-US" altLang="ja-JP" sz="3200" b="1" dirty="0"/>
              <a:t> </a:t>
            </a:r>
            <a:r>
              <a:rPr lang="en-US" altLang="ja-JP" sz="3200" b="1" dirty="0" err="1"/>
              <a:t>pennarelli</a:t>
            </a:r>
            <a:r>
              <a:rPr lang="en-US" altLang="ja-JP" sz="3200" b="1" dirty="0"/>
              <a:t>. </a:t>
            </a:r>
            <a:r>
              <a:rPr lang="ja-JP" altLang="en-US" sz="3200"/>
              <a:t>これはマーカーです</a:t>
            </a:r>
            <a:endParaRPr lang="en-US" altLang="ja-JP" sz="3200" dirty="0"/>
          </a:p>
          <a:p>
            <a:pPr marL="0" indent="0">
              <a:buNone/>
            </a:pPr>
            <a:r>
              <a:rPr lang="en-US" altLang="ja-JP" sz="3200" b="1" dirty="0" err="1"/>
              <a:t>Queste</a:t>
            </a:r>
            <a:r>
              <a:rPr lang="en-US" altLang="ja-JP" sz="3200" b="1" dirty="0"/>
              <a:t> </a:t>
            </a:r>
            <a:r>
              <a:rPr lang="en-US" altLang="ja-JP" sz="3200" b="1" dirty="0" err="1"/>
              <a:t>sono</a:t>
            </a:r>
            <a:r>
              <a:rPr lang="en-US" altLang="ja-JP" sz="3200" b="1" dirty="0"/>
              <a:t> </a:t>
            </a:r>
            <a:r>
              <a:rPr lang="en-US" altLang="ja-JP" sz="3200" b="1" dirty="0" err="1"/>
              <a:t>sedie</a:t>
            </a:r>
            <a:r>
              <a:rPr lang="en-US" altLang="ja-JP" sz="3200" b="1" dirty="0"/>
              <a:t>.</a:t>
            </a:r>
            <a:r>
              <a:rPr lang="ja-JP" altLang="en-US" sz="3200"/>
              <a:t>これは椅子です。</a:t>
            </a: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FA935A3-7D2A-C47A-6908-21FF2482AE40}"/>
              </a:ext>
            </a:extLst>
          </p:cNvPr>
          <p:cNvGraphicFramePr>
            <a:graphicFrameLocks noGrp="1"/>
          </p:cNvGraphicFramePr>
          <p:nvPr/>
        </p:nvGraphicFramePr>
        <p:xfrm>
          <a:off x="995855" y="1912322"/>
          <a:ext cx="984031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537">
                  <a:extLst>
                    <a:ext uri="{9D8B030D-6E8A-4147-A177-3AD203B41FA5}">
                      <a16:colId xmlns:a16="http://schemas.microsoft.com/office/drawing/2014/main" val="2460468062"/>
                    </a:ext>
                  </a:extLst>
                </a:gridCol>
                <a:gridCol w="1893842">
                  <a:extLst>
                    <a:ext uri="{9D8B030D-6E8A-4147-A177-3AD203B41FA5}">
                      <a16:colId xmlns:a16="http://schemas.microsoft.com/office/drawing/2014/main" val="3869527458"/>
                    </a:ext>
                  </a:extLst>
                </a:gridCol>
                <a:gridCol w="1818290">
                  <a:extLst>
                    <a:ext uri="{9D8B030D-6E8A-4147-A177-3AD203B41FA5}">
                      <a16:colId xmlns:a16="http://schemas.microsoft.com/office/drawing/2014/main" val="4241692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94682498"/>
                    </a:ext>
                  </a:extLst>
                </a:gridCol>
                <a:gridCol w="1870843">
                  <a:extLst>
                    <a:ext uri="{9D8B030D-6E8A-4147-A177-3AD203B41FA5}">
                      <a16:colId xmlns:a16="http://schemas.microsoft.com/office/drawing/2014/main" val="3687075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it-IT" sz="3200" dirty="0"/>
                        <a:t>男性単数</a:t>
                      </a:r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it-IT" sz="3200" dirty="0"/>
                        <a:t>男性複数</a:t>
                      </a:r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it-IT" sz="3200" dirty="0"/>
                        <a:t>女性単数</a:t>
                      </a:r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it-IT" sz="3200" dirty="0"/>
                        <a:t>女性複数</a:t>
                      </a:r>
                      <a:endParaRPr lang="it-IT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21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3200" dirty="0" err="1"/>
                        <a:t>これ・この</a:t>
                      </a:r>
                      <a:endParaRPr lang="it-IT" sz="3200" dirty="0"/>
                    </a:p>
                    <a:p>
                      <a:r>
                        <a:rPr lang="it-IT" sz="3200" dirty="0" err="1"/>
                        <a:t>これら</a:t>
                      </a:r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/>
                        <a:t>quest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/>
                        <a:t>quest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/>
                        <a:t>quest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/>
                        <a:t>quest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065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266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78BC2-B4B5-3ACA-5300-276E2F860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AC2F41-A2F6-2D2A-5204-7C1CEAD46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it-IT" b="1" dirty="0"/>
              <a:t>復習</a:t>
            </a:r>
            <a:r>
              <a:rPr kumimoji="1" lang="en-US" altLang="ja-JP" b="1" dirty="0"/>
              <a:t>: </a:t>
            </a:r>
            <a:r>
              <a:rPr kumimoji="1" lang="ja-JP" altLang="en-US" b="1" dirty="0"/>
              <a:t>指示</a:t>
            </a:r>
            <a:r>
              <a:rPr kumimoji="1" lang="ja-JP" altLang="it-IT" b="1" dirty="0"/>
              <a:t>代名詞 </a:t>
            </a:r>
            <a:r>
              <a:rPr lang="it-IT" altLang="ja-JP" b="1" dirty="0"/>
              <a:t>I pronomi dimostrativi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0661DF-0038-FABA-A91C-5780A905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3559"/>
            <a:ext cx="10996448" cy="5204441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altLang="ja-JP" sz="3200" dirty="0"/>
            </a:br>
            <a:endParaRPr lang="en-US" altLang="ja-JP" sz="3200" dirty="0"/>
          </a:p>
          <a:p>
            <a:pPr marL="0" indent="0">
              <a:buNone/>
            </a:pPr>
            <a:br>
              <a:rPr lang="en-US" altLang="ja-JP" sz="3200" dirty="0"/>
            </a:br>
            <a:endParaRPr lang="en-US" altLang="ja-JP" sz="3200" dirty="0"/>
          </a:p>
          <a:p>
            <a:pPr marL="0" indent="0">
              <a:buNone/>
            </a:pPr>
            <a:endParaRPr lang="en-US" altLang="ja-JP" sz="3200" b="1" dirty="0"/>
          </a:p>
          <a:p>
            <a:pPr marL="0" indent="0">
              <a:buNone/>
            </a:pPr>
            <a:r>
              <a:rPr lang="en-US" altLang="ja-JP" sz="3200" b="1" dirty="0" err="1"/>
              <a:t>Questo</a:t>
            </a:r>
            <a:r>
              <a:rPr lang="en-US" altLang="ja-JP" sz="3200" b="1" dirty="0"/>
              <a:t> </a:t>
            </a:r>
            <a:r>
              <a:rPr lang="it-IT" altLang="ja-JP" sz="3200" b="1" dirty="0"/>
              <a:t>è un piatto italiano.</a:t>
            </a:r>
            <a:r>
              <a:rPr lang="en-US" altLang="ja-JP" sz="3200" b="1" dirty="0"/>
              <a:t> </a:t>
            </a:r>
            <a:r>
              <a:rPr lang="ja-JP" altLang="en-US" sz="3200" dirty="0"/>
              <a:t>これは</a:t>
            </a:r>
            <a:r>
              <a:rPr lang="ja-JP" altLang="it-IT" sz="3200" dirty="0"/>
              <a:t>イタリアの料理</a:t>
            </a:r>
            <a:r>
              <a:rPr lang="ja-JP" altLang="en-US" sz="3200" dirty="0"/>
              <a:t>です。</a:t>
            </a:r>
            <a:endParaRPr lang="en-US" altLang="ja-JP" sz="3200" dirty="0"/>
          </a:p>
          <a:p>
            <a:pPr marL="0" indent="0">
              <a:buNone/>
            </a:pPr>
            <a:r>
              <a:rPr lang="en-US" altLang="ja-JP" sz="3200" b="1" dirty="0"/>
              <a:t>Q</a:t>
            </a:r>
            <a:r>
              <a:rPr lang="it-IT" altLang="ja-JP" sz="3200" b="1" dirty="0" err="1"/>
              <a:t>uesti</a:t>
            </a:r>
            <a:r>
              <a:rPr lang="en-US" altLang="ja-JP" sz="3200" b="1" dirty="0"/>
              <a:t> </a:t>
            </a:r>
            <a:r>
              <a:rPr lang="it-IT" altLang="ja-JP" sz="3200" b="1" dirty="0"/>
              <a:t>sono fiori giapponesi</a:t>
            </a:r>
            <a:r>
              <a:rPr lang="en-US" altLang="ja-JP" sz="3200" b="1" dirty="0"/>
              <a:t>.</a:t>
            </a:r>
            <a:r>
              <a:rPr lang="it-IT" altLang="ja-JP" sz="3200" b="1" dirty="0"/>
              <a:t> </a:t>
            </a:r>
            <a:r>
              <a:rPr lang="ja-JP" altLang="en-US" sz="3200" dirty="0"/>
              <a:t>これ</a:t>
            </a:r>
            <a:r>
              <a:rPr lang="ja-JP" altLang="it-IT" sz="3200" dirty="0"/>
              <a:t>ら</a:t>
            </a:r>
            <a:r>
              <a:rPr lang="ja-JP" altLang="en-US" sz="3200" dirty="0"/>
              <a:t>は</a:t>
            </a:r>
            <a:r>
              <a:rPr lang="ja-JP" altLang="it-IT" sz="3200" dirty="0"/>
              <a:t>日本の花</a:t>
            </a:r>
            <a:r>
              <a:rPr lang="ja-JP" altLang="en-US" sz="3200" dirty="0"/>
              <a:t>です。</a:t>
            </a:r>
            <a:endParaRPr lang="en-US" altLang="ja-JP" sz="3200" dirty="0"/>
          </a:p>
          <a:p>
            <a:pPr marL="0" indent="0">
              <a:buNone/>
            </a:pPr>
            <a:r>
              <a:rPr lang="en-US" altLang="ja-JP" sz="3200" b="1" dirty="0"/>
              <a:t>Questa è Ada. </a:t>
            </a:r>
            <a:r>
              <a:rPr lang="ja-JP" altLang="en-US" sz="3200" dirty="0"/>
              <a:t>これは</a:t>
            </a:r>
            <a:r>
              <a:rPr lang="ja-JP" altLang="it-IT" sz="3200" dirty="0"/>
              <a:t>アーダ</a:t>
            </a:r>
            <a:r>
              <a:rPr lang="ja-JP" altLang="en-US" sz="3200" dirty="0"/>
              <a:t>です</a:t>
            </a:r>
            <a:r>
              <a:rPr lang="ja-JP" altLang="it-IT" sz="3200" dirty="0"/>
              <a:t>。</a:t>
            </a: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5F0961C8-C8F6-0BFB-A955-F089235F21D9}"/>
              </a:ext>
            </a:extLst>
          </p:cNvPr>
          <p:cNvGraphicFramePr>
            <a:graphicFrameLocks noGrp="1"/>
          </p:cNvGraphicFramePr>
          <p:nvPr/>
        </p:nvGraphicFramePr>
        <p:xfrm>
          <a:off x="995855" y="1912322"/>
          <a:ext cx="984031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537">
                  <a:extLst>
                    <a:ext uri="{9D8B030D-6E8A-4147-A177-3AD203B41FA5}">
                      <a16:colId xmlns:a16="http://schemas.microsoft.com/office/drawing/2014/main" val="2460468062"/>
                    </a:ext>
                  </a:extLst>
                </a:gridCol>
                <a:gridCol w="1893842">
                  <a:extLst>
                    <a:ext uri="{9D8B030D-6E8A-4147-A177-3AD203B41FA5}">
                      <a16:colId xmlns:a16="http://schemas.microsoft.com/office/drawing/2014/main" val="3869527458"/>
                    </a:ext>
                  </a:extLst>
                </a:gridCol>
                <a:gridCol w="1818290">
                  <a:extLst>
                    <a:ext uri="{9D8B030D-6E8A-4147-A177-3AD203B41FA5}">
                      <a16:colId xmlns:a16="http://schemas.microsoft.com/office/drawing/2014/main" val="4241692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94682498"/>
                    </a:ext>
                  </a:extLst>
                </a:gridCol>
                <a:gridCol w="1870843">
                  <a:extLst>
                    <a:ext uri="{9D8B030D-6E8A-4147-A177-3AD203B41FA5}">
                      <a16:colId xmlns:a16="http://schemas.microsoft.com/office/drawing/2014/main" val="3687075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it-IT" sz="3200" dirty="0"/>
                        <a:t>男性単数</a:t>
                      </a:r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it-IT" sz="3200" dirty="0"/>
                        <a:t>男性複数</a:t>
                      </a:r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it-IT" sz="3200" dirty="0"/>
                        <a:t>女性単数</a:t>
                      </a:r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it-IT" sz="3200" dirty="0"/>
                        <a:t>女性複数</a:t>
                      </a:r>
                      <a:endParaRPr lang="it-IT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21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3200" dirty="0" err="1"/>
                        <a:t>これ・この</a:t>
                      </a:r>
                      <a:endParaRPr lang="it-IT" sz="3200" dirty="0"/>
                    </a:p>
                    <a:p>
                      <a:r>
                        <a:rPr lang="it-IT" sz="3200" dirty="0" err="1"/>
                        <a:t>これら</a:t>
                      </a:r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/>
                        <a:t>quest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/>
                        <a:t>quest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/>
                        <a:t>quest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/>
                        <a:t>quest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065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198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7F9582-B300-1C20-49FA-2D1CBE598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it-IT" b="1" dirty="0"/>
              <a:t>復習</a:t>
            </a:r>
            <a:r>
              <a:rPr lang="it-IT" b="1" dirty="0"/>
              <a:t>: </a:t>
            </a:r>
            <a:r>
              <a:rPr lang="ja-JP" altLang="it-IT" b="1" dirty="0"/>
              <a:t>指示代名詞</a:t>
            </a:r>
            <a:r>
              <a:rPr lang="it-IT" altLang="ja-JP" b="1" dirty="0"/>
              <a:t>/</a:t>
            </a:r>
            <a:r>
              <a:rPr lang="ja-JP" altLang="it-IT" b="1" dirty="0"/>
              <a:t>形容詞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C02C01-3724-48C3-439F-E0C2A1F87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ja-JP" b="1" dirty="0"/>
              <a:t>Quello</a:t>
            </a:r>
            <a:r>
              <a:rPr lang="ja-JP" altLang="it-IT" dirty="0"/>
              <a:t>は話し手から物理的かつ心理的に離れたものや人を形容して「その・あの・それらの・あれらの」を意味する。</a:t>
            </a:r>
            <a:endParaRPr lang="it-IT" altLang="ja-JP" dirty="0"/>
          </a:p>
          <a:p>
            <a:r>
              <a:rPr lang="ja-JP" altLang="it-IT" dirty="0"/>
              <a:t>使い方は定冠詞と同じ</a:t>
            </a:r>
            <a:endParaRPr lang="it-IT" altLang="ja-JP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FDCE1E4A-E67D-1823-BDBE-3433660DD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393319"/>
              </p:ext>
            </p:extLst>
          </p:nvPr>
        </p:nvGraphicFramePr>
        <p:xfrm>
          <a:off x="497416" y="3298671"/>
          <a:ext cx="11252131" cy="2864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254">
                  <a:extLst>
                    <a:ext uri="{9D8B030D-6E8A-4147-A177-3AD203B41FA5}">
                      <a16:colId xmlns:a16="http://schemas.microsoft.com/office/drawing/2014/main" val="2460468062"/>
                    </a:ext>
                  </a:extLst>
                </a:gridCol>
                <a:gridCol w="1846909">
                  <a:extLst>
                    <a:ext uri="{9D8B030D-6E8A-4147-A177-3AD203B41FA5}">
                      <a16:colId xmlns:a16="http://schemas.microsoft.com/office/drawing/2014/main" val="3869527458"/>
                    </a:ext>
                  </a:extLst>
                </a:gridCol>
                <a:gridCol w="1834041">
                  <a:extLst>
                    <a:ext uri="{9D8B030D-6E8A-4147-A177-3AD203B41FA5}">
                      <a16:colId xmlns:a16="http://schemas.microsoft.com/office/drawing/2014/main" val="42416923"/>
                    </a:ext>
                  </a:extLst>
                </a:gridCol>
                <a:gridCol w="1824285">
                  <a:extLst>
                    <a:ext uri="{9D8B030D-6E8A-4147-A177-3AD203B41FA5}">
                      <a16:colId xmlns:a16="http://schemas.microsoft.com/office/drawing/2014/main" val="2494682498"/>
                    </a:ext>
                  </a:extLst>
                </a:gridCol>
                <a:gridCol w="2009642">
                  <a:extLst>
                    <a:ext uri="{9D8B030D-6E8A-4147-A177-3AD203B41FA5}">
                      <a16:colId xmlns:a16="http://schemas.microsoft.com/office/drawing/2014/main" val="3687075100"/>
                    </a:ext>
                  </a:extLst>
                </a:gridCol>
              </a:tblGrid>
              <a:tr h="945525">
                <a:tc>
                  <a:txBody>
                    <a:bodyPr/>
                    <a:lstStyle/>
                    <a:p>
                      <a:r>
                        <a:rPr lang="ja-JP" altLang="it-IT" sz="3200" dirty="0"/>
                        <a:t>意味／性・数→</a:t>
                      </a:r>
                      <a:br>
                        <a:rPr lang="it-IT" altLang="ja-JP" sz="3200" dirty="0"/>
                      </a:br>
                      <a:r>
                        <a:rPr lang="ja-JP" altLang="it-IT" sz="3200" dirty="0"/>
                        <a:t>↓</a:t>
                      </a:r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it-IT" sz="3200" dirty="0"/>
                        <a:t>男性単数</a:t>
                      </a:r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it-IT" sz="3200" dirty="0"/>
                        <a:t>男性複数</a:t>
                      </a:r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it-IT" sz="3200" dirty="0"/>
                        <a:t>女性単数</a:t>
                      </a:r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it-IT" sz="3200" dirty="0"/>
                        <a:t>女性複数</a:t>
                      </a:r>
                      <a:endParaRPr lang="it-IT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21777"/>
                  </a:ext>
                </a:extLst>
              </a:tr>
              <a:tr h="639148">
                <a:tc rowSpan="3">
                  <a:txBody>
                    <a:bodyPr/>
                    <a:lstStyle/>
                    <a:p>
                      <a:r>
                        <a:rPr lang="ja-JP" altLang="it-IT" sz="3200" dirty="0"/>
                        <a:t>そ</a:t>
                      </a:r>
                      <a:r>
                        <a:rPr lang="it-IT" sz="3200" dirty="0"/>
                        <a:t>れ・</a:t>
                      </a:r>
                      <a:r>
                        <a:rPr lang="ja-JP" altLang="it-IT" sz="3200" dirty="0"/>
                        <a:t>そ</a:t>
                      </a:r>
                      <a:r>
                        <a:rPr lang="it-IT" sz="3200" dirty="0"/>
                        <a:t>の</a:t>
                      </a:r>
                      <a:r>
                        <a:rPr lang="ja-JP" altLang="it-IT" sz="3200" dirty="0"/>
                        <a:t>・そ</a:t>
                      </a:r>
                      <a:r>
                        <a:rPr lang="it-IT" sz="3200" dirty="0" err="1"/>
                        <a:t>れら</a:t>
                      </a:r>
                      <a:r>
                        <a:rPr lang="ja-JP" altLang="it-IT" sz="3200" dirty="0"/>
                        <a:t>の・あれ・あの・あれらの</a:t>
                      </a:r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/>
                        <a:t>que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/>
                        <a:t>que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gli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/>
                        <a:t>que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/>
                        <a:t>que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065249"/>
                  </a:ext>
                </a:extLst>
              </a:tr>
              <a:tr h="513285">
                <a:tc vMerge="1">
                  <a:txBody>
                    <a:bodyPr/>
                    <a:lstStyle/>
                    <a:p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>
                          <a:solidFill>
                            <a:schemeClr val="tx1"/>
                          </a:solidFill>
                        </a:rPr>
                        <a:t>que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ll'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>
                          <a:solidFill>
                            <a:schemeClr val="tx1"/>
                          </a:solidFill>
                        </a:rPr>
                        <a:t>que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gli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>
                          <a:solidFill>
                            <a:schemeClr val="tx1"/>
                          </a:solidFill>
                        </a:rPr>
                        <a:t>que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ll'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>
                          <a:solidFill>
                            <a:schemeClr val="tx1"/>
                          </a:solidFill>
                        </a:rPr>
                        <a:t>que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495187"/>
                  </a:ext>
                </a:extLst>
              </a:tr>
              <a:tr h="513285">
                <a:tc vMerge="1">
                  <a:txBody>
                    <a:bodyPr/>
                    <a:lstStyle/>
                    <a:p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>
                          <a:solidFill>
                            <a:schemeClr val="tx1"/>
                          </a:solidFill>
                        </a:rPr>
                        <a:t>que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>
                          <a:solidFill>
                            <a:schemeClr val="tx1"/>
                          </a:solidFill>
                        </a:rPr>
                        <a:t>que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15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980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5363B-182F-A26C-0692-9114346DE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02D9C3-3D04-0358-E11C-9B54B585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it-IT" b="1" dirty="0"/>
              <a:t>復習</a:t>
            </a:r>
            <a:r>
              <a:rPr lang="it-IT" b="1" dirty="0"/>
              <a:t>: </a:t>
            </a:r>
            <a:r>
              <a:rPr lang="ja-JP" altLang="it-IT" b="1" dirty="0"/>
              <a:t>指示代名詞</a:t>
            </a:r>
            <a:r>
              <a:rPr lang="it-IT" altLang="ja-JP" b="1" dirty="0"/>
              <a:t>/</a:t>
            </a:r>
            <a:r>
              <a:rPr lang="ja-JP" altLang="it-IT" b="1" dirty="0"/>
              <a:t>形容詞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054E7E-A3AD-81F3-F0BE-B09726FF1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066" y="4028052"/>
            <a:ext cx="3559276" cy="2829948"/>
          </a:xfrm>
        </p:spPr>
        <p:txBody>
          <a:bodyPr/>
          <a:lstStyle/>
          <a:p>
            <a:pPr marL="0" indent="0">
              <a:buNone/>
            </a:pPr>
            <a:r>
              <a:rPr lang="it-IT" altLang="ja-JP" dirty="0"/>
              <a:t>quello specchio (lo)</a:t>
            </a:r>
          </a:p>
          <a:p>
            <a:pPr marL="0" indent="0">
              <a:buNone/>
            </a:pPr>
            <a:r>
              <a:rPr lang="it-IT" altLang="ja-JP" dirty="0"/>
              <a:t>quell’anno (l’)</a:t>
            </a:r>
          </a:p>
          <a:p>
            <a:pPr marL="0" indent="0">
              <a:buNone/>
            </a:pPr>
            <a:r>
              <a:rPr lang="it-IT" altLang="ja-JP" dirty="0"/>
              <a:t>quel ponte (il)</a:t>
            </a:r>
          </a:p>
          <a:p>
            <a:pPr marL="0" indent="0">
              <a:buNone/>
            </a:pPr>
            <a:r>
              <a:rPr lang="it-IT" altLang="ja-JP" dirty="0"/>
              <a:t>quella terra (la)</a:t>
            </a:r>
          </a:p>
          <a:p>
            <a:pPr marL="0" indent="0">
              <a:buNone/>
            </a:pPr>
            <a:r>
              <a:rPr lang="it-IT" altLang="ja-JP" dirty="0"/>
              <a:t>quell’ombra (l’)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E4E33379-B76E-A33A-AC1A-EC06EC994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019110"/>
              </p:ext>
            </p:extLst>
          </p:nvPr>
        </p:nvGraphicFramePr>
        <p:xfrm>
          <a:off x="934066" y="1479702"/>
          <a:ext cx="7514877" cy="2421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6909">
                  <a:extLst>
                    <a:ext uri="{9D8B030D-6E8A-4147-A177-3AD203B41FA5}">
                      <a16:colId xmlns:a16="http://schemas.microsoft.com/office/drawing/2014/main" val="3869527458"/>
                    </a:ext>
                  </a:extLst>
                </a:gridCol>
                <a:gridCol w="1834041">
                  <a:extLst>
                    <a:ext uri="{9D8B030D-6E8A-4147-A177-3AD203B41FA5}">
                      <a16:colId xmlns:a16="http://schemas.microsoft.com/office/drawing/2014/main" val="42416923"/>
                    </a:ext>
                  </a:extLst>
                </a:gridCol>
                <a:gridCol w="1824285">
                  <a:extLst>
                    <a:ext uri="{9D8B030D-6E8A-4147-A177-3AD203B41FA5}">
                      <a16:colId xmlns:a16="http://schemas.microsoft.com/office/drawing/2014/main" val="2494682498"/>
                    </a:ext>
                  </a:extLst>
                </a:gridCol>
                <a:gridCol w="2009642">
                  <a:extLst>
                    <a:ext uri="{9D8B030D-6E8A-4147-A177-3AD203B41FA5}">
                      <a16:colId xmlns:a16="http://schemas.microsoft.com/office/drawing/2014/main" val="3687075100"/>
                    </a:ext>
                  </a:extLst>
                </a:gridCol>
              </a:tblGrid>
              <a:tr h="624400">
                <a:tc>
                  <a:txBody>
                    <a:bodyPr/>
                    <a:lstStyle/>
                    <a:p>
                      <a:r>
                        <a:rPr lang="ja-JP" altLang="it-IT" sz="3200" dirty="0"/>
                        <a:t>男性単数</a:t>
                      </a:r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it-IT" sz="3200" dirty="0"/>
                        <a:t>男性複数</a:t>
                      </a:r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it-IT" sz="3200" dirty="0"/>
                        <a:t>女性単数</a:t>
                      </a:r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it-IT" sz="3200" dirty="0"/>
                        <a:t>女性複数</a:t>
                      </a:r>
                      <a:endParaRPr lang="it-IT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21777"/>
                  </a:ext>
                </a:extLst>
              </a:tr>
              <a:tr h="639148">
                <a:tc>
                  <a:txBody>
                    <a:bodyPr/>
                    <a:lstStyle/>
                    <a:p>
                      <a:r>
                        <a:rPr lang="it-IT" sz="3200" b="1" dirty="0"/>
                        <a:t>que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/>
                        <a:t>que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gli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/>
                        <a:t>que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/>
                        <a:t>que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065249"/>
                  </a:ext>
                </a:extLst>
              </a:tr>
              <a:tr h="513285">
                <a:tc>
                  <a:txBody>
                    <a:bodyPr/>
                    <a:lstStyle/>
                    <a:p>
                      <a:r>
                        <a:rPr lang="it-IT" sz="3200" b="1" dirty="0">
                          <a:solidFill>
                            <a:schemeClr val="tx1"/>
                          </a:solidFill>
                        </a:rPr>
                        <a:t>que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ll'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>
                          <a:solidFill>
                            <a:schemeClr val="tx1"/>
                          </a:solidFill>
                        </a:rPr>
                        <a:t>que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gli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>
                          <a:solidFill>
                            <a:schemeClr val="tx1"/>
                          </a:solidFill>
                        </a:rPr>
                        <a:t>que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ll'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>
                          <a:solidFill>
                            <a:schemeClr val="tx1"/>
                          </a:solidFill>
                        </a:rPr>
                        <a:t>que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495187"/>
                  </a:ext>
                </a:extLst>
              </a:tr>
              <a:tr h="513285">
                <a:tc>
                  <a:txBody>
                    <a:bodyPr/>
                    <a:lstStyle/>
                    <a:p>
                      <a:r>
                        <a:rPr lang="it-IT" sz="3200" b="1" dirty="0">
                          <a:solidFill>
                            <a:schemeClr val="tx1"/>
                          </a:solidFill>
                        </a:rPr>
                        <a:t>que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>
                          <a:solidFill>
                            <a:schemeClr val="tx1"/>
                          </a:solidFill>
                        </a:rPr>
                        <a:t>que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15956"/>
                  </a:ext>
                </a:extLst>
              </a:tr>
            </a:tbl>
          </a:graphicData>
        </a:graphic>
      </p:graphicFrame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B7B0A49A-33B3-8F13-C9D4-A90853FE4AE6}"/>
              </a:ext>
            </a:extLst>
          </p:cNvPr>
          <p:cNvSpPr txBox="1">
            <a:spLocks/>
          </p:cNvSpPr>
          <p:nvPr/>
        </p:nvSpPr>
        <p:spPr>
          <a:xfrm>
            <a:off x="5166853" y="4028052"/>
            <a:ext cx="3559276" cy="2829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altLang="ja-JP" dirty="0"/>
              <a:t>quegli specchi (gli)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altLang="ja-JP" dirty="0"/>
              <a:t>quegli anni (gli)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altLang="ja-JP" dirty="0"/>
              <a:t>quei ponti (i)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altLang="ja-JP" dirty="0"/>
              <a:t>quelle terre (le)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altLang="ja-JP" dirty="0"/>
              <a:t>quelle ombre (le)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4CC6ADBB-A400-7FD8-7607-6F960902DF0C}"/>
              </a:ext>
            </a:extLst>
          </p:cNvPr>
          <p:cNvSpPr txBox="1">
            <a:spLocks/>
          </p:cNvSpPr>
          <p:nvPr/>
        </p:nvSpPr>
        <p:spPr>
          <a:xfrm>
            <a:off x="8448943" y="2083519"/>
            <a:ext cx="3932326" cy="1551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ja-JP" dirty="0"/>
              <a:t>s+</a:t>
            </a:r>
            <a:r>
              <a:rPr lang="ja-JP" altLang="it-IT" dirty="0"/>
              <a:t>子音</a:t>
            </a:r>
            <a:r>
              <a:rPr lang="it-IT" altLang="ja-JP" dirty="0"/>
              <a:t>, z, </a:t>
            </a:r>
            <a:r>
              <a:rPr lang="it-IT" altLang="ja-JP" dirty="0" err="1"/>
              <a:t>gn</a:t>
            </a:r>
            <a:r>
              <a:rPr lang="it-IT" altLang="ja-JP" dirty="0"/>
              <a:t>, </a:t>
            </a:r>
            <a:r>
              <a:rPr lang="it-IT" altLang="ja-JP" dirty="0" err="1"/>
              <a:t>ps</a:t>
            </a:r>
            <a:r>
              <a:rPr lang="it-IT" altLang="ja-JP" dirty="0"/>
              <a:t>, x, y</a:t>
            </a:r>
          </a:p>
          <a:p>
            <a:r>
              <a:rPr lang="ja-JP" altLang="it-IT" dirty="0"/>
              <a:t>母音始まり</a:t>
            </a:r>
            <a:endParaRPr lang="it-IT" altLang="ja-JP" dirty="0"/>
          </a:p>
          <a:p>
            <a:r>
              <a:rPr lang="ja-JP" altLang="it-IT" dirty="0"/>
              <a:t>それ以外</a:t>
            </a:r>
            <a:endParaRPr lang="it-IT" altLang="ja-JP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B984562B-B13C-ACDA-8081-59DBA3BDE881}"/>
              </a:ext>
            </a:extLst>
          </p:cNvPr>
          <p:cNvSpPr txBox="1">
            <a:spLocks/>
          </p:cNvSpPr>
          <p:nvPr/>
        </p:nvSpPr>
        <p:spPr>
          <a:xfrm>
            <a:off x="8821993" y="5158761"/>
            <a:ext cx="3559276" cy="2829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altLang="ja-JP" dirty="0"/>
              <a:t>questa bella macchina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altLang="ja-JP" dirty="0"/>
              <a:t>quei due problemi</a:t>
            </a:r>
          </a:p>
        </p:txBody>
      </p:sp>
    </p:spTree>
    <p:extLst>
      <p:ext uri="{BB962C8B-B14F-4D97-AF65-F5344CB8AC3E}">
        <p14:creationId xmlns:p14="http://schemas.microsoft.com/office/powerpoint/2010/main" val="1851076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2CBED-C7A5-7AC3-C5C1-23B2660AE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8EFF25-FFE6-61E4-8012-0E559162E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it-IT" b="1" dirty="0"/>
              <a:t>復習</a:t>
            </a:r>
            <a:r>
              <a:rPr lang="it-IT" b="1" dirty="0"/>
              <a:t>: </a:t>
            </a:r>
            <a:r>
              <a:rPr lang="ja-JP" altLang="it-IT" b="1" dirty="0"/>
              <a:t>指示代名詞</a:t>
            </a:r>
            <a:r>
              <a:rPr lang="it-IT" altLang="ja-JP" b="1" dirty="0"/>
              <a:t>/</a:t>
            </a:r>
            <a:r>
              <a:rPr lang="ja-JP" altLang="it-IT" b="1" dirty="0"/>
              <a:t>形容詞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67C531-45AA-6315-593E-DC9320C57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3559"/>
            <a:ext cx="10996448" cy="520444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br>
              <a:rPr lang="en-US" altLang="ja-JP" sz="3200" dirty="0"/>
            </a:br>
            <a:endParaRPr lang="en-US" altLang="ja-JP" sz="3200" dirty="0"/>
          </a:p>
          <a:p>
            <a:pPr marL="0" indent="0">
              <a:buNone/>
            </a:pPr>
            <a:br>
              <a:rPr lang="en-US" altLang="ja-JP" sz="3200" dirty="0"/>
            </a:br>
            <a:endParaRPr lang="en-US" altLang="ja-JP" sz="3200" dirty="0"/>
          </a:p>
          <a:p>
            <a:pPr marL="0" indent="0">
              <a:buNone/>
            </a:pPr>
            <a:endParaRPr lang="en-US" altLang="ja-JP" sz="3200" b="1" dirty="0"/>
          </a:p>
          <a:p>
            <a:pPr marL="0" indent="0">
              <a:buNone/>
            </a:pPr>
            <a:endParaRPr lang="en-US" altLang="ja-JP" sz="3200" b="1" dirty="0"/>
          </a:p>
          <a:p>
            <a:pPr marL="0" indent="0">
              <a:buNone/>
            </a:pPr>
            <a:endParaRPr lang="en-US" altLang="ja-JP" sz="3200" b="1" dirty="0"/>
          </a:p>
          <a:p>
            <a:pPr marL="0" indent="0">
              <a:buNone/>
            </a:pPr>
            <a:endParaRPr lang="en-US" altLang="ja-JP" sz="3200" b="1" dirty="0"/>
          </a:p>
          <a:p>
            <a:pPr marL="0" indent="0">
              <a:buNone/>
            </a:pPr>
            <a:r>
              <a:rPr lang="en-US" altLang="ja-JP" sz="3200" b="1" dirty="0">
                <a:solidFill>
                  <a:srgbClr val="FF0000"/>
                </a:solidFill>
              </a:rPr>
              <a:t>A</a:t>
            </a:r>
            <a:r>
              <a:rPr lang="en-US" altLang="ja-JP" sz="3200" b="1" dirty="0"/>
              <a:t>: Cos</a:t>
            </a:r>
            <a:r>
              <a:rPr lang="it-IT" altLang="ja-JP" sz="3200" b="1" dirty="0"/>
              <a:t>’è quello/a? </a:t>
            </a:r>
            <a:r>
              <a:rPr lang="en-US" altLang="ja-JP" sz="3200" b="1" dirty="0"/>
              <a:t>Cosa </a:t>
            </a:r>
            <a:r>
              <a:rPr lang="en-US" altLang="ja-JP" sz="3200" b="1" dirty="0" err="1"/>
              <a:t>sono</a:t>
            </a:r>
            <a:r>
              <a:rPr lang="en-US" altLang="ja-JP" sz="3200" b="1" dirty="0"/>
              <a:t> </a:t>
            </a:r>
            <a:r>
              <a:rPr lang="en-US" altLang="ja-JP" sz="3200" b="1" dirty="0" err="1"/>
              <a:t>quelli</a:t>
            </a:r>
            <a:r>
              <a:rPr lang="en-US" altLang="ja-JP" sz="3200" b="1" dirty="0"/>
              <a:t>/e? </a:t>
            </a:r>
            <a:r>
              <a:rPr lang="ja-JP" altLang="it-IT" sz="3200" dirty="0"/>
              <a:t>それ</a:t>
            </a:r>
            <a:r>
              <a:rPr lang="ja-JP" altLang="en-US" sz="3200" dirty="0"/>
              <a:t>は何ですか。</a:t>
            </a:r>
            <a:endParaRPr lang="it-IT" altLang="ja-JP" sz="3200" dirty="0"/>
          </a:p>
          <a:p>
            <a:pPr marL="0" indent="0">
              <a:buNone/>
            </a:pPr>
            <a:r>
              <a:rPr lang="it-IT" altLang="ja-JP" sz="3200" b="1" dirty="0">
                <a:solidFill>
                  <a:srgbClr val="FF0000"/>
                </a:solidFill>
              </a:rPr>
              <a:t>B</a:t>
            </a:r>
            <a:r>
              <a:rPr lang="it-IT" altLang="ja-JP" sz="3200" b="1" dirty="0"/>
              <a:t>: Questo/a è _____. Questi/e sono _____. </a:t>
            </a:r>
            <a:r>
              <a:rPr lang="ja-JP" altLang="it-IT" sz="3200" dirty="0"/>
              <a:t>これは</a:t>
            </a:r>
            <a:r>
              <a:rPr lang="it-IT" altLang="ja-JP" sz="3200" dirty="0"/>
              <a:t>____</a:t>
            </a:r>
            <a:r>
              <a:rPr lang="ja-JP" altLang="it-IT" sz="3200" dirty="0"/>
              <a:t>です。</a:t>
            </a:r>
            <a:endParaRPr lang="en-US" altLang="ja-JP" sz="3200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B7997995-F09C-AF12-2304-0BF4A3C48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730578"/>
              </p:ext>
            </p:extLst>
          </p:nvPr>
        </p:nvGraphicFramePr>
        <p:xfrm>
          <a:off x="995855" y="1912322"/>
          <a:ext cx="799083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661">
                  <a:extLst>
                    <a:ext uri="{9D8B030D-6E8A-4147-A177-3AD203B41FA5}">
                      <a16:colId xmlns:a16="http://schemas.microsoft.com/office/drawing/2014/main" val="2460468062"/>
                    </a:ext>
                  </a:extLst>
                </a:gridCol>
                <a:gridCol w="1904774">
                  <a:extLst>
                    <a:ext uri="{9D8B030D-6E8A-4147-A177-3AD203B41FA5}">
                      <a16:colId xmlns:a16="http://schemas.microsoft.com/office/drawing/2014/main" val="3869527458"/>
                    </a:ext>
                  </a:extLst>
                </a:gridCol>
                <a:gridCol w="1838633">
                  <a:extLst>
                    <a:ext uri="{9D8B030D-6E8A-4147-A177-3AD203B41FA5}">
                      <a16:colId xmlns:a16="http://schemas.microsoft.com/office/drawing/2014/main" val="4241692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94682498"/>
                    </a:ext>
                  </a:extLst>
                </a:gridCol>
                <a:gridCol w="1877962">
                  <a:extLst>
                    <a:ext uri="{9D8B030D-6E8A-4147-A177-3AD203B41FA5}">
                      <a16:colId xmlns:a16="http://schemas.microsoft.com/office/drawing/2014/main" val="3687075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it-IT" sz="3200" dirty="0"/>
                        <a:t>男性単数</a:t>
                      </a:r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it-IT" sz="3200" dirty="0"/>
                        <a:t>男性複数</a:t>
                      </a:r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it-IT" sz="3200" dirty="0"/>
                        <a:t>女性単数</a:t>
                      </a:r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it-IT" sz="3200" dirty="0"/>
                        <a:t>女性複数</a:t>
                      </a:r>
                      <a:endParaRPr lang="it-IT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21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3200" b="1" dirty="0"/>
                        <a:t>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/>
                        <a:t>quest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/>
                        <a:t>quest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/>
                        <a:t>quest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/>
                        <a:t>quest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065249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6FCCDAE4-EAFB-1906-F31B-A258B113D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064013"/>
              </p:ext>
            </p:extLst>
          </p:nvPr>
        </p:nvGraphicFramePr>
        <p:xfrm>
          <a:off x="995855" y="3045490"/>
          <a:ext cx="7990830" cy="2421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932">
                  <a:extLst>
                    <a:ext uri="{9D8B030D-6E8A-4147-A177-3AD203B41FA5}">
                      <a16:colId xmlns:a16="http://schemas.microsoft.com/office/drawing/2014/main" val="3816868356"/>
                    </a:ext>
                  </a:extLst>
                </a:gridCol>
                <a:gridCol w="1839671">
                  <a:extLst>
                    <a:ext uri="{9D8B030D-6E8A-4147-A177-3AD203B41FA5}">
                      <a16:colId xmlns:a16="http://schemas.microsoft.com/office/drawing/2014/main" val="3869527458"/>
                    </a:ext>
                  </a:extLst>
                </a:gridCol>
                <a:gridCol w="1848465">
                  <a:extLst>
                    <a:ext uri="{9D8B030D-6E8A-4147-A177-3AD203B41FA5}">
                      <a16:colId xmlns:a16="http://schemas.microsoft.com/office/drawing/2014/main" val="42416923"/>
                    </a:ext>
                  </a:extLst>
                </a:gridCol>
                <a:gridCol w="1818967">
                  <a:extLst>
                    <a:ext uri="{9D8B030D-6E8A-4147-A177-3AD203B41FA5}">
                      <a16:colId xmlns:a16="http://schemas.microsoft.com/office/drawing/2014/main" val="2494682498"/>
                    </a:ext>
                  </a:extLst>
                </a:gridCol>
                <a:gridCol w="1887795">
                  <a:extLst>
                    <a:ext uri="{9D8B030D-6E8A-4147-A177-3AD203B41FA5}">
                      <a16:colId xmlns:a16="http://schemas.microsoft.com/office/drawing/2014/main" val="3687075100"/>
                    </a:ext>
                  </a:extLst>
                </a:gridCol>
              </a:tblGrid>
              <a:tr h="624400">
                <a:tc>
                  <a:txBody>
                    <a:bodyPr/>
                    <a:lstStyle/>
                    <a:p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it-IT" sz="3200" dirty="0"/>
                        <a:t>男性単数</a:t>
                      </a:r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it-IT" sz="3200" dirty="0"/>
                        <a:t>男性複数</a:t>
                      </a:r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it-IT" sz="3200" dirty="0"/>
                        <a:t>女性単数</a:t>
                      </a:r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it-IT" sz="3200" dirty="0"/>
                        <a:t>女性複数</a:t>
                      </a:r>
                      <a:endParaRPr lang="it-IT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21777"/>
                  </a:ext>
                </a:extLst>
              </a:tr>
              <a:tr h="639148">
                <a:tc rowSpan="3">
                  <a:txBody>
                    <a:bodyPr/>
                    <a:lstStyle/>
                    <a:p>
                      <a:r>
                        <a:rPr lang="ja-JP" altLang="it-IT" sz="3200" b="1" dirty="0">
                          <a:solidFill>
                            <a:schemeClr val="tx1"/>
                          </a:solidFill>
                        </a:rPr>
                        <a:t>そ</a:t>
                      </a:r>
                      <a:endParaRPr lang="it-IT" altLang="ja-JP" sz="32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ja-JP" altLang="it-IT" sz="3200" b="1" dirty="0">
                          <a:solidFill>
                            <a:schemeClr val="tx1"/>
                          </a:solidFill>
                        </a:rPr>
                        <a:t>・</a:t>
                      </a:r>
                      <a:endParaRPr lang="it-IT" altLang="ja-JP" sz="32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ja-JP" altLang="it-IT" sz="3200" b="1" dirty="0">
                          <a:solidFill>
                            <a:schemeClr val="tx1"/>
                          </a:solidFill>
                        </a:rPr>
                        <a:t>あ</a:t>
                      </a:r>
                      <a:endParaRPr lang="it-IT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/>
                        <a:t>que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/>
                        <a:t>que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gli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/>
                        <a:t>que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/>
                        <a:t>que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065249"/>
                  </a:ext>
                </a:extLst>
              </a:tr>
              <a:tr h="513285">
                <a:tc vMerge="1">
                  <a:txBody>
                    <a:bodyPr/>
                    <a:lstStyle/>
                    <a:p>
                      <a:endParaRPr lang="it-IT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>
                          <a:solidFill>
                            <a:schemeClr val="tx1"/>
                          </a:solidFill>
                        </a:rPr>
                        <a:t>que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ll'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>
                          <a:solidFill>
                            <a:schemeClr val="tx1"/>
                          </a:solidFill>
                        </a:rPr>
                        <a:t>que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gli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>
                          <a:solidFill>
                            <a:schemeClr val="tx1"/>
                          </a:solidFill>
                        </a:rPr>
                        <a:t>que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ll'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>
                          <a:solidFill>
                            <a:schemeClr val="tx1"/>
                          </a:solidFill>
                        </a:rPr>
                        <a:t>que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495187"/>
                  </a:ext>
                </a:extLst>
              </a:tr>
              <a:tr h="513285">
                <a:tc vMerge="1">
                  <a:txBody>
                    <a:bodyPr/>
                    <a:lstStyle/>
                    <a:p>
                      <a:endParaRPr lang="it-IT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>
                          <a:solidFill>
                            <a:schemeClr val="tx1"/>
                          </a:solidFill>
                        </a:rPr>
                        <a:t>que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>
                          <a:solidFill>
                            <a:schemeClr val="tx1"/>
                          </a:solidFill>
                        </a:rPr>
                        <a:t>que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15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551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C9275C-B051-B976-7137-A5928AA25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it-IT" b="1" dirty="0"/>
              <a:t>復習</a:t>
            </a:r>
            <a:r>
              <a:rPr lang="it-IT" b="1" dirty="0"/>
              <a:t>: </a:t>
            </a:r>
            <a:r>
              <a:rPr lang="ja-JP" altLang="it-IT" b="1" dirty="0"/>
              <a:t>指示代名詞</a:t>
            </a:r>
            <a:r>
              <a:rPr lang="it-IT" altLang="ja-JP" b="1" dirty="0"/>
              <a:t>/</a:t>
            </a:r>
            <a:r>
              <a:rPr lang="ja-JP" altLang="it-IT" b="1" dirty="0"/>
              <a:t>形容詞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EEF330-75B1-4DE4-F44A-0B7D8644E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92196"/>
            <a:ext cx="10515600" cy="3565804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A: Quale vuoi?</a:t>
            </a:r>
          </a:p>
          <a:p>
            <a:pPr marL="0" indent="0">
              <a:buNone/>
            </a:pPr>
            <a:r>
              <a:rPr lang="it-IT" dirty="0"/>
              <a:t>B: Voglio questo.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3FDBB193-9BF3-2BEA-AAAD-71B1BB62E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182092"/>
              </p:ext>
            </p:extLst>
          </p:nvPr>
        </p:nvGraphicFramePr>
        <p:xfrm>
          <a:off x="995855" y="1912322"/>
          <a:ext cx="4284068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661">
                  <a:extLst>
                    <a:ext uri="{9D8B030D-6E8A-4147-A177-3AD203B41FA5}">
                      <a16:colId xmlns:a16="http://schemas.microsoft.com/office/drawing/2014/main" val="2460468062"/>
                    </a:ext>
                  </a:extLst>
                </a:gridCol>
                <a:gridCol w="1904774">
                  <a:extLst>
                    <a:ext uri="{9D8B030D-6E8A-4147-A177-3AD203B41FA5}">
                      <a16:colId xmlns:a16="http://schemas.microsoft.com/office/drawing/2014/main" val="3869527458"/>
                    </a:ext>
                  </a:extLst>
                </a:gridCol>
                <a:gridCol w="1838633">
                  <a:extLst>
                    <a:ext uri="{9D8B030D-6E8A-4147-A177-3AD203B41FA5}">
                      <a16:colId xmlns:a16="http://schemas.microsoft.com/office/drawing/2014/main" val="42416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it-IT" sz="3200" dirty="0"/>
                        <a:t>単数</a:t>
                      </a:r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it-IT" sz="3200" dirty="0"/>
                        <a:t>複数</a:t>
                      </a:r>
                      <a:endParaRPr lang="it-IT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21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it-IT" sz="3200" b="1" dirty="0"/>
                        <a:t>ど</a:t>
                      </a:r>
                      <a:endParaRPr lang="it-IT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/>
                        <a:t>qual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/>
                        <a:t>qual</a:t>
                      </a:r>
                      <a:r>
                        <a:rPr lang="it-IT" sz="3200" b="1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065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83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D32D2E-439D-E3AF-7290-A4AB63F8D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RTL 102.5</a:t>
            </a:r>
            <a:endParaRPr kumimoji="1" lang="ja-JP" altLang="en-US" b="1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9C2ED4-1348-C023-87FA-C3839F410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授業の前で聞いたラジオ放送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https://</a:t>
            </a:r>
            <a:r>
              <a:rPr kumimoji="1" lang="en-US" altLang="ja-JP" dirty="0" err="1"/>
              <a:t>www.rtl.it</a:t>
            </a:r>
            <a:endParaRPr kumimoji="1" lang="en-US" altLang="ja-JP" dirty="0"/>
          </a:p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6967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carta, interno, pavimento&#10;&#10;Il contenuto generato dall'IA potrebbe non essere corretto.">
            <a:extLst>
              <a:ext uri="{FF2B5EF4-FFF2-40B4-BE49-F238E27FC236}">
                <a16:creationId xmlns:a16="http://schemas.microsoft.com/office/drawing/2014/main" id="{8784615C-18C6-29C4-DBB8-3CDCB03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11" b="17726"/>
          <a:stretch>
            <a:fillRect/>
          </a:stretch>
        </p:blipFill>
        <p:spPr>
          <a:xfrm>
            <a:off x="5001127" y="2219217"/>
            <a:ext cx="5943600" cy="3383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602" y="609601"/>
            <a:ext cx="2994525" cy="38771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dirty="0" err="1"/>
              <a:t>トンボラTombola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601" y="4638783"/>
            <a:ext cx="3005587" cy="134397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/>
              <a:t>イタリアの伝統的なゲーム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トンボラとは</a:t>
            </a:r>
            <a:r>
              <a:rPr b="1" dirty="0"/>
              <a:t>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イタリアのクリスマスに遊ぶ定番ゲーム</a:t>
            </a:r>
            <a:endParaRPr dirty="0"/>
          </a:p>
          <a:p>
            <a:r>
              <a:rPr dirty="0" err="1"/>
              <a:t>家族や友達と集まって遊ぶ</a:t>
            </a:r>
            <a:endParaRPr dirty="0"/>
          </a:p>
          <a:p>
            <a:r>
              <a:rPr dirty="0" err="1"/>
              <a:t>日本の「ビンゴ」に似ているけど、もっと家庭的</a:t>
            </a:r>
            <a:r>
              <a:rPr dirty="0"/>
              <a:t>！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起源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1700年代、ナポリで生まれた</a:t>
            </a:r>
          </a:p>
          <a:p>
            <a:r>
              <a:rPr dirty="0" err="1"/>
              <a:t>当時、王様が「宝くじ（ロト</a:t>
            </a:r>
            <a:r>
              <a:rPr dirty="0"/>
              <a:t>）」</a:t>
            </a:r>
            <a:r>
              <a:rPr dirty="0" err="1"/>
              <a:t>を禁止しようとした</a:t>
            </a:r>
            <a:endParaRPr dirty="0"/>
          </a:p>
          <a:p>
            <a:r>
              <a:rPr dirty="0" err="1"/>
              <a:t>人々は家の中で数字を使って遊ぶようになった</a:t>
            </a:r>
            <a:endParaRPr dirty="0"/>
          </a:p>
          <a:p>
            <a:r>
              <a:rPr dirty="0"/>
              <a:t>→ </a:t>
            </a:r>
            <a:r>
              <a:rPr dirty="0" err="1"/>
              <a:t>それが「トンボラ」の始まり</a:t>
            </a:r>
            <a:r>
              <a:rPr dirty="0"/>
              <a:t>！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遊び方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598310" cy="4525963"/>
          </a:xfrm>
        </p:spPr>
        <p:txBody>
          <a:bodyPr/>
          <a:lstStyle/>
          <a:p>
            <a:r>
              <a:rPr dirty="0" err="1"/>
              <a:t>各プレイヤーはカード（cartella）を持つ</a:t>
            </a:r>
            <a:endParaRPr dirty="0"/>
          </a:p>
          <a:p>
            <a:r>
              <a:rPr dirty="0"/>
              <a:t>1〜90の数字がある</a:t>
            </a:r>
          </a:p>
          <a:p>
            <a:r>
              <a:rPr dirty="0" err="1"/>
              <a:t>司会者が数字をランダムに読み上げる</a:t>
            </a:r>
            <a:endParaRPr dirty="0"/>
          </a:p>
          <a:p>
            <a:r>
              <a:rPr dirty="0" err="1"/>
              <a:t>自分のカードに</a:t>
            </a:r>
            <a:br>
              <a:rPr lang="it-IT" dirty="0"/>
            </a:br>
            <a:r>
              <a:rPr dirty="0" err="1"/>
              <a:t>その数字があれ</a:t>
            </a:r>
            <a:br>
              <a:rPr lang="it-IT" dirty="0"/>
            </a:br>
            <a:r>
              <a:rPr dirty="0" err="1"/>
              <a:t>ばマークする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勝ち方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686801" cy="4525963"/>
          </a:xfrm>
        </p:spPr>
        <p:txBody>
          <a:bodyPr>
            <a:normAutofit/>
          </a:bodyPr>
          <a:lstStyle/>
          <a:p>
            <a:r>
              <a:rPr lang="it-IT" altLang="ja-JP" dirty="0"/>
              <a:t>A</a:t>
            </a:r>
            <a:r>
              <a:rPr dirty="0"/>
              <a:t>mbo：2つの数字</a:t>
            </a:r>
            <a:r>
              <a:rPr lang="ja-JP" altLang="it-IT" dirty="0"/>
              <a:t>横軸で並べてマークした時</a:t>
            </a:r>
            <a:endParaRPr dirty="0"/>
          </a:p>
          <a:p>
            <a:r>
              <a:rPr lang="it-IT" altLang="ja-JP" dirty="0"/>
              <a:t>T</a:t>
            </a:r>
            <a:r>
              <a:rPr dirty="0"/>
              <a:t>erna：3</a:t>
            </a:r>
            <a:r>
              <a:rPr lang="ja-JP" altLang="it-IT" dirty="0"/>
              <a:t>つの数字横軸で並べてマークした時</a:t>
            </a:r>
            <a:endParaRPr dirty="0"/>
          </a:p>
          <a:p>
            <a:r>
              <a:rPr lang="it-IT" dirty="0"/>
              <a:t>Q</a:t>
            </a:r>
            <a:r>
              <a:rPr dirty="0"/>
              <a:t>uaterna：4つ</a:t>
            </a:r>
            <a:r>
              <a:rPr lang="ja-JP" altLang="it-IT" dirty="0"/>
              <a:t>の数字横軸で並べてマークした時</a:t>
            </a:r>
            <a:endParaRPr lang="it-IT" altLang="ja-JP" dirty="0"/>
          </a:p>
          <a:p>
            <a:r>
              <a:rPr lang="it-IT" dirty="0"/>
              <a:t>C</a:t>
            </a:r>
            <a:r>
              <a:rPr dirty="0" err="1"/>
              <a:t>inquina</a:t>
            </a:r>
            <a:r>
              <a:rPr lang="it-IT" dirty="0"/>
              <a:t>/Quintina</a:t>
            </a:r>
            <a:r>
              <a:rPr dirty="0"/>
              <a:t>：5</a:t>
            </a:r>
            <a:r>
              <a:rPr lang="ja-JP" altLang="it-IT" dirty="0"/>
              <a:t>つの数字横軸で並べてマークした時</a:t>
            </a:r>
            <a:endParaRPr dirty="0"/>
          </a:p>
          <a:p>
            <a:r>
              <a:rPr lang="it-IT" dirty="0"/>
              <a:t>T</a:t>
            </a:r>
            <a:r>
              <a:rPr dirty="0" err="1"/>
              <a:t>ombola：カード全部</a:t>
            </a:r>
            <a:r>
              <a:rPr dirty="0"/>
              <a:t>！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文化的な雰囲気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クリスマス後の食事のあとに遊ぶことが多い</a:t>
            </a:r>
            <a:endParaRPr dirty="0"/>
          </a:p>
          <a:p>
            <a:r>
              <a:rPr dirty="0" err="1"/>
              <a:t>お菓子やワインを飲みながらワイワイ遊ぶ</a:t>
            </a:r>
            <a:endParaRPr dirty="0"/>
          </a:p>
          <a:p>
            <a:r>
              <a:rPr dirty="0" err="1"/>
              <a:t>賞品は小さなお菓子や冗談のプレゼント</a:t>
            </a:r>
            <a:endParaRPr dirty="0"/>
          </a:p>
          <a:p>
            <a:r>
              <a:rPr dirty="0"/>
              <a:t>「</a:t>
            </a:r>
            <a:r>
              <a:rPr dirty="0" err="1"/>
              <a:t>笑いながら過ごす」ことが一番大事</a:t>
            </a:r>
            <a:r>
              <a:rPr dirty="0"/>
              <a:t>！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数字と物語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1〜90のそれぞれの数字には意味（アイコン）がある</a:t>
            </a:r>
          </a:p>
          <a:p>
            <a:r>
              <a:rPr dirty="0"/>
              <a:t>例：1＝イタリア語で“L'Italia”、</a:t>
            </a:r>
            <a:r>
              <a:rPr lang="it-IT" dirty="0"/>
              <a:t>4 ＝ </a:t>
            </a:r>
            <a:r>
              <a:rPr lang="ja-JP" altLang="it-IT" dirty="0"/>
              <a:t>豚、</a:t>
            </a:r>
            <a:r>
              <a:rPr dirty="0"/>
              <a:t>13＝不運、48＝死</a:t>
            </a:r>
          </a:p>
          <a:p>
            <a:r>
              <a:rPr dirty="0" err="1"/>
              <a:t>上手な司会者は、数字に出てくるキャラクターで面白いストーリーを作りながら進行する</a:t>
            </a:r>
            <a:r>
              <a:rPr dirty="0"/>
              <a:t>！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まとめ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トンボラは「ビンゴ</a:t>
            </a:r>
            <a:r>
              <a:rPr dirty="0"/>
              <a:t>」＋「</a:t>
            </a:r>
            <a:r>
              <a:rPr dirty="0" err="1"/>
              <a:t>イタリアの家族の温かさ</a:t>
            </a:r>
            <a:r>
              <a:rPr dirty="0"/>
              <a:t>」</a:t>
            </a:r>
          </a:p>
          <a:p>
            <a:r>
              <a:rPr dirty="0" err="1"/>
              <a:t>言葉や数字を学びながら楽しく遊べる</a:t>
            </a:r>
            <a:r>
              <a:rPr dirty="0"/>
              <a:t>！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D76A5A-A9E3-ECB7-870F-593AB3A2C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ja-JP" b="1" dirty="0"/>
              <a:t>Lezione 14: </a:t>
            </a:r>
            <a:r>
              <a:rPr lang="ja-JP" altLang="it-IT" b="1" dirty="0"/>
              <a:t>序数詞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8B91B0-3ACB-1F3C-5DFB-602DCFAA5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2721077" cy="5032375"/>
          </a:xfrm>
        </p:spPr>
        <p:txBody>
          <a:bodyPr>
            <a:normAutofit lnSpcReduction="10000"/>
          </a:bodyPr>
          <a:lstStyle/>
          <a:p>
            <a:r>
              <a:rPr lang="it-IT" dirty="0"/>
              <a:t>I </a:t>
            </a:r>
            <a:r>
              <a:rPr lang="it-IT" b="1" dirty="0"/>
              <a:t>primo</a:t>
            </a:r>
          </a:p>
          <a:p>
            <a:r>
              <a:rPr lang="it-IT" dirty="0"/>
              <a:t>II </a:t>
            </a:r>
            <a:r>
              <a:rPr lang="it-IT" b="1" dirty="0"/>
              <a:t>secondo</a:t>
            </a:r>
          </a:p>
          <a:p>
            <a:r>
              <a:rPr lang="it-IT" dirty="0"/>
              <a:t>III </a:t>
            </a:r>
            <a:r>
              <a:rPr lang="it-IT" b="1" dirty="0"/>
              <a:t>terzo</a:t>
            </a:r>
          </a:p>
          <a:p>
            <a:r>
              <a:rPr lang="it-IT" dirty="0"/>
              <a:t>IV </a:t>
            </a:r>
            <a:r>
              <a:rPr lang="it-IT" b="1" dirty="0"/>
              <a:t>quarto</a:t>
            </a:r>
          </a:p>
          <a:p>
            <a:r>
              <a:rPr lang="it-IT" dirty="0"/>
              <a:t>V </a:t>
            </a:r>
            <a:r>
              <a:rPr lang="it-IT" b="1" dirty="0"/>
              <a:t>quinto</a:t>
            </a:r>
          </a:p>
          <a:p>
            <a:r>
              <a:rPr lang="it-IT" dirty="0"/>
              <a:t>VI </a:t>
            </a:r>
            <a:r>
              <a:rPr lang="it-IT" b="1" dirty="0"/>
              <a:t>sesto</a:t>
            </a:r>
          </a:p>
          <a:p>
            <a:r>
              <a:rPr lang="it-IT" dirty="0"/>
              <a:t>VII </a:t>
            </a:r>
            <a:r>
              <a:rPr lang="it-IT" b="1" dirty="0"/>
              <a:t>settimo</a:t>
            </a:r>
          </a:p>
          <a:p>
            <a:r>
              <a:rPr lang="it-IT" dirty="0"/>
              <a:t>VIII </a:t>
            </a:r>
            <a:r>
              <a:rPr lang="it-IT" b="1" dirty="0"/>
              <a:t>ottavo</a:t>
            </a:r>
          </a:p>
          <a:p>
            <a:r>
              <a:rPr lang="it-IT" dirty="0"/>
              <a:t>IX </a:t>
            </a:r>
            <a:r>
              <a:rPr lang="it-IT" b="1" dirty="0"/>
              <a:t>nono</a:t>
            </a:r>
          </a:p>
          <a:p>
            <a:r>
              <a:rPr lang="it-IT" dirty="0"/>
              <a:t>X </a:t>
            </a:r>
            <a:r>
              <a:rPr lang="it-IT" b="1" dirty="0"/>
              <a:t>decimo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15FB411C-95D6-F45B-3D15-583059FDEAE1}"/>
              </a:ext>
            </a:extLst>
          </p:cNvPr>
          <p:cNvSpPr txBox="1">
            <a:spLocks/>
          </p:cNvSpPr>
          <p:nvPr/>
        </p:nvSpPr>
        <p:spPr>
          <a:xfrm>
            <a:off x="3999271" y="1825625"/>
            <a:ext cx="5243052" cy="50323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XI </a:t>
            </a:r>
            <a:r>
              <a:rPr lang="it-IT" b="1" dirty="0"/>
              <a:t>undicesimo</a:t>
            </a:r>
          </a:p>
          <a:p>
            <a:r>
              <a:rPr lang="it-IT" dirty="0"/>
              <a:t>XII </a:t>
            </a:r>
            <a:r>
              <a:rPr lang="it-IT" b="1" dirty="0"/>
              <a:t>dodicesimo</a:t>
            </a:r>
          </a:p>
          <a:p>
            <a:r>
              <a:rPr lang="it-IT" dirty="0"/>
              <a:t>XIII </a:t>
            </a:r>
            <a:r>
              <a:rPr lang="it-IT" b="1" dirty="0"/>
              <a:t>tredicesimo</a:t>
            </a:r>
          </a:p>
          <a:p>
            <a:r>
              <a:rPr lang="it-IT" dirty="0"/>
              <a:t>XIV </a:t>
            </a:r>
            <a:r>
              <a:rPr lang="it-IT" b="1" dirty="0"/>
              <a:t>quattordicesimo</a:t>
            </a:r>
          </a:p>
          <a:p>
            <a:r>
              <a:rPr lang="it-IT" dirty="0"/>
              <a:t>XV </a:t>
            </a:r>
            <a:r>
              <a:rPr lang="it-IT" b="1" dirty="0"/>
              <a:t>quindicesimo</a:t>
            </a:r>
          </a:p>
          <a:p>
            <a:r>
              <a:rPr lang="it-IT" dirty="0"/>
              <a:t>XVI </a:t>
            </a:r>
            <a:r>
              <a:rPr lang="it-IT" b="1" dirty="0"/>
              <a:t>sedicesimo</a:t>
            </a:r>
          </a:p>
          <a:p>
            <a:r>
              <a:rPr lang="it-IT" dirty="0"/>
              <a:t>XVII </a:t>
            </a:r>
            <a:r>
              <a:rPr lang="it-IT" b="1" dirty="0"/>
              <a:t>diciassettesimo</a:t>
            </a:r>
          </a:p>
          <a:p>
            <a:r>
              <a:rPr lang="it-IT" dirty="0"/>
              <a:t>XVIII </a:t>
            </a:r>
            <a:r>
              <a:rPr lang="it-IT" b="1" dirty="0"/>
              <a:t>diciottesimo</a:t>
            </a:r>
          </a:p>
          <a:p>
            <a:r>
              <a:rPr lang="it-IT" dirty="0"/>
              <a:t>XIX </a:t>
            </a:r>
            <a:r>
              <a:rPr lang="it-IT" b="1" dirty="0"/>
              <a:t>diciannovesimo</a:t>
            </a:r>
          </a:p>
          <a:p>
            <a:r>
              <a:rPr lang="it-IT" dirty="0"/>
              <a:t>XX </a:t>
            </a:r>
            <a:r>
              <a:rPr lang="it-IT" b="1" dirty="0"/>
              <a:t>ventesimo</a:t>
            </a:r>
          </a:p>
        </p:txBody>
      </p:sp>
    </p:spTree>
    <p:extLst>
      <p:ext uri="{BB962C8B-B14F-4D97-AF65-F5344CB8AC3E}">
        <p14:creationId xmlns:p14="http://schemas.microsoft.com/office/powerpoint/2010/main" val="1126473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DE98B-4597-1843-9415-C63EA9AFB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FB88BF-3E1C-7A8C-8956-AC6FB7470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Lezione 1</a:t>
            </a:r>
            <a:r>
              <a:rPr lang="it-IT" altLang="ja-JP" b="1" dirty="0"/>
              <a:t>4</a:t>
            </a:r>
            <a:r>
              <a:rPr lang="it-IT" b="1" dirty="0"/>
              <a:t>: </a:t>
            </a:r>
            <a:r>
              <a:rPr kumimoji="1" lang="en-US" altLang="ja-JP" b="1" dirty="0"/>
              <a:t>il verbo </a:t>
            </a:r>
            <a:r>
              <a:rPr kumimoji="1" lang="it-IT" altLang="ja-JP" b="1" dirty="0"/>
              <a:t>avere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E211DC-DCD1-B1A1-7ACA-F7EDF0521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it-IT" altLang="ja-JP" sz="3600" b="1" dirty="0"/>
              <a:t>Io </a:t>
            </a:r>
            <a:r>
              <a:rPr kumimoji="1" lang="it-IT" altLang="ja-JP" sz="3600" b="1" dirty="0">
                <a:solidFill>
                  <a:srgbClr val="FF0000"/>
                </a:solidFill>
              </a:rPr>
              <a:t>ho</a:t>
            </a:r>
            <a:r>
              <a:rPr kumimoji="1" lang="ja-JP" altLang="it-IT" sz="3600" b="1" dirty="0"/>
              <a:t>　</a:t>
            </a:r>
            <a:r>
              <a:rPr kumimoji="1" lang="ja-JP" altLang="it-IT" sz="3600" dirty="0"/>
              <a:t>私</a:t>
            </a:r>
            <a:endParaRPr kumimoji="1" lang="it-IT" altLang="ja-JP" sz="3600" dirty="0"/>
          </a:p>
          <a:p>
            <a:pPr marL="0" indent="0">
              <a:buNone/>
            </a:pPr>
            <a:r>
              <a:rPr lang="it-IT" altLang="ja-JP" sz="3600" b="1" dirty="0"/>
              <a:t>Tu</a:t>
            </a:r>
            <a:r>
              <a:rPr lang="en-US" altLang="ja-JP" sz="3600" b="1" dirty="0"/>
              <a:t> </a:t>
            </a:r>
            <a:r>
              <a:rPr lang="en-US" altLang="ja-JP" sz="3600" b="1" dirty="0" err="1">
                <a:solidFill>
                  <a:srgbClr val="FF0000"/>
                </a:solidFill>
              </a:rPr>
              <a:t>hai</a:t>
            </a:r>
            <a:r>
              <a:rPr lang="ja-JP" altLang="it-IT" sz="3600" b="1" dirty="0"/>
              <a:t>　</a:t>
            </a:r>
            <a:r>
              <a:rPr lang="ja-JP" altLang="it-IT" sz="3600" dirty="0"/>
              <a:t>あなた</a:t>
            </a:r>
            <a:endParaRPr lang="en-US" altLang="ja-JP" sz="3600" dirty="0"/>
          </a:p>
          <a:p>
            <a:pPr marL="0" indent="0">
              <a:buNone/>
            </a:pPr>
            <a:r>
              <a:rPr lang="en-US" altLang="ja-JP" sz="3600" b="1" dirty="0"/>
              <a:t>Lui/lei </a:t>
            </a:r>
            <a:r>
              <a:rPr lang="en-US" altLang="ja-JP" sz="3600" b="1" dirty="0">
                <a:solidFill>
                  <a:srgbClr val="FF0000"/>
                </a:solidFill>
              </a:rPr>
              <a:t>ha</a:t>
            </a:r>
            <a:r>
              <a:rPr lang="ja-JP" altLang="it-IT" sz="3600" b="1" dirty="0"/>
              <a:t>　</a:t>
            </a:r>
            <a:r>
              <a:rPr lang="ja-JP" altLang="it-IT" sz="3600" dirty="0"/>
              <a:t>かれ</a:t>
            </a:r>
            <a:r>
              <a:rPr lang="it-IT" altLang="ja-JP" sz="3600" dirty="0"/>
              <a:t>/</a:t>
            </a:r>
            <a:r>
              <a:rPr lang="ja-JP" altLang="it-IT" sz="3600" dirty="0"/>
              <a:t>かのじょ</a:t>
            </a:r>
            <a:endParaRPr lang="en-US" altLang="ja-JP" sz="3600" dirty="0"/>
          </a:p>
          <a:p>
            <a:pPr marL="0" indent="0">
              <a:buNone/>
            </a:pPr>
            <a:r>
              <a:rPr lang="en-US" altLang="ja-JP" sz="3600" b="1" dirty="0"/>
              <a:t>Noi </a:t>
            </a:r>
            <a:r>
              <a:rPr lang="en-US" altLang="ja-JP" sz="3600" b="1" dirty="0" err="1">
                <a:solidFill>
                  <a:srgbClr val="FF0000"/>
                </a:solidFill>
              </a:rPr>
              <a:t>abbiamo</a:t>
            </a:r>
            <a:r>
              <a:rPr lang="ja-JP" altLang="it-IT" sz="3600" b="1" dirty="0"/>
              <a:t>　</a:t>
            </a:r>
            <a:r>
              <a:rPr lang="ja-JP" altLang="it-IT" sz="3600" dirty="0"/>
              <a:t>私たち</a:t>
            </a:r>
            <a:endParaRPr lang="en-US" altLang="ja-JP" sz="3600" dirty="0"/>
          </a:p>
          <a:p>
            <a:pPr marL="0" indent="0">
              <a:buNone/>
            </a:pPr>
            <a:r>
              <a:rPr lang="en-US" altLang="ja-JP" sz="3600" b="1" dirty="0"/>
              <a:t>Voi </a:t>
            </a:r>
            <a:r>
              <a:rPr lang="en-US" altLang="ja-JP" sz="3600" b="1" dirty="0" err="1">
                <a:solidFill>
                  <a:srgbClr val="FF0000"/>
                </a:solidFill>
              </a:rPr>
              <a:t>avete</a:t>
            </a:r>
            <a:r>
              <a:rPr lang="ja-JP" altLang="it-IT" sz="3600" b="1" dirty="0"/>
              <a:t>　</a:t>
            </a:r>
            <a:r>
              <a:rPr lang="ja-JP" altLang="it-IT" sz="3600" dirty="0"/>
              <a:t>あなたたち</a:t>
            </a:r>
            <a:endParaRPr lang="en-US" altLang="ja-JP" sz="3600" dirty="0"/>
          </a:p>
          <a:p>
            <a:pPr marL="0" indent="0">
              <a:buNone/>
            </a:pPr>
            <a:r>
              <a:rPr lang="en-US" altLang="ja-JP" sz="3600" b="1" dirty="0"/>
              <a:t>Loro </a:t>
            </a:r>
            <a:r>
              <a:rPr lang="en-US" altLang="ja-JP" sz="3600" b="1" dirty="0" err="1">
                <a:solidFill>
                  <a:srgbClr val="FF0000"/>
                </a:solidFill>
              </a:rPr>
              <a:t>hanno</a:t>
            </a:r>
            <a:r>
              <a:rPr lang="ja-JP" altLang="it-IT" sz="3600" b="1" dirty="0"/>
              <a:t>　</a:t>
            </a:r>
            <a:r>
              <a:rPr lang="ja-JP" altLang="it-IT" sz="3600" dirty="0"/>
              <a:t>かれら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it-IT" sz="3600" dirty="0"/>
              <a:t>～持っている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2229373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540118-8894-7A43-7FC1-837D77D81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Lezione 14: Compiti </a:t>
            </a:r>
            <a:r>
              <a:rPr lang="ja-JP" altLang="it-IT" b="1" dirty="0"/>
              <a:t>宿題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1406E8-A121-D29D-BB26-3A0E0D825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ja-JP" dirty="0"/>
              <a:t>Ripetere c’è/ci sono</a:t>
            </a:r>
          </a:p>
          <a:p>
            <a:r>
              <a:rPr lang="it-IT" altLang="ja-JP" dirty="0"/>
              <a:t>Pagina cinquanta esercizio numero quattro.</a:t>
            </a:r>
          </a:p>
          <a:p>
            <a:r>
              <a:rPr lang="it-IT" altLang="ja-JP" dirty="0"/>
              <a:t>Studiare gli aggettivi e i pronomi dimostrativi</a:t>
            </a:r>
          </a:p>
          <a:p>
            <a:r>
              <a:rPr lang="it-IT" altLang="ja-JP" dirty="0"/>
              <a:t>Pagina cinquantotto esercizio numero uno</a:t>
            </a:r>
          </a:p>
        </p:txBody>
      </p:sp>
    </p:spTree>
    <p:extLst>
      <p:ext uri="{BB962C8B-B14F-4D97-AF65-F5344CB8AC3E}">
        <p14:creationId xmlns:p14="http://schemas.microsoft.com/office/powerpoint/2010/main" val="1025725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D25FC2-9299-5759-82AE-36C7D7306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Lezione 1</a:t>
            </a:r>
            <a:r>
              <a:rPr lang="it-IT" altLang="ja-JP" b="1" dirty="0"/>
              <a:t>4</a:t>
            </a:r>
            <a:r>
              <a:rPr lang="it-IT" b="1" dirty="0"/>
              <a:t>: </a:t>
            </a:r>
            <a:r>
              <a:rPr lang="en-US" altLang="ja-JP" b="1" dirty="0"/>
              <a:t>il verbo </a:t>
            </a:r>
            <a:r>
              <a:rPr lang="it-IT" altLang="ja-JP" b="1" dirty="0"/>
              <a:t>avere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1AECC2-353C-BA9A-76BE-5FD13AD89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589775" cy="4351338"/>
          </a:xfrm>
        </p:spPr>
        <p:txBody>
          <a:bodyPr/>
          <a:lstStyle/>
          <a:p>
            <a:r>
              <a:rPr lang="it-IT" dirty="0"/>
              <a:t>Lei </a:t>
            </a:r>
            <a:r>
              <a:rPr lang="it-IT" b="1" dirty="0">
                <a:solidFill>
                  <a:srgbClr val="FF0000"/>
                </a:solidFill>
              </a:rPr>
              <a:t>ha</a:t>
            </a:r>
            <a:r>
              <a:rPr lang="it-IT" dirty="0"/>
              <a:t> l’ombrello, signor Bianchi? </a:t>
            </a:r>
            <a:r>
              <a:rPr lang="it-IT" altLang="ja-JP" dirty="0"/>
              <a:t>― </a:t>
            </a:r>
            <a:r>
              <a:rPr lang="it-IT" dirty="0"/>
              <a:t>Sì, signora. </a:t>
            </a:r>
            <a:r>
              <a:rPr lang="it-IT" b="1" dirty="0">
                <a:solidFill>
                  <a:srgbClr val="FF0000"/>
                </a:solidFill>
              </a:rPr>
              <a:t>Ho</a:t>
            </a:r>
            <a:r>
              <a:rPr lang="it-IT" dirty="0"/>
              <a:t> l’ombrello.</a:t>
            </a:r>
          </a:p>
          <a:p>
            <a:pPr marL="0" indent="0">
              <a:buNone/>
            </a:pPr>
            <a:r>
              <a:rPr lang="ja-JP" altLang="it-IT" dirty="0"/>
              <a:t>傘をお持ちですかビアンキさん？</a:t>
            </a:r>
            <a:r>
              <a:rPr lang="it-IT" altLang="ja-JP" dirty="0"/>
              <a:t>—</a:t>
            </a:r>
            <a:r>
              <a:rPr lang="ja-JP" altLang="it-IT" dirty="0"/>
              <a:t>はい、奥様。傘を持っております。</a:t>
            </a:r>
            <a:endParaRPr lang="it-IT" altLang="ja-JP" dirty="0"/>
          </a:p>
          <a:p>
            <a:r>
              <a:rPr lang="it-IT" altLang="ja-JP" dirty="0"/>
              <a:t>Tu </a:t>
            </a:r>
            <a:r>
              <a:rPr lang="it-IT" altLang="ja-JP" b="1" dirty="0">
                <a:solidFill>
                  <a:srgbClr val="FF0000"/>
                </a:solidFill>
              </a:rPr>
              <a:t>hai</a:t>
            </a:r>
            <a:r>
              <a:rPr lang="it-IT" altLang="ja-JP" dirty="0"/>
              <a:t> fame, Giorgio? ― No, non </a:t>
            </a:r>
            <a:r>
              <a:rPr lang="it-IT" altLang="ja-JP" b="1" dirty="0">
                <a:solidFill>
                  <a:srgbClr val="FF0000"/>
                </a:solidFill>
              </a:rPr>
              <a:t>ho</a:t>
            </a:r>
            <a:r>
              <a:rPr lang="it-IT" altLang="ja-JP" dirty="0"/>
              <a:t> ancora fame.</a:t>
            </a:r>
          </a:p>
          <a:p>
            <a:pPr marL="0" indent="0">
              <a:buNone/>
            </a:pPr>
            <a:r>
              <a:rPr lang="ja-JP" altLang="it-IT" dirty="0"/>
              <a:t>お腹が空いている、ジョルジョ？</a:t>
            </a:r>
            <a:r>
              <a:rPr lang="it-IT" altLang="ja-JP" dirty="0"/>
              <a:t>—</a:t>
            </a:r>
            <a:r>
              <a:rPr lang="ja-JP" altLang="it-IT" dirty="0"/>
              <a:t>いいや、まだ空いていない</a:t>
            </a:r>
            <a:endParaRPr lang="it-IT" altLang="ja-JP" dirty="0"/>
          </a:p>
          <a:p>
            <a:r>
              <a:rPr lang="it-IT" altLang="ja-JP" b="1" dirty="0">
                <a:solidFill>
                  <a:srgbClr val="FF0000"/>
                </a:solidFill>
              </a:rPr>
              <a:t>Abbiamo</a:t>
            </a:r>
            <a:r>
              <a:rPr lang="it-IT" altLang="ja-JP" dirty="0"/>
              <a:t> una casa in campagna.</a:t>
            </a:r>
          </a:p>
          <a:p>
            <a:pPr marL="0" indent="0">
              <a:buNone/>
            </a:pPr>
            <a:r>
              <a:rPr lang="ja-JP" altLang="it-IT" dirty="0"/>
              <a:t>私たちは田舎に家を一軒持っている。</a:t>
            </a:r>
            <a:endParaRPr lang="it-IT" altLang="ja-JP" dirty="0"/>
          </a:p>
          <a:p>
            <a:r>
              <a:rPr lang="it-IT" altLang="ja-JP" dirty="0"/>
              <a:t>Da ieri </a:t>
            </a:r>
            <a:r>
              <a:rPr lang="it-IT" altLang="ja-JP" b="1" dirty="0">
                <a:solidFill>
                  <a:srgbClr val="FF0000"/>
                </a:solidFill>
              </a:rPr>
              <a:t>ho</a:t>
            </a:r>
            <a:r>
              <a:rPr lang="it-IT" altLang="ja-JP" dirty="0"/>
              <a:t> mal di testa.</a:t>
            </a:r>
          </a:p>
          <a:p>
            <a:pPr marL="0" indent="0">
              <a:buNone/>
            </a:pPr>
            <a:r>
              <a:rPr lang="ja-JP" altLang="it-IT" dirty="0"/>
              <a:t>昨日から私は頭痛がする。</a:t>
            </a:r>
            <a:endParaRPr lang="it-IT" altLang="ja-JP" dirty="0"/>
          </a:p>
        </p:txBody>
      </p:sp>
    </p:spTree>
    <p:extLst>
      <p:ext uri="{BB962C8B-B14F-4D97-AF65-F5344CB8AC3E}">
        <p14:creationId xmlns:p14="http://schemas.microsoft.com/office/powerpoint/2010/main" val="42103412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D0D2F7-71C0-F7F3-BE7D-296B80B9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Lezione 14: </a:t>
            </a:r>
            <a:r>
              <a:rPr lang="ja-JP" altLang="it-IT" b="1" dirty="0"/>
              <a:t>イタリア語の敬意表現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B960C3-2B99-DD4C-9EBF-01839A226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kumimoji="1" lang="ja-JP" altLang="it-IT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34" charset="-128"/>
                <a:cs typeface="+mn-cs"/>
              </a:rPr>
              <a:t>三人称女性は二人称丁寧語の用法ももつ。</a:t>
            </a:r>
            <a:endParaRPr kumimoji="1" lang="it-IT" altLang="ja-JP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34" charset="-128"/>
              <a:cs typeface="+mn-cs"/>
            </a:endParaRPr>
          </a:p>
          <a:p>
            <a:pPr>
              <a:defRPr/>
            </a:pPr>
            <a:endParaRPr kumimoji="1" lang="en-US" altLang="ja-JP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34" charset="-128"/>
                <a:cs typeface="+mn-cs"/>
              </a:rPr>
              <a:t>Lui/lei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34" charset="-128"/>
                <a:cs typeface="+mn-cs"/>
              </a:rPr>
              <a:t>ha</a:t>
            </a:r>
            <a:r>
              <a:rPr kumimoji="1" lang="ja-JP" alt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34" charset="-128"/>
                <a:cs typeface="+mn-cs"/>
              </a:rPr>
              <a:t>　</a:t>
            </a:r>
            <a:r>
              <a:rPr kumimoji="1" lang="ja-JP" alt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34" charset="-128"/>
                <a:cs typeface="+mn-cs"/>
              </a:rPr>
              <a:t>かれ</a:t>
            </a:r>
            <a:r>
              <a:rPr kumimoji="1" lang="it-IT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34" charset="-128"/>
                <a:cs typeface="+mn-cs"/>
              </a:rPr>
              <a:t>/</a:t>
            </a:r>
            <a:r>
              <a:rPr kumimoji="1" lang="ja-JP" alt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34" charset="-128"/>
                <a:cs typeface="+mn-cs"/>
              </a:rPr>
              <a:t>かのじょ　持っている</a:t>
            </a:r>
            <a:endParaRPr kumimoji="1" lang="it-IT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34" charset="-128"/>
              <a:cs typeface="+mn-cs"/>
            </a:endParaRPr>
          </a:p>
          <a:p>
            <a:pPr marL="0" indent="0">
              <a:buNone/>
              <a:defRPr/>
            </a:pPr>
            <a:r>
              <a:rPr lang="en-US" altLang="ja-JP" sz="3600" b="1" dirty="0"/>
              <a:t>Lui/lei </a:t>
            </a:r>
            <a:r>
              <a:rPr lang="en-US" altLang="ja-JP" sz="3600" b="1" dirty="0">
                <a:solidFill>
                  <a:srgbClr val="FF0000"/>
                </a:solidFill>
              </a:rPr>
              <a:t>è</a:t>
            </a:r>
            <a:r>
              <a:rPr lang="ja-JP" altLang="it-IT" sz="3600" b="1" dirty="0"/>
              <a:t>　</a:t>
            </a:r>
            <a:r>
              <a:rPr lang="ja-JP" altLang="it-IT" sz="3600" dirty="0"/>
              <a:t>かれ</a:t>
            </a:r>
            <a:r>
              <a:rPr lang="it-IT" altLang="ja-JP" sz="3600" dirty="0"/>
              <a:t>/</a:t>
            </a:r>
            <a:r>
              <a:rPr lang="ja-JP" altLang="it-IT" sz="3600" dirty="0"/>
              <a:t>かのじょ　です</a:t>
            </a:r>
            <a:endParaRPr lang="it-IT" altLang="ja-JP" sz="3600" dirty="0"/>
          </a:p>
          <a:p>
            <a:pPr marL="0" indent="0">
              <a:buNone/>
              <a:defRPr/>
            </a:pPr>
            <a:endParaRPr lang="it-IT" altLang="ja-JP" sz="3600" dirty="0"/>
          </a:p>
          <a:p>
            <a:pPr marL="0" indent="0">
              <a:buNone/>
              <a:defRPr/>
            </a:pPr>
            <a:r>
              <a:rPr lang="it-IT" altLang="ja-JP" sz="3600" b="1" dirty="0"/>
              <a:t>Quanti fratelli ha?</a:t>
            </a:r>
          </a:p>
          <a:p>
            <a:pPr marL="0" indent="0">
              <a:buNone/>
              <a:defRPr/>
            </a:pPr>
            <a:r>
              <a:rPr lang="ja-JP" altLang="it-IT" sz="3600" dirty="0"/>
              <a:t>兄弟は何人いますか。</a:t>
            </a:r>
            <a:endParaRPr lang="it-IT" altLang="ja-JP" sz="3600" dirty="0"/>
          </a:p>
          <a:p>
            <a:pPr marL="0" indent="0">
              <a:buNone/>
              <a:defRPr/>
            </a:pPr>
            <a:r>
              <a:rPr lang="it-IT" altLang="ja-JP" sz="3600" b="1" dirty="0"/>
              <a:t>Lei è il professor Scotto?</a:t>
            </a:r>
            <a:endParaRPr lang="en-US" altLang="ja-JP" sz="3600" b="1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34" charset="-128"/>
                <a:cs typeface="+mn-cs"/>
              </a:rPr>
              <a:t>あなたはスコット先生ですか。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34" charset="-128"/>
              <a:cs typeface="+mn-cs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0774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F8A51-24AB-ECD6-03C5-9E0095D8C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22557B-BC63-9815-DFDF-B8AB29883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Lezione 14: Compiti </a:t>
            </a:r>
            <a:r>
              <a:rPr lang="ja-JP" altLang="it-IT" b="1" dirty="0"/>
              <a:t>宿題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5108CC-23BD-1398-B8E7-4F07DD228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89490" cy="4351338"/>
          </a:xfrm>
        </p:spPr>
        <p:txBody>
          <a:bodyPr>
            <a:normAutofit/>
          </a:bodyPr>
          <a:lstStyle/>
          <a:p>
            <a:r>
              <a:rPr lang="it-IT" altLang="ja-JP" dirty="0"/>
              <a:t>Pagina cinquanta numero quattro.</a:t>
            </a:r>
          </a:p>
          <a:p>
            <a:pPr marL="0" indent="0">
              <a:buNone/>
            </a:pPr>
            <a:r>
              <a:rPr lang="it-IT" altLang="ja-JP" b="1" dirty="0">
                <a:solidFill>
                  <a:srgbClr val="FF0000"/>
                </a:solidFill>
              </a:rPr>
              <a:t>4⃣</a:t>
            </a:r>
            <a:r>
              <a:rPr lang="ja-JP" altLang="it-IT" b="1" dirty="0">
                <a:solidFill>
                  <a:srgbClr val="FF0000"/>
                </a:solidFill>
              </a:rPr>
              <a:t>　</a:t>
            </a:r>
            <a:r>
              <a:rPr lang="ja-JP" altLang="it-IT" dirty="0"/>
              <a:t>例）</a:t>
            </a:r>
            <a:r>
              <a:rPr lang="it-IT" altLang="ja-JP" dirty="0"/>
              <a:t>professore </a:t>
            </a:r>
            <a:r>
              <a:rPr lang="ja-JP" altLang="it-IT" dirty="0"/>
              <a:t>→　</a:t>
            </a:r>
            <a:r>
              <a:rPr lang="it-IT" altLang="ja-JP" dirty="0"/>
              <a:t>C’è il professore?</a:t>
            </a:r>
          </a:p>
          <a:p>
            <a:pPr marL="0" indent="0">
              <a:buNone/>
            </a:pPr>
            <a:endParaRPr lang="it-IT" altLang="ja-JP" dirty="0"/>
          </a:p>
          <a:p>
            <a:pPr marL="514350" indent="-514350">
              <a:buAutoNum type="arabicParenR"/>
            </a:pPr>
            <a:r>
              <a:rPr lang="it-IT" altLang="ja-JP" dirty="0"/>
              <a:t>studente</a:t>
            </a:r>
          </a:p>
          <a:p>
            <a:pPr marL="514350" indent="-514350">
              <a:buAutoNum type="arabicParenR"/>
            </a:pPr>
            <a:r>
              <a:rPr lang="it-IT" altLang="ja-JP" dirty="0"/>
              <a:t>professori</a:t>
            </a:r>
          </a:p>
          <a:p>
            <a:pPr marL="514350" indent="-514350">
              <a:buAutoNum type="arabicParenR"/>
            </a:pPr>
            <a:r>
              <a:rPr lang="it-IT" altLang="ja-JP" dirty="0"/>
              <a:t>Gino e Mario</a:t>
            </a:r>
          </a:p>
          <a:p>
            <a:pPr marL="514350" indent="-514350">
              <a:buAutoNum type="arabicParenR"/>
            </a:pPr>
            <a:r>
              <a:rPr lang="it-IT" altLang="ja-JP" dirty="0"/>
              <a:t>dottor Rossi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D5609299-87BE-888F-B4BC-4EDD31509737}"/>
              </a:ext>
            </a:extLst>
          </p:cNvPr>
          <p:cNvSpPr txBox="1">
            <a:spLocks/>
          </p:cNvSpPr>
          <p:nvPr/>
        </p:nvSpPr>
        <p:spPr>
          <a:xfrm>
            <a:off x="5277465" y="1825625"/>
            <a:ext cx="69145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arenR"/>
            </a:pPr>
            <a:endParaRPr lang="it-IT" altLang="ja-JP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it-IT" altLang="ja-JP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it-IT" altLang="ja-JP" dirty="0"/>
          </a:p>
          <a:p>
            <a:pPr marL="0" indent="0">
              <a:buNone/>
            </a:pPr>
            <a:r>
              <a:rPr lang="ja-JP" altLang="it-IT" dirty="0"/>
              <a:t>→　</a:t>
            </a:r>
            <a:r>
              <a:rPr lang="it-IT" altLang="ja-JP" dirty="0"/>
              <a:t>c’è lo studente?</a:t>
            </a:r>
          </a:p>
          <a:p>
            <a:pPr marL="0" indent="0">
              <a:buNone/>
            </a:pPr>
            <a:r>
              <a:rPr lang="ja-JP" altLang="it-IT" dirty="0"/>
              <a:t>→　</a:t>
            </a:r>
            <a:r>
              <a:rPr lang="it-IT" altLang="ja-JP" dirty="0"/>
              <a:t>ci sono i professori?</a:t>
            </a:r>
          </a:p>
          <a:p>
            <a:pPr marL="0" indent="0">
              <a:buNone/>
            </a:pPr>
            <a:r>
              <a:rPr lang="ja-JP" altLang="it-IT" dirty="0"/>
              <a:t>→　</a:t>
            </a:r>
            <a:r>
              <a:rPr lang="it-IT" altLang="ja-JP" dirty="0"/>
              <a:t>ci sono Gino e Mario?</a:t>
            </a:r>
          </a:p>
          <a:p>
            <a:pPr marL="0" indent="0">
              <a:buNone/>
            </a:pPr>
            <a:r>
              <a:rPr lang="ja-JP" altLang="it-IT" dirty="0"/>
              <a:t>→　</a:t>
            </a:r>
            <a:r>
              <a:rPr lang="it-IT" altLang="ja-JP" dirty="0"/>
              <a:t>c’è il dottor Rossi?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altLang="ja-JP" dirty="0"/>
          </a:p>
        </p:txBody>
      </p:sp>
    </p:spTree>
    <p:extLst>
      <p:ext uri="{BB962C8B-B14F-4D97-AF65-F5344CB8AC3E}">
        <p14:creationId xmlns:p14="http://schemas.microsoft.com/office/powerpoint/2010/main" val="163988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BC0413-67FB-15B8-1D2D-9BF2F596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Lezione 14: Compiti </a:t>
            </a:r>
            <a:r>
              <a:rPr lang="ja-JP" altLang="it-IT" b="1" dirty="0"/>
              <a:t>宿題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8F27D7-4385-EB07-5CA5-9A6E19203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089490" cy="4870143"/>
          </a:xfrm>
        </p:spPr>
        <p:txBody>
          <a:bodyPr>
            <a:normAutofit/>
          </a:bodyPr>
          <a:lstStyle/>
          <a:p>
            <a:r>
              <a:rPr lang="it-IT" altLang="ja-JP" dirty="0"/>
              <a:t>Pagina cinquantotto numero uno</a:t>
            </a:r>
          </a:p>
          <a:p>
            <a:pPr marL="0" indent="0">
              <a:buNone/>
            </a:pPr>
            <a:r>
              <a:rPr lang="it-IT" altLang="ja-JP" b="1" dirty="0">
                <a:solidFill>
                  <a:srgbClr val="FF0000"/>
                </a:solidFill>
              </a:rPr>
              <a:t>1⃣</a:t>
            </a:r>
            <a:r>
              <a:rPr lang="ja-JP" altLang="it-IT" b="1" dirty="0">
                <a:solidFill>
                  <a:srgbClr val="FF0000"/>
                </a:solidFill>
              </a:rPr>
              <a:t>　</a:t>
            </a:r>
            <a:r>
              <a:rPr lang="ja-JP" altLang="it-IT" dirty="0"/>
              <a:t>例）</a:t>
            </a:r>
            <a:r>
              <a:rPr lang="it-IT" altLang="ja-JP" dirty="0"/>
              <a:t>questo gatto</a:t>
            </a:r>
            <a:r>
              <a:rPr lang="ja-JP" altLang="it-IT" dirty="0"/>
              <a:t>　→　</a:t>
            </a:r>
            <a:r>
              <a:rPr lang="it-IT" altLang="ja-JP" dirty="0"/>
              <a:t>quei gatti</a:t>
            </a:r>
          </a:p>
          <a:p>
            <a:pPr marL="0" indent="0">
              <a:buNone/>
            </a:pPr>
            <a:endParaRPr lang="it-IT" altLang="ja-JP" dirty="0"/>
          </a:p>
          <a:p>
            <a:pPr marL="514350" indent="-514350">
              <a:buAutoNum type="arabicParenR"/>
            </a:pPr>
            <a:r>
              <a:rPr lang="it-IT" altLang="ja-JP" dirty="0"/>
              <a:t>questa casa</a:t>
            </a:r>
          </a:p>
          <a:p>
            <a:pPr marL="514350" indent="-514350">
              <a:buAutoNum type="arabicParenR"/>
            </a:pPr>
            <a:r>
              <a:rPr lang="it-IT" altLang="ja-JP" dirty="0"/>
              <a:t>questo cane </a:t>
            </a:r>
            <a:r>
              <a:rPr lang="ja-JP" altLang="it-IT" dirty="0"/>
              <a:t>犬</a:t>
            </a:r>
            <a:endParaRPr lang="it-IT" altLang="ja-JP" dirty="0"/>
          </a:p>
          <a:p>
            <a:pPr marL="514350" indent="-514350">
              <a:buAutoNum type="arabicParenR"/>
            </a:pPr>
            <a:r>
              <a:rPr lang="it-IT" altLang="ja-JP" dirty="0"/>
              <a:t>quell’anno</a:t>
            </a:r>
          </a:p>
          <a:p>
            <a:pPr marL="514350" indent="-514350">
              <a:buAutoNum type="arabicParenR"/>
            </a:pPr>
            <a:r>
              <a:rPr lang="it-IT" altLang="ja-JP" dirty="0"/>
              <a:t>quell’ombra</a:t>
            </a:r>
          </a:p>
          <a:p>
            <a:pPr marL="514350" indent="-514350">
              <a:buAutoNum type="arabicParenR"/>
            </a:pPr>
            <a:r>
              <a:rPr lang="it-IT" altLang="ja-JP" dirty="0"/>
              <a:t>quello studente</a:t>
            </a:r>
          </a:p>
          <a:p>
            <a:pPr marL="514350" indent="-514350">
              <a:buAutoNum type="arabicParenR"/>
            </a:pPr>
            <a:r>
              <a:rPr lang="it-IT" altLang="ja-JP" dirty="0"/>
              <a:t>quella rivista</a:t>
            </a:r>
          </a:p>
          <a:p>
            <a:pPr marL="0" indent="0">
              <a:buNone/>
            </a:pPr>
            <a:endParaRPr lang="it-IT" altLang="ja-JP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492260B9-FF6E-173A-35D8-C6881BC5FBD3}"/>
              </a:ext>
            </a:extLst>
          </p:cNvPr>
          <p:cNvSpPr txBox="1">
            <a:spLocks/>
          </p:cNvSpPr>
          <p:nvPr/>
        </p:nvSpPr>
        <p:spPr>
          <a:xfrm>
            <a:off x="5277465" y="1825625"/>
            <a:ext cx="6914536" cy="4870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arenR"/>
            </a:pPr>
            <a:endParaRPr lang="it-IT" altLang="ja-JP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it-IT" altLang="ja-JP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it-IT" altLang="ja-JP" dirty="0"/>
          </a:p>
          <a:p>
            <a:pPr marL="0" indent="0">
              <a:buNone/>
            </a:pPr>
            <a:r>
              <a:rPr lang="ja-JP" altLang="it-IT" dirty="0"/>
              <a:t>→　</a:t>
            </a:r>
            <a:r>
              <a:rPr lang="it-IT" altLang="ja-JP" dirty="0"/>
              <a:t>queste case</a:t>
            </a:r>
          </a:p>
          <a:p>
            <a:pPr marL="0" indent="0">
              <a:buNone/>
            </a:pPr>
            <a:r>
              <a:rPr lang="ja-JP" altLang="it-IT" dirty="0"/>
              <a:t>→　</a:t>
            </a:r>
            <a:r>
              <a:rPr lang="it-IT" altLang="ja-JP" dirty="0"/>
              <a:t>questi cani</a:t>
            </a:r>
          </a:p>
          <a:p>
            <a:pPr marL="0" indent="0">
              <a:buNone/>
            </a:pPr>
            <a:r>
              <a:rPr lang="ja-JP" altLang="it-IT" dirty="0"/>
              <a:t>→　</a:t>
            </a:r>
            <a:r>
              <a:rPr lang="it-IT" altLang="ja-JP" dirty="0"/>
              <a:t>quegli anni</a:t>
            </a:r>
          </a:p>
          <a:p>
            <a:pPr marL="0" indent="0">
              <a:buNone/>
            </a:pPr>
            <a:r>
              <a:rPr lang="ja-JP" altLang="it-IT" dirty="0"/>
              <a:t>→　</a:t>
            </a:r>
            <a:r>
              <a:rPr lang="it-IT" altLang="ja-JP" dirty="0"/>
              <a:t>quelle ombre</a:t>
            </a:r>
          </a:p>
          <a:p>
            <a:pPr marL="0" indent="0">
              <a:buNone/>
            </a:pPr>
            <a:r>
              <a:rPr lang="ja-JP" altLang="it-IT" dirty="0"/>
              <a:t>→　</a:t>
            </a:r>
            <a:r>
              <a:rPr lang="it-IT" altLang="ja-JP" dirty="0"/>
              <a:t>quegli studenti</a:t>
            </a:r>
          </a:p>
          <a:p>
            <a:pPr marL="0" indent="0">
              <a:buNone/>
            </a:pPr>
            <a:r>
              <a:rPr lang="ja-JP" altLang="it-IT" dirty="0"/>
              <a:t>→　</a:t>
            </a:r>
            <a:r>
              <a:rPr lang="it-IT" altLang="ja-JP" dirty="0"/>
              <a:t>quelle riviste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altLang="ja-JP" dirty="0"/>
          </a:p>
        </p:txBody>
      </p:sp>
    </p:spTree>
    <p:extLst>
      <p:ext uri="{BB962C8B-B14F-4D97-AF65-F5344CB8AC3E}">
        <p14:creationId xmlns:p14="http://schemas.microsoft.com/office/powerpoint/2010/main" val="18708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5CFCF-B501-E095-57B2-E7674B894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C62A73-F3B2-6E82-FC74-BC5A84391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it-IT" b="1" dirty="0"/>
              <a:t>復習</a:t>
            </a:r>
            <a:r>
              <a:rPr lang="it-IT" b="1" dirty="0"/>
              <a:t>: </a:t>
            </a:r>
            <a:r>
              <a:rPr lang="ja-JP" altLang="it-IT" b="1" dirty="0"/>
              <a:t>存在文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E53DC0-6A82-67A5-6C45-849A1108F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it-IT" dirty="0"/>
              <a:t>イタリア語では、「～があります」「～がいます」という意味を</a:t>
            </a:r>
            <a:r>
              <a:rPr lang="ja-JP" altLang="it-IT"/>
              <a:t>表すのに</a:t>
            </a:r>
            <a:r>
              <a:rPr lang="it-IT" altLang="ja-JP" dirty="0"/>
              <a:t> </a:t>
            </a:r>
            <a:r>
              <a:rPr lang="it-IT" altLang="ja-JP" b="1" dirty="0">
                <a:solidFill>
                  <a:srgbClr val="FF0000"/>
                </a:solidFill>
              </a:rPr>
              <a:t>c’è</a:t>
            </a:r>
            <a:r>
              <a:rPr lang="it-IT" altLang="ja-JP" b="1" dirty="0"/>
              <a:t> </a:t>
            </a:r>
            <a:r>
              <a:rPr lang="it-IT" altLang="ja-JP" dirty="0"/>
              <a:t>+</a:t>
            </a:r>
            <a:r>
              <a:rPr lang="it-IT" altLang="ja-JP" b="1" dirty="0"/>
              <a:t> </a:t>
            </a:r>
            <a:r>
              <a:rPr lang="ja-JP" altLang="it-IT" b="1" dirty="0"/>
              <a:t>単数名詞</a:t>
            </a:r>
            <a:r>
              <a:rPr lang="it-IT" altLang="ja-JP" dirty="0"/>
              <a:t>, </a:t>
            </a:r>
            <a:r>
              <a:rPr lang="it-IT" altLang="ja-JP" b="1" dirty="0">
                <a:solidFill>
                  <a:srgbClr val="FF0000"/>
                </a:solidFill>
              </a:rPr>
              <a:t>ci sono </a:t>
            </a:r>
            <a:r>
              <a:rPr lang="it-IT" altLang="ja-JP" dirty="0"/>
              <a:t>+ </a:t>
            </a:r>
            <a:r>
              <a:rPr lang="ja-JP" altLang="it-IT" b="1" dirty="0"/>
              <a:t>複数名詞</a:t>
            </a:r>
            <a:r>
              <a:rPr lang="ja-JP" altLang="it-IT" dirty="0"/>
              <a:t>という表現をよく用いる。</a:t>
            </a:r>
            <a:endParaRPr lang="it-IT" altLang="ja-JP" dirty="0"/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C’è</a:t>
            </a:r>
            <a:r>
              <a:rPr lang="it-IT" dirty="0"/>
              <a:t> </a:t>
            </a:r>
            <a:r>
              <a:rPr lang="it-IT" b="1" dirty="0"/>
              <a:t>un concerto stasera.</a:t>
            </a:r>
          </a:p>
          <a:p>
            <a:pPr marL="0" indent="0">
              <a:buNone/>
            </a:pPr>
            <a:r>
              <a:rPr lang="ja-JP" altLang="it-IT" dirty="0"/>
              <a:t>今晩音楽会があります。</a:t>
            </a:r>
            <a:endParaRPr lang="it-IT" dirty="0"/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C’è</a:t>
            </a:r>
            <a:r>
              <a:rPr lang="it-IT" dirty="0"/>
              <a:t> </a:t>
            </a:r>
            <a:r>
              <a:rPr lang="it-IT" b="1" dirty="0"/>
              <a:t>Maria lì? </a:t>
            </a:r>
            <a:r>
              <a:rPr lang="it-IT" altLang="ja-JP" b="1" dirty="0"/>
              <a:t>— Sì, c’è.</a:t>
            </a:r>
          </a:p>
          <a:p>
            <a:pPr marL="0" indent="0">
              <a:buNone/>
            </a:pPr>
            <a:r>
              <a:rPr lang="ja-JP" altLang="it-IT" dirty="0"/>
              <a:t>マリーアはそこにいますか。</a:t>
            </a:r>
            <a:r>
              <a:rPr lang="it-IT" altLang="ja-JP" dirty="0"/>
              <a:t>—</a:t>
            </a:r>
            <a:r>
              <a:rPr lang="ja-JP" altLang="it-IT" dirty="0"/>
              <a:t>はい、います。</a:t>
            </a:r>
            <a:endParaRPr lang="it-IT" dirty="0"/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Ci sono</a:t>
            </a:r>
            <a:r>
              <a:rPr lang="it-IT" dirty="0"/>
              <a:t> </a:t>
            </a:r>
            <a:r>
              <a:rPr lang="it-IT" b="1" dirty="0"/>
              <a:t>molti turisti in Piazza Navona.</a:t>
            </a:r>
          </a:p>
          <a:p>
            <a:pPr marL="0" indent="0">
              <a:buNone/>
            </a:pPr>
            <a:r>
              <a:rPr lang="ja-JP" altLang="it-IT" dirty="0"/>
              <a:t>ナヴォ</a:t>
            </a:r>
            <a:r>
              <a:rPr lang="it-IT" altLang="ja-JP" dirty="0"/>
              <a:t>―</a:t>
            </a:r>
            <a:r>
              <a:rPr lang="ja-JP" altLang="it-IT" dirty="0"/>
              <a:t>ナ広場には多くの観光客がいます。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5774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351C7C-2855-CF7B-0874-487DF24F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it-IT" b="1" dirty="0"/>
              <a:t>復習</a:t>
            </a:r>
            <a:r>
              <a:rPr lang="it-IT" b="1" dirty="0"/>
              <a:t>: </a:t>
            </a:r>
            <a:r>
              <a:rPr lang="ja-JP" altLang="it-IT" b="1" dirty="0"/>
              <a:t>話す練習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B05509-E9DD-254F-E4C5-DA28B90B4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67330" cy="4351338"/>
          </a:xfrm>
        </p:spPr>
        <p:txBody>
          <a:bodyPr/>
          <a:lstStyle/>
          <a:p>
            <a:pPr marL="0" indent="0">
              <a:buNone/>
            </a:pPr>
            <a:r>
              <a:rPr lang="it-IT" altLang="zh-CN" b="1" dirty="0"/>
              <a:t>Nell’immagine c’è/ci sono ______.</a:t>
            </a:r>
          </a:p>
          <a:p>
            <a:pPr marL="0" indent="0">
              <a:buNone/>
            </a:pPr>
            <a:r>
              <a:rPr lang="ja-JP" altLang="it-IT" dirty="0"/>
              <a:t>絵には</a:t>
            </a:r>
            <a:r>
              <a:rPr lang="it-IT" altLang="ja-JP" dirty="0"/>
              <a:t>________</a:t>
            </a:r>
            <a:r>
              <a:rPr lang="ja-JP" altLang="it-IT" dirty="0"/>
              <a:t>がいます</a:t>
            </a:r>
            <a:r>
              <a:rPr lang="it-IT" altLang="ja-JP" dirty="0"/>
              <a:t>/</a:t>
            </a:r>
            <a:r>
              <a:rPr lang="ja-JP" altLang="it-IT" dirty="0"/>
              <a:t>あります。</a:t>
            </a:r>
            <a:endParaRPr lang="it-IT" dirty="0"/>
          </a:p>
        </p:txBody>
      </p:sp>
      <p:pic>
        <p:nvPicPr>
          <p:cNvPr id="4" name="Segnaposto contenuto 4" descr="Immagine che contiene gatto, gatto domestico, mammifero, Gatti di taglia piccola e media&#10;&#10;Il contenuto generato dall'IA potrebbe non essere corretto.">
            <a:extLst>
              <a:ext uri="{FF2B5EF4-FFF2-40B4-BE49-F238E27FC236}">
                <a16:creationId xmlns:a16="http://schemas.microsoft.com/office/drawing/2014/main" id="{F4518F3C-8726-8035-7DC3-124B4580E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738" y="1591738"/>
            <a:ext cx="5428379" cy="502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07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BBAC3-2F4B-3A55-5C2A-2986B8148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220FAD-2377-F5BF-8409-31F498C73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it-IT" b="1" dirty="0"/>
              <a:t>復習</a:t>
            </a:r>
            <a:r>
              <a:rPr lang="it-IT" b="1" dirty="0"/>
              <a:t>: </a:t>
            </a:r>
            <a:r>
              <a:rPr lang="ja-JP" altLang="it-IT" b="1" dirty="0"/>
              <a:t>話す練習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AB32AC-D1CE-3145-1790-BDB1AA910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67330" cy="4351338"/>
          </a:xfrm>
        </p:spPr>
        <p:txBody>
          <a:bodyPr/>
          <a:lstStyle/>
          <a:p>
            <a:pPr marL="0" indent="0">
              <a:buNone/>
            </a:pPr>
            <a:r>
              <a:rPr lang="it-IT" altLang="zh-CN" b="1" dirty="0"/>
              <a:t>Nell’immagine c’è un ragazzo.</a:t>
            </a:r>
          </a:p>
          <a:p>
            <a:pPr marL="0" indent="0">
              <a:buNone/>
            </a:pPr>
            <a:r>
              <a:rPr lang="ja-JP" altLang="it-IT" dirty="0"/>
              <a:t>絵</a:t>
            </a:r>
            <a:r>
              <a:rPr lang="ja-JP" altLang="it-IT"/>
              <a:t>には</a:t>
            </a:r>
            <a:r>
              <a:rPr lang="ja-JP" altLang="en-US"/>
              <a:t>少年</a:t>
            </a:r>
            <a:r>
              <a:rPr lang="ja-JP" altLang="it-IT"/>
              <a:t>がいます</a:t>
            </a:r>
            <a:r>
              <a:rPr lang="it-IT" altLang="ja-JP" dirty="0"/>
              <a:t>/</a:t>
            </a:r>
            <a:r>
              <a:rPr lang="ja-JP" altLang="it-IT" dirty="0"/>
              <a:t>あります。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2917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A921B-DB0B-E4F4-E591-2C1810738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53656E-D3F2-1BA7-17A2-C0161EA67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it-IT" b="1" dirty="0"/>
              <a:t>復習</a:t>
            </a:r>
            <a:r>
              <a:rPr lang="it-IT" b="1" dirty="0"/>
              <a:t>: </a:t>
            </a:r>
            <a:r>
              <a:rPr lang="ja-JP" altLang="it-IT" b="1" dirty="0"/>
              <a:t>話す練習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9A839E-AFC4-8F67-1FDD-84EE33BA6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050161" cy="4351338"/>
          </a:xfrm>
        </p:spPr>
        <p:txBody>
          <a:bodyPr/>
          <a:lstStyle/>
          <a:p>
            <a:pPr marL="0" indent="0">
              <a:buNone/>
            </a:pPr>
            <a:r>
              <a:rPr lang="it-IT" altLang="zh-CN" b="1" dirty="0"/>
              <a:t>Nell’immagine c’è/ci sono ______.</a:t>
            </a:r>
          </a:p>
          <a:p>
            <a:pPr marL="0" indent="0">
              <a:buNone/>
            </a:pPr>
            <a:r>
              <a:rPr lang="ja-JP" altLang="it-IT" dirty="0"/>
              <a:t>絵には</a:t>
            </a:r>
            <a:r>
              <a:rPr lang="it-IT" altLang="ja-JP" dirty="0"/>
              <a:t>________</a:t>
            </a:r>
            <a:r>
              <a:rPr lang="ja-JP" altLang="it-IT" dirty="0"/>
              <a:t>がいます</a:t>
            </a:r>
            <a:r>
              <a:rPr lang="it-IT" altLang="ja-JP" dirty="0"/>
              <a:t>/</a:t>
            </a:r>
            <a:r>
              <a:rPr lang="ja-JP" altLang="it-IT" dirty="0"/>
              <a:t>あります。</a:t>
            </a:r>
            <a:endParaRPr lang="it-IT" dirty="0"/>
          </a:p>
        </p:txBody>
      </p:sp>
      <p:pic>
        <p:nvPicPr>
          <p:cNvPr id="6" name="Immagine 5" descr="Immagine che contiene Materiali naturali, Noci e semi, cibo, pianta&#10;&#10;Il contenuto generato dall'IA potrebbe non essere corretto.">
            <a:extLst>
              <a:ext uri="{FF2B5EF4-FFF2-40B4-BE49-F238E27FC236}">
                <a16:creationId xmlns:a16="http://schemas.microsoft.com/office/drawing/2014/main" id="{9EF830CC-E39D-B753-6555-768EAFF8D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969" y="3054197"/>
            <a:ext cx="3438678" cy="343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2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10453</TotalTime>
  <Words>1297</Words>
  <Application>Microsoft Macintosh PowerPoint</Application>
  <PresentationFormat>ワイド画面</PresentationFormat>
  <Paragraphs>305</Paragraphs>
  <Slides>31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6" baseType="lpstr">
      <vt:lpstr>游ゴシック</vt:lpstr>
      <vt:lpstr>游ゴシック Light</vt:lpstr>
      <vt:lpstr>Aptos</vt:lpstr>
      <vt:lpstr>Arial</vt:lpstr>
      <vt:lpstr>Office テーマ</vt:lpstr>
      <vt:lpstr>イタリア語教室 Italiano</vt:lpstr>
      <vt:lpstr>RTL 102.5</vt:lpstr>
      <vt:lpstr>Lezione 14: Compiti 宿題</vt:lpstr>
      <vt:lpstr>Lezione 14: Compiti 宿題</vt:lpstr>
      <vt:lpstr>Lezione 14: Compiti 宿題</vt:lpstr>
      <vt:lpstr>復習: 存在文</vt:lpstr>
      <vt:lpstr>復習: 話す練習</vt:lpstr>
      <vt:lpstr>復習: 話す練習</vt:lpstr>
      <vt:lpstr>復習: 話す練習</vt:lpstr>
      <vt:lpstr>復習: 話す練習</vt:lpstr>
      <vt:lpstr>復習: 話す練習</vt:lpstr>
      <vt:lpstr>復習: 話す練習</vt:lpstr>
      <vt:lpstr>復習: 指示形容詞 Gli aggettivi dimostrativi</vt:lpstr>
      <vt:lpstr>復習: 指示代名詞 I pronomi dimostrativi</vt:lpstr>
      <vt:lpstr>復習: 指示代名詞 I pronomi dimostrativi</vt:lpstr>
      <vt:lpstr>復習: 指示代名詞/形容詞</vt:lpstr>
      <vt:lpstr>復習: 指示代名詞/形容詞</vt:lpstr>
      <vt:lpstr>復習: 指示代名詞/形容詞</vt:lpstr>
      <vt:lpstr>復習: 指示代名詞/形容詞</vt:lpstr>
      <vt:lpstr>トンボラTombola</vt:lpstr>
      <vt:lpstr>トンボラとは？</vt:lpstr>
      <vt:lpstr>起源</vt:lpstr>
      <vt:lpstr>遊び方</vt:lpstr>
      <vt:lpstr>勝ち方</vt:lpstr>
      <vt:lpstr>文化的な雰囲気</vt:lpstr>
      <vt:lpstr>数字と物語</vt:lpstr>
      <vt:lpstr>まとめ</vt:lpstr>
      <vt:lpstr>Lezione 14: 序数詞</vt:lpstr>
      <vt:lpstr>Lezione 14: il verbo avere</vt:lpstr>
      <vt:lpstr>Lezione 14: il verbo avere</vt:lpstr>
      <vt:lpstr>Lezione 14: イタリア語の敬意表現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Scotto di Clemente Marco</dc:creator>
  <cp:lastModifiedBy>Scotto di Clemente Marco</cp:lastModifiedBy>
  <cp:revision>108</cp:revision>
  <dcterms:created xsi:type="dcterms:W3CDTF">2025-07-16T14:35:29Z</dcterms:created>
  <dcterms:modified xsi:type="dcterms:W3CDTF">2025-11-12T05:48:40Z</dcterms:modified>
</cp:coreProperties>
</file>