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408" r:id="rId3"/>
    <p:sldId id="425" r:id="rId4"/>
    <p:sldId id="433" r:id="rId5"/>
    <p:sldId id="418" r:id="rId6"/>
    <p:sldId id="419" r:id="rId7"/>
    <p:sldId id="420" r:id="rId8"/>
    <p:sldId id="422" r:id="rId9"/>
    <p:sldId id="423" r:id="rId10"/>
    <p:sldId id="421" r:id="rId11"/>
    <p:sldId id="424" r:id="rId12"/>
    <p:sldId id="426" r:id="rId13"/>
    <p:sldId id="427" r:id="rId14"/>
    <p:sldId id="428" r:id="rId15"/>
    <p:sldId id="429" r:id="rId16"/>
    <p:sldId id="430" r:id="rId17"/>
    <p:sldId id="431" r:id="rId18"/>
    <p:sldId id="432" r:id="rId19"/>
    <p:sldId id="392" r:id="rId20"/>
    <p:sldId id="393" r:id="rId21"/>
    <p:sldId id="435" r:id="rId22"/>
    <p:sldId id="434" r:id="rId23"/>
    <p:sldId id="436" r:id="rId24"/>
    <p:sldId id="394" r:id="rId25"/>
    <p:sldId id="437" r:id="rId2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9"/>
    <p:restoredTop sz="94694"/>
  </p:normalViewPr>
  <p:slideViewPr>
    <p:cSldViewPr snapToGrid="0">
      <p:cViewPr varScale="1">
        <p:scale>
          <a:sx n="78" d="100"/>
          <a:sy n="78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E0B23-F6D1-4D24-A56D-F93A3DCCA1C6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6155E-DC94-4289-9397-226BB74BC3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26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16155E-DC94-4289-9397-226BB74BC393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5374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kufukuplaza.jp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FBF82F-7389-64F4-2E9B-FAB7E53BC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変意名詞・変意形容詞</a:t>
            </a:r>
            <a:endParaRPr lang="it-IT" dirty="0"/>
          </a:p>
        </p:txBody>
      </p:sp>
      <p:pic>
        <p:nvPicPr>
          <p:cNvPr id="7" name="Immagine 6" descr="Immagine che contiene Cartoni animati, ragazzo, illustrazione, Animazione&#10;&#10;Il contenuto generato dall'IA potrebbe non essere corretto.">
            <a:extLst>
              <a:ext uri="{FF2B5EF4-FFF2-40B4-BE49-F238E27FC236}">
                <a16:creationId xmlns:a16="http://schemas.microsoft.com/office/drawing/2014/main" id="{98CF437C-71C0-55E7-56F8-25A6C8229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12" y="2069692"/>
            <a:ext cx="1023937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917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AB891-55A6-9FC8-8AEC-0958CB15E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D7023B-F73C-9AD2-57A7-B98C7B75D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変意名詞・変意形容詞</a:t>
            </a:r>
            <a:endParaRPr lang="it-IT" dirty="0"/>
          </a:p>
        </p:txBody>
      </p:sp>
      <p:pic>
        <p:nvPicPr>
          <p:cNvPr id="5" name="Segnaposto contenuto 4" descr="Immagine che contiene gatto, gatto domestico, mammifero, Gatti di taglia piccola e media&#10;&#10;Il contenuto generato dall'IA potrebbe non essere corretto.">
            <a:extLst>
              <a:ext uri="{FF2B5EF4-FFF2-40B4-BE49-F238E27FC236}">
                <a16:creationId xmlns:a16="http://schemas.microsoft.com/office/drawing/2014/main" id="{919C4DE6-B923-5F4F-6E7A-AAF82E6551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6554" y="1265326"/>
            <a:ext cx="6037007" cy="5592674"/>
          </a:xfrm>
        </p:spPr>
      </p:pic>
    </p:spTree>
    <p:extLst>
      <p:ext uri="{BB962C8B-B14F-4D97-AF65-F5344CB8AC3E}">
        <p14:creationId xmlns:p14="http://schemas.microsoft.com/office/powerpoint/2010/main" val="3565467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5CFCF-B501-E095-57B2-E7674B894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C62A73-F3B2-6E82-FC74-BC5A84391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存在文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E53DC0-6A82-67A5-6C45-849A1108F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it-IT" dirty="0"/>
              <a:t>イタリア語では、「～があります」「～がいます」という意味を</a:t>
            </a:r>
            <a:r>
              <a:rPr lang="ja-JP" altLang="it-IT"/>
              <a:t>表すのに</a:t>
            </a:r>
            <a:r>
              <a:rPr lang="it-IT" altLang="ja-JP" dirty="0"/>
              <a:t> </a:t>
            </a:r>
            <a:r>
              <a:rPr lang="it-IT" altLang="ja-JP" b="1" dirty="0">
                <a:solidFill>
                  <a:srgbClr val="FF0000"/>
                </a:solidFill>
              </a:rPr>
              <a:t>c’è</a:t>
            </a:r>
            <a:r>
              <a:rPr lang="it-IT" altLang="ja-JP" b="1" dirty="0"/>
              <a:t> </a:t>
            </a:r>
            <a:r>
              <a:rPr lang="it-IT" altLang="ja-JP" dirty="0"/>
              <a:t>+</a:t>
            </a:r>
            <a:r>
              <a:rPr lang="it-IT" altLang="ja-JP" b="1" dirty="0"/>
              <a:t> </a:t>
            </a:r>
            <a:r>
              <a:rPr lang="ja-JP" altLang="it-IT" b="1" dirty="0"/>
              <a:t>単数名詞</a:t>
            </a:r>
            <a:r>
              <a:rPr lang="it-IT" altLang="ja-JP" dirty="0"/>
              <a:t>, </a:t>
            </a:r>
            <a:r>
              <a:rPr lang="it-IT" altLang="ja-JP" b="1" dirty="0">
                <a:solidFill>
                  <a:srgbClr val="FF0000"/>
                </a:solidFill>
              </a:rPr>
              <a:t>ci sono </a:t>
            </a:r>
            <a:r>
              <a:rPr lang="it-IT" altLang="ja-JP" dirty="0"/>
              <a:t>+ </a:t>
            </a:r>
            <a:r>
              <a:rPr lang="ja-JP" altLang="it-IT" b="1" dirty="0"/>
              <a:t>複数名詞</a:t>
            </a:r>
            <a:r>
              <a:rPr lang="ja-JP" altLang="it-IT" dirty="0"/>
              <a:t>という表現をよく用いる。</a:t>
            </a:r>
            <a:endParaRPr lang="it-IT" altLang="ja-JP" dirty="0"/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C’è</a:t>
            </a:r>
            <a:r>
              <a:rPr lang="it-IT" dirty="0"/>
              <a:t> </a:t>
            </a:r>
            <a:r>
              <a:rPr lang="it-IT" b="1" dirty="0"/>
              <a:t>un concerto stasera.</a:t>
            </a:r>
          </a:p>
          <a:p>
            <a:pPr marL="0" indent="0">
              <a:buNone/>
            </a:pPr>
            <a:r>
              <a:rPr lang="ja-JP" altLang="it-IT" dirty="0"/>
              <a:t>今晩音楽会があります。</a:t>
            </a:r>
            <a:endParaRPr lang="it-IT" dirty="0"/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C’è</a:t>
            </a:r>
            <a:r>
              <a:rPr lang="it-IT" dirty="0"/>
              <a:t> </a:t>
            </a:r>
            <a:r>
              <a:rPr lang="it-IT" b="1" dirty="0"/>
              <a:t>Maria lì? </a:t>
            </a:r>
            <a:r>
              <a:rPr lang="it-IT" altLang="ja-JP" b="1" dirty="0"/>
              <a:t>— Sì, c’è.</a:t>
            </a:r>
          </a:p>
          <a:p>
            <a:pPr marL="0" indent="0">
              <a:buNone/>
            </a:pPr>
            <a:r>
              <a:rPr lang="ja-JP" altLang="it-IT" dirty="0"/>
              <a:t>マリーアはそこにいますか。</a:t>
            </a:r>
            <a:r>
              <a:rPr lang="it-IT" altLang="ja-JP" dirty="0"/>
              <a:t>—</a:t>
            </a:r>
            <a:r>
              <a:rPr lang="ja-JP" altLang="it-IT" dirty="0"/>
              <a:t>はい、います。</a:t>
            </a:r>
            <a:endParaRPr lang="it-IT" dirty="0"/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Ci sono</a:t>
            </a:r>
            <a:r>
              <a:rPr lang="it-IT" dirty="0"/>
              <a:t> </a:t>
            </a:r>
            <a:r>
              <a:rPr lang="it-IT" b="1" dirty="0"/>
              <a:t>molti turisti in Piazza Navona.</a:t>
            </a:r>
          </a:p>
          <a:p>
            <a:pPr marL="0" indent="0">
              <a:buNone/>
            </a:pPr>
            <a:r>
              <a:rPr lang="ja-JP" altLang="it-IT" dirty="0"/>
              <a:t>ナヴォ</a:t>
            </a:r>
            <a:r>
              <a:rPr lang="it-IT" altLang="ja-JP" dirty="0"/>
              <a:t>―</a:t>
            </a:r>
            <a:r>
              <a:rPr lang="ja-JP" altLang="it-IT" dirty="0"/>
              <a:t>ナ広場には多くの観光客がいます。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5774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351C7C-2855-CF7B-0874-487DF24FA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話す練習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B05509-E9DD-254F-E4C5-DA28B90B4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67330" cy="4351338"/>
          </a:xfrm>
        </p:spPr>
        <p:txBody>
          <a:bodyPr/>
          <a:lstStyle/>
          <a:p>
            <a:pPr marL="0" indent="0">
              <a:buNone/>
            </a:pPr>
            <a:r>
              <a:rPr lang="it-IT" altLang="zh-CN" b="1" dirty="0"/>
              <a:t>Nell’immagine c’è/ci sono ______.</a:t>
            </a:r>
          </a:p>
          <a:p>
            <a:pPr marL="0" indent="0">
              <a:buNone/>
            </a:pPr>
            <a:r>
              <a:rPr lang="ja-JP" altLang="it-IT" dirty="0"/>
              <a:t>絵には</a:t>
            </a:r>
            <a:r>
              <a:rPr lang="it-IT" altLang="ja-JP" dirty="0"/>
              <a:t>________</a:t>
            </a:r>
            <a:r>
              <a:rPr lang="ja-JP" altLang="it-IT" dirty="0"/>
              <a:t>がいます</a:t>
            </a:r>
            <a:r>
              <a:rPr lang="it-IT" altLang="ja-JP" dirty="0"/>
              <a:t>/</a:t>
            </a:r>
            <a:r>
              <a:rPr lang="ja-JP" altLang="it-IT" dirty="0"/>
              <a:t>あります。</a:t>
            </a:r>
            <a:endParaRPr lang="it-IT" dirty="0"/>
          </a:p>
        </p:txBody>
      </p:sp>
      <p:pic>
        <p:nvPicPr>
          <p:cNvPr id="4" name="Segnaposto contenuto 4" descr="Immagine che contiene gatto, gatto domestico, mammifero, Gatti di taglia piccola e media&#10;&#10;Il contenuto generato dall'IA potrebbe non essere corretto.">
            <a:extLst>
              <a:ext uri="{FF2B5EF4-FFF2-40B4-BE49-F238E27FC236}">
                <a16:creationId xmlns:a16="http://schemas.microsoft.com/office/drawing/2014/main" id="{F4518F3C-8726-8035-7DC3-124B4580E8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738" y="1591738"/>
            <a:ext cx="5428379" cy="5028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10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BBAC3-2F4B-3A55-5C2A-2986B8148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220FAD-2377-F5BF-8409-31F498C73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話す練習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AB32AC-D1CE-3145-1790-BDB1AA910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67330" cy="4351338"/>
          </a:xfrm>
        </p:spPr>
        <p:txBody>
          <a:bodyPr/>
          <a:lstStyle/>
          <a:p>
            <a:pPr marL="0" indent="0">
              <a:buNone/>
            </a:pPr>
            <a:r>
              <a:rPr lang="it-IT" altLang="zh-CN" b="1" dirty="0"/>
              <a:t>Nell’immagine c’è/ci sono ______.</a:t>
            </a:r>
          </a:p>
          <a:p>
            <a:pPr marL="0" indent="0">
              <a:buNone/>
            </a:pPr>
            <a:r>
              <a:rPr lang="ja-JP" altLang="it-IT" dirty="0"/>
              <a:t>絵には</a:t>
            </a:r>
            <a:r>
              <a:rPr lang="it-IT" altLang="ja-JP" dirty="0"/>
              <a:t>________</a:t>
            </a:r>
            <a:r>
              <a:rPr lang="ja-JP" altLang="it-IT" dirty="0"/>
              <a:t>がいます</a:t>
            </a:r>
            <a:r>
              <a:rPr lang="it-IT" altLang="ja-JP" dirty="0"/>
              <a:t>/</a:t>
            </a:r>
            <a:r>
              <a:rPr lang="ja-JP" altLang="it-IT" dirty="0"/>
              <a:t>あります。</a:t>
            </a:r>
            <a:endParaRPr lang="it-IT" dirty="0"/>
          </a:p>
        </p:txBody>
      </p:sp>
      <p:pic>
        <p:nvPicPr>
          <p:cNvPr id="5" name="Immagine 4" descr="Immagine che contiene Cartoni animati, ragazzo, illustrazione, Animazione">
            <a:extLst>
              <a:ext uri="{FF2B5EF4-FFF2-40B4-BE49-F238E27FC236}">
                <a16:creationId xmlns:a16="http://schemas.microsoft.com/office/drawing/2014/main" id="{A7176B6D-7880-D12B-B98D-5EB146A55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0510" y="2378075"/>
            <a:ext cx="1023937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917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A921B-DB0B-E4F4-E591-2C1810738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53656E-D3F2-1BA7-17A2-C0161EA67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話す練習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9A839E-AFC4-8F67-1FDD-84EE33BA6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8050161" cy="4351338"/>
          </a:xfrm>
        </p:spPr>
        <p:txBody>
          <a:bodyPr/>
          <a:lstStyle/>
          <a:p>
            <a:pPr marL="0" indent="0">
              <a:buNone/>
            </a:pPr>
            <a:r>
              <a:rPr lang="it-IT" altLang="zh-CN" b="1" dirty="0"/>
              <a:t>Nell’immagine c’è/ci sono ______.</a:t>
            </a:r>
          </a:p>
          <a:p>
            <a:pPr marL="0" indent="0">
              <a:buNone/>
            </a:pPr>
            <a:r>
              <a:rPr lang="ja-JP" altLang="it-IT" dirty="0"/>
              <a:t>絵には</a:t>
            </a:r>
            <a:r>
              <a:rPr lang="it-IT" altLang="ja-JP" dirty="0"/>
              <a:t>________</a:t>
            </a:r>
            <a:r>
              <a:rPr lang="ja-JP" altLang="it-IT" dirty="0"/>
              <a:t>がいます</a:t>
            </a:r>
            <a:r>
              <a:rPr lang="it-IT" altLang="ja-JP" dirty="0"/>
              <a:t>/</a:t>
            </a:r>
            <a:r>
              <a:rPr lang="ja-JP" altLang="it-IT" dirty="0"/>
              <a:t>あります。</a:t>
            </a:r>
            <a:endParaRPr lang="it-IT" dirty="0"/>
          </a:p>
        </p:txBody>
      </p:sp>
      <p:pic>
        <p:nvPicPr>
          <p:cNvPr id="6" name="Immagine 5" descr="Immagine che contiene Materiali naturali, Noci e semi, cibo, pianta&#10;&#10;Il contenuto generato dall'IA potrebbe non essere corretto.">
            <a:extLst>
              <a:ext uri="{FF2B5EF4-FFF2-40B4-BE49-F238E27FC236}">
                <a16:creationId xmlns:a16="http://schemas.microsoft.com/office/drawing/2014/main" id="{9EF830CC-E39D-B753-6555-768EAFF8D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969" y="3054197"/>
            <a:ext cx="3438678" cy="343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2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39DF4-847C-1FAA-5658-37A58D383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5BAB5D-6AA5-3FDF-F3ED-E0494CFCB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話す練習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074B6C-9DC9-5823-A800-DCB337399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8050161" cy="4351338"/>
          </a:xfrm>
        </p:spPr>
        <p:txBody>
          <a:bodyPr/>
          <a:lstStyle/>
          <a:p>
            <a:pPr marL="0" indent="0">
              <a:buNone/>
            </a:pPr>
            <a:r>
              <a:rPr lang="it-IT" altLang="zh-CN" b="1" dirty="0"/>
              <a:t>In aula c’è/ci sono ______.</a:t>
            </a:r>
          </a:p>
          <a:p>
            <a:pPr marL="0" indent="0">
              <a:buNone/>
            </a:pPr>
            <a:r>
              <a:rPr lang="ja-JP" altLang="it-IT" dirty="0"/>
              <a:t>教室には</a:t>
            </a:r>
            <a:r>
              <a:rPr lang="it-IT" altLang="ja-JP" dirty="0"/>
              <a:t>________</a:t>
            </a:r>
            <a:r>
              <a:rPr lang="ja-JP" altLang="it-IT" dirty="0"/>
              <a:t>がいます</a:t>
            </a:r>
            <a:r>
              <a:rPr lang="it-IT" altLang="ja-JP" dirty="0"/>
              <a:t>/</a:t>
            </a:r>
            <a:r>
              <a:rPr lang="ja-JP" altLang="it-IT" dirty="0"/>
              <a:t>あります。</a:t>
            </a:r>
            <a:endParaRPr lang="it-IT" altLang="ja-JP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ja-JP" altLang="it-IT" dirty="0"/>
              <a:t>接尾辞・形容詞を足してみよう</a:t>
            </a:r>
            <a:endParaRPr lang="it-IT" altLang="ja-JP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Professore, come si dice </a:t>
            </a:r>
            <a:r>
              <a:rPr lang="ja-JP" altLang="it-IT" b="1" dirty="0"/>
              <a:t>○○</a:t>
            </a:r>
            <a:r>
              <a:rPr lang="it-IT" altLang="ja-JP" b="1" dirty="0"/>
              <a:t> </a:t>
            </a:r>
            <a:r>
              <a:rPr lang="it-IT" b="1" dirty="0"/>
              <a:t>in italiano?</a:t>
            </a:r>
          </a:p>
          <a:p>
            <a:pPr marL="0" indent="0">
              <a:buNone/>
            </a:pPr>
            <a:r>
              <a:rPr lang="ja-JP" altLang="it-IT" dirty="0"/>
              <a:t>先生、○○はイタリア語で何と言いますか。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4060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8F903-0AD7-442C-A5FA-EF5A83117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3344A8-5E95-328D-AE04-038AFA316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話す練習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D8D944-C7F7-85A5-ECDE-FD61A462C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8050161" cy="4351338"/>
          </a:xfrm>
        </p:spPr>
        <p:txBody>
          <a:bodyPr/>
          <a:lstStyle/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A</a:t>
            </a:r>
            <a:r>
              <a:rPr lang="it-IT" altLang="ja-JP" b="1" dirty="0"/>
              <a:t>: C</a:t>
            </a:r>
            <a:r>
              <a:rPr lang="it-IT" altLang="zh-CN" b="1" dirty="0"/>
              <a:t>’è/ci sono ______?</a:t>
            </a:r>
          </a:p>
          <a:p>
            <a:pPr marL="0" indent="0">
              <a:buNone/>
            </a:pPr>
            <a:r>
              <a:rPr lang="ja-JP" altLang="it-IT" dirty="0"/>
              <a:t>教室には</a:t>
            </a:r>
            <a:r>
              <a:rPr lang="it-IT" altLang="ja-JP" dirty="0"/>
              <a:t>________</a:t>
            </a:r>
            <a:r>
              <a:rPr lang="ja-JP" altLang="it-IT" dirty="0"/>
              <a:t>がいます</a:t>
            </a:r>
            <a:r>
              <a:rPr lang="it-IT" altLang="ja-JP" dirty="0"/>
              <a:t>/</a:t>
            </a:r>
            <a:r>
              <a:rPr lang="ja-JP" altLang="it-IT" dirty="0"/>
              <a:t>ありますか。</a:t>
            </a:r>
            <a:endParaRPr lang="it-IT" altLang="ja-JP" dirty="0"/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B</a:t>
            </a:r>
            <a:r>
              <a:rPr lang="it-IT" dirty="0"/>
              <a:t>: </a:t>
            </a:r>
            <a:r>
              <a:rPr lang="it-IT" b="1" dirty="0"/>
              <a:t>Sì, c’è/ci sono.</a:t>
            </a:r>
            <a:br>
              <a:rPr lang="it-IT" b="1" dirty="0"/>
            </a:br>
            <a:r>
              <a:rPr lang="it-IT" dirty="0"/>
              <a:t>    </a:t>
            </a:r>
            <a:r>
              <a:rPr lang="it-IT" b="1" dirty="0"/>
              <a:t>No, non c’è/non ci sono.</a:t>
            </a:r>
          </a:p>
        </p:txBody>
      </p:sp>
    </p:spTree>
    <p:extLst>
      <p:ext uri="{BB962C8B-B14F-4D97-AF65-F5344CB8AC3E}">
        <p14:creationId xmlns:p14="http://schemas.microsoft.com/office/powerpoint/2010/main" val="2508747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2BD77-68A8-EC03-A9AE-BF205390C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5C344F-A422-9729-6C90-4934B9D63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話す練習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511D02-BD69-9EC4-BD78-CBB56FC9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8050161" cy="4351338"/>
          </a:xfrm>
        </p:spPr>
        <p:txBody>
          <a:bodyPr/>
          <a:lstStyle/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A</a:t>
            </a:r>
            <a:r>
              <a:rPr lang="it-IT" altLang="ja-JP" b="1" dirty="0"/>
              <a:t>: A Fukuoka c</a:t>
            </a:r>
            <a:r>
              <a:rPr lang="it-IT" altLang="zh-CN" b="1" dirty="0"/>
              <a:t>’è/ci sono ______?</a:t>
            </a:r>
          </a:p>
          <a:p>
            <a:pPr marL="0" indent="0">
              <a:buNone/>
            </a:pPr>
            <a:r>
              <a:rPr lang="ja-JP" altLang="it-IT" dirty="0"/>
              <a:t>福岡には</a:t>
            </a:r>
            <a:r>
              <a:rPr lang="it-IT" altLang="ja-JP" dirty="0"/>
              <a:t>________</a:t>
            </a:r>
            <a:r>
              <a:rPr lang="ja-JP" altLang="it-IT" dirty="0"/>
              <a:t>がいます</a:t>
            </a:r>
            <a:r>
              <a:rPr lang="it-IT" altLang="ja-JP" dirty="0"/>
              <a:t>/</a:t>
            </a:r>
            <a:r>
              <a:rPr lang="ja-JP" altLang="it-IT" dirty="0"/>
              <a:t>ありますか。</a:t>
            </a:r>
            <a:endParaRPr lang="it-IT" altLang="ja-JP" dirty="0"/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B</a:t>
            </a:r>
            <a:r>
              <a:rPr lang="it-IT" dirty="0"/>
              <a:t>: </a:t>
            </a:r>
            <a:r>
              <a:rPr lang="it-IT" b="1" dirty="0"/>
              <a:t>Sì, c’è/ci sono.</a:t>
            </a:r>
            <a:br>
              <a:rPr lang="it-IT" b="1" dirty="0"/>
            </a:br>
            <a:r>
              <a:rPr lang="it-IT" dirty="0"/>
              <a:t>    </a:t>
            </a:r>
            <a:r>
              <a:rPr lang="it-IT" b="1" dirty="0"/>
              <a:t>No, non c’è/non ci sono.</a:t>
            </a:r>
          </a:p>
        </p:txBody>
      </p:sp>
    </p:spTree>
    <p:extLst>
      <p:ext uri="{BB962C8B-B14F-4D97-AF65-F5344CB8AC3E}">
        <p14:creationId xmlns:p14="http://schemas.microsoft.com/office/powerpoint/2010/main" val="637701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689E6-EEDC-2303-FC3B-8A3ED3D0C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EA59CF-0066-994F-9FDB-79D6AD0A0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it-IT" b="1" dirty="0"/>
              <a:t>復習</a:t>
            </a:r>
            <a:r>
              <a:rPr kumimoji="1" lang="en-US" altLang="ja-JP" b="1" dirty="0"/>
              <a:t>: </a:t>
            </a:r>
            <a:r>
              <a:rPr kumimoji="1" lang="ja-JP" altLang="en-US" b="1" dirty="0"/>
              <a:t>指示</a:t>
            </a:r>
            <a:r>
              <a:rPr kumimoji="1" lang="ja-JP" altLang="it-IT" b="1" dirty="0"/>
              <a:t>形容詞 </a:t>
            </a:r>
            <a:r>
              <a:rPr lang="it-IT" altLang="ja-JP" b="1" dirty="0"/>
              <a:t>Gli aggettivi dimostrativi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5F69CE-C184-0309-D17B-C3C3B3EFC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questo</a:t>
            </a:r>
            <a:r>
              <a:rPr lang="en-US" altLang="ja-JP" sz="3200" dirty="0"/>
              <a:t> </a:t>
            </a:r>
            <a:r>
              <a:rPr lang="en-US" altLang="ja-JP" sz="3200" dirty="0" err="1"/>
              <a:t>quaderno</a:t>
            </a:r>
            <a:r>
              <a:rPr lang="en-US" altLang="ja-JP" sz="3200" dirty="0"/>
              <a:t> </a:t>
            </a:r>
            <a:r>
              <a:rPr lang="ja-JP" altLang="en-US" sz="3200"/>
              <a:t>このノート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questi</a:t>
            </a:r>
            <a:r>
              <a:rPr lang="en-US" altLang="ja-JP" sz="3200" dirty="0"/>
              <a:t> </a:t>
            </a:r>
            <a:r>
              <a:rPr lang="en-US" altLang="ja-JP" sz="3200" dirty="0" err="1"/>
              <a:t>gesti</a:t>
            </a:r>
            <a:r>
              <a:rPr lang="en-US" altLang="ja-JP" sz="3200" dirty="0"/>
              <a:t> </a:t>
            </a:r>
            <a:r>
              <a:rPr lang="ja-JP" altLang="en-US" sz="3200"/>
              <a:t>これらのジェスチャー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questa</a:t>
            </a:r>
            <a:r>
              <a:rPr lang="en-US" altLang="ja-JP" sz="3200" dirty="0"/>
              <a:t> </a:t>
            </a:r>
            <a:r>
              <a:rPr lang="en-US" altLang="ja-JP" sz="3200" dirty="0" err="1"/>
              <a:t>penna</a:t>
            </a:r>
            <a:r>
              <a:rPr lang="en-US" altLang="ja-JP" sz="3200" dirty="0"/>
              <a:t> </a:t>
            </a:r>
            <a:r>
              <a:rPr lang="ja-JP" altLang="en-US" sz="3200"/>
              <a:t>このペン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queste</a:t>
            </a:r>
            <a:r>
              <a:rPr lang="en-US" altLang="ja-JP" sz="3200" dirty="0"/>
              <a:t> </a:t>
            </a:r>
            <a:r>
              <a:rPr lang="en-US" altLang="ja-JP" sz="3200" dirty="0" err="1"/>
              <a:t>lavagne</a:t>
            </a:r>
            <a:r>
              <a:rPr lang="en-US" altLang="ja-JP" sz="3200" dirty="0"/>
              <a:t> </a:t>
            </a:r>
            <a:r>
              <a:rPr lang="ja-JP" altLang="en-US" sz="3200"/>
              <a:t>この黒板</a:t>
            </a:r>
            <a:r>
              <a:rPr lang="en-US" altLang="ja-JP" sz="3200" dirty="0"/>
              <a:t>/</a:t>
            </a:r>
            <a:r>
              <a:rPr lang="ja-JP" altLang="en-US" sz="3200"/>
              <a:t>ホワイトボード</a:t>
            </a:r>
            <a:endParaRPr lang="en-US" altLang="ja-JP" sz="3200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CF8D2087-75E5-1988-85A5-22988BDC1278}"/>
              </a:ext>
            </a:extLst>
          </p:cNvPr>
          <p:cNvGraphicFramePr>
            <a:graphicFrameLocks noGrp="1"/>
          </p:cNvGraphicFramePr>
          <p:nvPr/>
        </p:nvGraphicFramePr>
        <p:xfrm>
          <a:off x="995855" y="1912322"/>
          <a:ext cx="984031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37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93842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18290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70843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 err="1"/>
                        <a:t>これ・この</a:t>
                      </a:r>
                      <a:endParaRPr lang="it-IT" sz="3200" dirty="0"/>
                    </a:p>
                    <a:p>
                      <a:r>
                        <a:rPr lang="it-IT" sz="3200" dirty="0" err="1"/>
                        <a:t>これら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27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5320B6-4608-06FD-72F7-D5019A076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Comunicazioni </a:t>
            </a:r>
            <a:r>
              <a:rPr lang="ja-JP" altLang="it-IT" b="1" dirty="0"/>
              <a:t>通知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5EDF85-08FB-55E9-CC17-AF8FA4A4C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it-IT" b="1" dirty="0"/>
              <a:t>料理教室（確定）</a:t>
            </a:r>
            <a:endParaRPr lang="it-IT" altLang="ja-JP" b="1" dirty="0"/>
          </a:p>
          <a:p>
            <a:pPr marL="0" indent="0">
              <a:buNone/>
            </a:pPr>
            <a:endParaRPr lang="it-IT" altLang="ja-JP" b="1" dirty="0"/>
          </a:p>
          <a:p>
            <a:pPr marL="0" indent="0">
              <a:buNone/>
            </a:pPr>
            <a:endParaRPr lang="it-IT" altLang="ja-JP" b="1" dirty="0"/>
          </a:p>
          <a:p>
            <a:pPr marL="0" indent="0">
              <a:buNone/>
            </a:pPr>
            <a:r>
              <a:rPr lang="ja-JP" altLang="it-IT" b="1" dirty="0"/>
              <a:t>日付</a:t>
            </a:r>
            <a:r>
              <a:rPr lang="it-IT" altLang="ja-JP" b="1" dirty="0"/>
              <a:t>: </a:t>
            </a:r>
            <a:r>
              <a:rPr lang="it-IT" altLang="ja-JP" dirty="0"/>
              <a:t>1</a:t>
            </a:r>
            <a:r>
              <a:rPr lang="ja-JP" altLang="it-IT" dirty="0"/>
              <a:t>月</a:t>
            </a:r>
            <a:r>
              <a:rPr lang="it-IT" altLang="ja-JP" dirty="0"/>
              <a:t>10</a:t>
            </a:r>
            <a:r>
              <a:rPr lang="ja-JP" altLang="it-IT" dirty="0"/>
              <a:t>日（土）</a:t>
            </a:r>
            <a:endParaRPr lang="it-IT" altLang="ja-JP" dirty="0"/>
          </a:p>
          <a:p>
            <a:pPr marL="0" indent="0">
              <a:buNone/>
            </a:pPr>
            <a:r>
              <a:rPr lang="ja-JP" altLang="it-IT" b="1" dirty="0"/>
              <a:t>時間帯</a:t>
            </a:r>
            <a:r>
              <a:rPr lang="it-IT" altLang="ja-JP" b="1" dirty="0"/>
              <a:t>: </a:t>
            </a:r>
            <a:r>
              <a:rPr lang="it-IT" altLang="ja-JP" dirty="0"/>
              <a:t>13:00</a:t>
            </a:r>
            <a:r>
              <a:rPr lang="ja-JP" altLang="it-IT" dirty="0"/>
              <a:t>～</a:t>
            </a:r>
            <a:r>
              <a:rPr lang="it-IT" altLang="ja-JP" dirty="0"/>
              <a:t>17:00 (4H)</a:t>
            </a:r>
            <a:r>
              <a:rPr lang="ja-JP" altLang="it-IT" dirty="0"/>
              <a:t> </a:t>
            </a:r>
            <a:endParaRPr lang="it-IT" altLang="ja-JP" dirty="0"/>
          </a:p>
          <a:p>
            <a:pPr marL="0" indent="0">
              <a:buNone/>
            </a:pPr>
            <a:r>
              <a:rPr lang="ja-JP" altLang="it-IT" b="1" dirty="0"/>
              <a:t>場所</a:t>
            </a:r>
            <a:r>
              <a:rPr lang="it-IT" altLang="ja-JP" b="1" dirty="0"/>
              <a:t>: </a:t>
            </a:r>
            <a:r>
              <a:rPr lang="ja-JP" altLang="it-IT" dirty="0"/>
              <a:t>ふくふくプラザ（最寄り駅：唐人町）</a:t>
            </a:r>
            <a:br>
              <a:rPr lang="it-IT" altLang="ja-JP" dirty="0"/>
            </a:br>
            <a:r>
              <a:rPr lang="it-IT" altLang="ja-JP" dirty="0">
                <a:hlinkClick r:id="rId2"/>
              </a:rPr>
              <a:t>https://www.fukufukuplaza.jp/</a:t>
            </a:r>
            <a:endParaRPr lang="it-IT" altLang="ja-JP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ja-JP" altLang="it-IT" dirty="0"/>
              <a:t>詳細は後ほど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957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A6187-84C1-47E3-7174-AA69AC8D4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E21FB1-8CC6-CC1B-445E-140AE86ED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it-IT" b="1" dirty="0"/>
              <a:t>復習</a:t>
            </a:r>
            <a:r>
              <a:rPr kumimoji="1" lang="en-US" altLang="ja-JP" b="1" dirty="0"/>
              <a:t>: </a:t>
            </a:r>
            <a:r>
              <a:rPr kumimoji="1" lang="ja-JP" altLang="en-US" b="1" dirty="0"/>
              <a:t>指示</a:t>
            </a:r>
            <a:r>
              <a:rPr kumimoji="1" lang="ja-JP" altLang="it-IT" b="1" dirty="0"/>
              <a:t>代名詞 </a:t>
            </a:r>
            <a:r>
              <a:rPr lang="it-IT" altLang="ja-JP" b="1" dirty="0"/>
              <a:t>I pronomi dimostrativi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D387CF-BB08-4674-54BA-4C048141E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996448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r>
              <a:rPr lang="en-US" altLang="ja-JP" sz="3200" b="1" dirty="0"/>
              <a:t>Questa </a:t>
            </a:r>
            <a:r>
              <a:rPr lang="it-IT" altLang="ja-JP" sz="3200" b="1" dirty="0"/>
              <a:t>è la cattedra.</a:t>
            </a:r>
            <a:r>
              <a:rPr lang="en-US" altLang="ja-JP" sz="3200" b="1" dirty="0"/>
              <a:t> </a:t>
            </a:r>
            <a:r>
              <a:rPr lang="ja-JP" altLang="en-US" sz="3200"/>
              <a:t>これは先生の机です。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Q</a:t>
            </a:r>
            <a:r>
              <a:rPr lang="it-IT" altLang="ja-JP" sz="3200" b="1" dirty="0" err="1"/>
              <a:t>uesto</a:t>
            </a:r>
            <a:r>
              <a:rPr lang="en-US" altLang="ja-JP" sz="3200" b="1" dirty="0"/>
              <a:t> </a:t>
            </a:r>
            <a:r>
              <a:rPr lang="it-IT" altLang="ja-JP" sz="3200" b="1" dirty="0"/>
              <a:t>è un</a:t>
            </a:r>
            <a:r>
              <a:rPr lang="en-US" altLang="ja-JP" sz="3200" b="1" dirty="0"/>
              <a:t> banco.</a:t>
            </a:r>
            <a:r>
              <a:rPr lang="it-IT" altLang="ja-JP" sz="3200" b="1" dirty="0"/>
              <a:t> </a:t>
            </a:r>
            <a:r>
              <a:rPr lang="ja-JP" altLang="en-US" sz="3200"/>
              <a:t>これは机です。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Questi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sono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pennarelli</a:t>
            </a:r>
            <a:r>
              <a:rPr lang="en-US" altLang="ja-JP" sz="3200" b="1" dirty="0"/>
              <a:t>. </a:t>
            </a:r>
            <a:r>
              <a:rPr lang="ja-JP" altLang="en-US" sz="3200"/>
              <a:t>これはマーカーです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 err="1"/>
              <a:t>Queste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sono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sedie</a:t>
            </a:r>
            <a:r>
              <a:rPr lang="en-US" altLang="ja-JP" sz="3200" b="1" dirty="0"/>
              <a:t>.</a:t>
            </a:r>
            <a:r>
              <a:rPr lang="ja-JP" altLang="en-US" sz="3200"/>
              <a:t>これは椅子です。</a:t>
            </a:r>
            <a:endParaRPr lang="en-US" altLang="ja-JP" sz="3200" dirty="0"/>
          </a:p>
          <a:p>
            <a:pPr marL="0" indent="0">
              <a:buNone/>
            </a:pPr>
            <a:endParaRPr lang="en-US" altLang="ja-JP" sz="3200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A935A3-7D2A-C47A-6908-21FF2482AE40}"/>
              </a:ext>
            </a:extLst>
          </p:cNvPr>
          <p:cNvGraphicFramePr>
            <a:graphicFrameLocks noGrp="1"/>
          </p:cNvGraphicFramePr>
          <p:nvPr/>
        </p:nvGraphicFramePr>
        <p:xfrm>
          <a:off x="995855" y="1912322"/>
          <a:ext cx="984031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37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93842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18290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70843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 err="1"/>
                        <a:t>これ・この</a:t>
                      </a:r>
                      <a:endParaRPr lang="it-IT" sz="3200" dirty="0"/>
                    </a:p>
                    <a:p>
                      <a:r>
                        <a:rPr lang="it-IT" sz="3200" dirty="0" err="1"/>
                        <a:t>これら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266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78BC2-B4B5-3ACA-5300-276E2F860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AC2F41-A2F6-2D2A-5204-7C1CEAD46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it-IT" b="1" dirty="0"/>
              <a:t>復習</a:t>
            </a:r>
            <a:r>
              <a:rPr kumimoji="1" lang="en-US" altLang="ja-JP" b="1" dirty="0"/>
              <a:t>: </a:t>
            </a:r>
            <a:r>
              <a:rPr kumimoji="1" lang="ja-JP" altLang="en-US" b="1" dirty="0"/>
              <a:t>指示</a:t>
            </a:r>
            <a:r>
              <a:rPr kumimoji="1" lang="ja-JP" altLang="it-IT" b="1" dirty="0"/>
              <a:t>代名詞 </a:t>
            </a:r>
            <a:r>
              <a:rPr lang="it-IT" altLang="ja-JP" b="1" dirty="0"/>
              <a:t>I pronomi dimostrativi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0661DF-0038-FABA-A91C-5780A9050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996448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r>
              <a:rPr lang="en-US" altLang="ja-JP" sz="3200" b="1" dirty="0" err="1"/>
              <a:t>Questo</a:t>
            </a:r>
            <a:r>
              <a:rPr lang="en-US" altLang="ja-JP" sz="3200" b="1" dirty="0"/>
              <a:t> </a:t>
            </a:r>
            <a:r>
              <a:rPr lang="it-IT" altLang="ja-JP" sz="3200" b="1" dirty="0"/>
              <a:t>è un piatto italiano.</a:t>
            </a:r>
            <a:r>
              <a:rPr lang="en-US" altLang="ja-JP" sz="3200" b="1" dirty="0"/>
              <a:t> </a:t>
            </a:r>
            <a:r>
              <a:rPr lang="ja-JP" altLang="en-US" sz="3200" dirty="0"/>
              <a:t>これは</a:t>
            </a:r>
            <a:r>
              <a:rPr lang="ja-JP" altLang="it-IT" sz="3200" dirty="0"/>
              <a:t>イタリアの料理</a:t>
            </a:r>
            <a:r>
              <a:rPr lang="ja-JP" altLang="en-US" sz="3200" dirty="0"/>
              <a:t>です。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Q</a:t>
            </a:r>
            <a:r>
              <a:rPr lang="it-IT" altLang="ja-JP" sz="3200" b="1" dirty="0" err="1"/>
              <a:t>uesti</a:t>
            </a:r>
            <a:r>
              <a:rPr lang="en-US" altLang="ja-JP" sz="3200" b="1" dirty="0"/>
              <a:t> </a:t>
            </a:r>
            <a:r>
              <a:rPr lang="it-IT" altLang="ja-JP" sz="3200" b="1" dirty="0"/>
              <a:t>sono fiori giapponesi</a:t>
            </a:r>
            <a:r>
              <a:rPr lang="en-US" altLang="ja-JP" sz="3200" b="1" dirty="0"/>
              <a:t>.</a:t>
            </a:r>
            <a:r>
              <a:rPr lang="it-IT" altLang="ja-JP" sz="3200" b="1" dirty="0"/>
              <a:t> </a:t>
            </a:r>
            <a:r>
              <a:rPr lang="ja-JP" altLang="en-US" sz="3200" dirty="0"/>
              <a:t>これ</a:t>
            </a:r>
            <a:r>
              <a:rPr lang="ja-JP" altLang="it-IT" sz="3200" dirty="0"/>
              <a:t>ら</a:t>
            </a:r>
            <a:r>
              <a:rPr lang="ja-JP" altLang="en-US" sz="3200" dirty="0"/>
              <a:t>は</a:t>
            </a:r>
            <a:r>
              <a:rPr lang="ja-JP" altLang="it-IT" sz="3200" dirty="0"/>
              <a:t>日本の花</a:t>
            </a:r>
            <a:r>
              <a:rPr lang="ja-JP" altLang="en-US" sz="3200" dirty="0"/>
              <a:t>です。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b="1" dirty="0"/>
              <a:t>Questa è Ada. </a:t>
            </a:r>
            <a:r>
              <a:rPr lang="ja-JP" altLang="en-US" sz="3200" dirty="0"/>
              <a:t>これは</a:t>
            </a:r>
            <a:r>
              <a:rPr lang="ja-JP" altLang="it-IT" sz="3200" dirty="0"/>
              <a:t>アーダ</a:t>
            </a:r>
            <a:r>
              <a:rPr lang="ja-JP" altLang="en-US" sz="3200" dirty="0"/>
              <a:t>です</a:t>
            </a:r>
            <a:r>
              <a:rPr lang="ja-JP" altLang="it-IT" sz="3200" dirty="0"/>
              <a:t>。</a:t>
            </a:r>
            <a:endParaRPr lang="en-US" altLang="ja-JP" sz="3200" dirty="0"/>
          </a:p>
          <a:p>
            <a:pPr marL="0" indent="0">
              <a:buNone/>
            </a:pPr>
            <a:endParaRPr lang="en-US" altLang="ja-JP" sz="3200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F0961C8-C8F6-0BFB-A955-F089235F21D9}"/>
              </a:ext>
            </a:extLst>
          </p:cNvPr>
          <p:cNvGraphicFramePr>
            <a:graphicFrameLocks noGrp="1"/>
          </p:cNvGraphicFramePr>
          <p:nvPr/>
        </p:nvGraphicFramePr>
        <p:xfrm>
          <a:off x="995855" y="1912322"/>
          <a:ext cx="984031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537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93842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18290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70843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 err="1"/>
                        <a:t>これ・この</a:t>
                      </a:r>
                      <a:endParaRPr lang="it-IT" sz="3200" dirty="0"/>
                    </a:p>
                    <a:p>
                      <a:r>
                        <a:rPr lang="it-IT" sz="3200" dirty="0" err="1"/>
                        <a:t>これら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198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7F9582-B300-1C20-49FA-2D1CBE598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指示代名詞</a:t>
            </a:r>
            <a:r>
              <a:rPr lang="it-IT" altLang="ja-JP" b="1" dirty="0"/>
              <a:t>/</a:t>
            </a:r>
            <a:r>
              <a:rPr lang="ja-JP" altLang="it-IT" b="1" dirty="0"/>
              <a:t>形容詞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C02C01-3724-48C3-439F-E0C2A1F87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ja-JP" b="1" dirty="0"/>
              <a:t>Quello</a:t>
            </a:r>
            <a:r>
              <a:rPr lang="ja-JP" altLang="it-IT" dirty="0"/>
              <a:t>は話し手から物理的かつ心理的に離れたものや人を形容して「その・あの・それらの・あれらの」を意味する。</a:t>
            </a:r>
            <a:endParaRPr lang="it-IT" altLang="ja-JP" dirty="0"/>
          </a:p>
          <a:p>
            <a:r>
              <a:rPr lang="ja-JP" altLang="it-IT" dirty="0"/>
              <a:t>使い方は定冠詞と同じ</a:t>
            </a:r>
            <a:endParaRPr lang="it-IT" altLang="ja-JP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FDCE1E4A-E67D-1823-BDBE-3433660DD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393319"/>
              </p:ext>
            </p:extLst>
          </p:nvPr>
        </p:nvGraphicFramePr>
        <p:xfrm>
          <a:off x="497416" y="3298671"/>
          <a:ext cx="11252131" cy="2864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7254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46909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4041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4285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2009642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945525"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意味／性・数→</a:t>
                      </a:r>
                      <a:br>
                        <a:rPr lang="it-IT" altLang="ja-JP" sz="3200" dirty="0"/>
                      </a:br>
                      <a:r>
                        <a:rPr lang="ja-JP" altLang="it-IT" sz="3200" dirty="0"/>
                        <a:t>↓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639148">
                <a:tc rowSpan="3">
                  <a:txBody>
                    <a:bodyPr/>
                    <a:lstStyle/>
                    <a:p>
                      <a:r>
                        <a:rPr lang="ja-JP" altLang="it-IT" sz="3200" dirty="0"/>
                        <a:t>そ</a:t>
                      </a:r>
                      <a:r>
                        <a:rPr lang="it-IT" sz="3200" dirty="0"/>
                        <a:t>れ・</a:t>
                      </a:r>
                      <a:r>
                        <a:rPr lang="ja-JP" altLang="it-IT" sz="3200" dirty="0"/>
                        <a:t>そ</a:t>
                      </a:r>
                      <a:r>
                        <a:rPr lang="it-IT" sz="3200" dirty="0"/>
                        <a:t>の</a:t>
                      </a:r>
                      <a:r>
                        <a:rPr lang="ja-JP" altLang="it-IT" sz="3200" dirty="0"/>
                        <a:t>・そ</a:t>
                      </a:r>
                      <a:r>
                        <a:rPr lang="it-IT" sz="3200" dirty="0" err="1"/>
                        <a:t>れら</a:t>
                      </a:r>
                      <a:r>
                        <a:rPr lang="ja-JP" altLang="it-IT" sz="3200" dirty="0"/>
                        <a:t>の・あれ・あの・あれらの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513285">
                <a:tc vMerge="1"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95187"/>
                  </a:ext>
                </a:extLst>
              </a:tr>
              <a:tr h="513285">
                <a:tc vMerge="1"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15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980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5363B-182F-A26C-0692-9114346DE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02D9C3-3D04-0358-E11C-9B54B5853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指示代名詞</a:t>
            </a:r>
            <a:r>
              <a:rPr lang="it-IT" altLang="ja-JP" b="1" dirty="0"/>
              <a:t>/</a:t>
            </a:r>
            <a:r>
              <a:rPr lang="ja-JP" altLang="it-IT" b="1" dirty="0"/>
              <a:t>形容詞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054E7E-A3AD-81F3-F0BE-B09726FF1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066" y="4028052"/>
            <a:ext cx="3559276" cy="2829948"/>
          </a:xfrm>
        </p:spPr>
        <p:txBody>
          <a:bodyPr/>
          <a:lstStyle/>
          <a:p>
            <a:pPr marL="0" indent="0">
              <a:buNone/>
            </a:pPr>
            <a:r>
              <a:rPr lang="it-IT" altLang="ja-JP" dirty="0"/>
              <a:t>quello specchio (lo)</a:t>
            </a:r>
          </a:p>
          <a:p>
            <a:pPr marL="0" indent="0">
              <a:buNone/>
            </a:pPr>
            <a:r>
              <a:rPr lang="it-IT" altLang="ja-JP" dirty="0"/>
              <a:t>quell’anno (l’)</a:t>
            </a:r>
          </a:p>
          <a:p>
            <a:pPr marL="0" indent="0">
              <a:buNone/>
            </a:pPr>
            <a:r>
              <a:rPr lang="it-IT" altLang="ja-JP" dirty="0"/>
              <a:t>quel ponte (il)</a:t>
            </a:r>
          </a:p>
          <a:p>
            <a:pPr marL="0" indent="0">
              <a:buNone/>
            </a:pPr>
            <a:r>
              <a:rPr lang="it-IT" altLang="ja-JP" dirty="0"/>
              <a:t>quella terra (la)</a:t>
            </a:r>
          </a:p>
          <a:p>
            <a:pPr marL="0" indent="0">
              <a:buNone/>
            </a:pPr>
            <a:r>
              <a:rPr lang="it-IT" altLang="ja-JP" dirty="0"/>
              <a:t>quell’ombra (l’)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4E33379-B76E-A33A-AC1A-EC06EC9940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019110"/>
              </p:ext>
            </p:extLst>
          </p:nvPr>
        </p:nvGraphicFramePr>
        <p:xfrm>
          <a:off x="934066" y="1479702"/>
          <a:ext cx="7514877" cy="2421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909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4041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4285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2009642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624400"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639148"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513285"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95187"/>
                  </a:ext>
                </a:extLst>
              </a:tr>
              <a:tr h="513285"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15956"/>
                  </a:ext>
                </a:extLst>
              </a:tr>
            </a:tbl>
          </a:graphicData>
        </a:graphic>
      </p:graphicFrame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B7B0A49A-33B3-8F13-C9D4-A90853FE4AE6}"/>
              </a:ext>
            </a:extLst>
          </p:cNvPr>
          <p:cNvSpPr txBox="1">
            <a:spLocks/>
          </p:cNvSpPr>
          <p:nvPr/>
        </p:nvSpPr>
        <p:spPr>
          <a:xfrm>
            <a:off x="5166853" y="4028052"/>
            <a:ext cx="3559276" cy="2829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altLang="ja-JP" dirty="0"/>
              <a:t>quegli specchi (gli)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dirty="0"/>
              <a:t>quegli anni (gli)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dirty="0"/>
              <a:t>quei ponti (i)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dirty="0"/>
              <a:t>quelle terre (le)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dirty="0"/>
              <a:t>quelle ombre (le)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4CC6ADBB-A400-7FD8-7607-6F960902DF0C}"/>
              </a:ext>
            </a:extLst>
          </p:cNvPr>
          <p:cNvSpPr txBox="1">
            <a:spLocks/>
          </p:cNvSpPr>
          <p:nvPr/>
        </p:nvSpPr>
        <p:spPr>
          <a:xfrm>
            <a:off x="8448943" y="2083519"/>
            <a:ext cx="3932326" cy="1551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ja-JP" dirty="0"/>
              <a:t>s+</a:t>
            </a:r>
            <a:r>
              <a:rPr lang="ja-JP" altLang="it-IT" dirty="0"/>
              <a:t>子音</a:t>
            </a:r>
            <a:r>
              <a:rPr lang="it-IT" altLang="ja-JP" dirty="0"/>
              <a:t>, z, </a:t>
            </a:r>
            <a:r>
              <a:rPr lang="it-IT" altLang="ja-JP" dirty="0" err="1"/>
              <a:t>gn</a:t>
            </a:r>
            <a:r>
              <a:rPr lang="it-IT" altLang="ja-JP" dirty="0"/>
              <a:t>, </a:t>
            </a:r>
            <a:r>
              <a:rPr lang="it-IT" altLang="ja-JP" dirty="0" err="1"/>
              <a:t>ps</a:t>
            </a:r>
            <a:r>
              <a:rPr lang="it-IT" altLang="ja-JP" dirty="0"/>
              <a:t>, x, y</a:t>
            </a:r>
          </a:p>
          <a:p>
            <a:r>
              <a:rPr lang="ja-JP" altLang="it-IT" dirty="0"/>
              <a:t>母音始まり</a:t>
            </a:r>
            <a:endParaRPr lang="it-IT" altLang="ja-JP" dirty="0"/>
          </a:p>
          <a:p>
            <a:r>
              <a:rPr lang="ja-JP" altLang="it-IT" dirty="0"/>
              <a:t>それ以外</a:t>
            </a:r>
            <a:endParaRPr lang="it-IT" altLang="ja-JP" dirty="0"/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B984562B-B13C-ACDA-8081-59DBA3BDE881}"/>
              </a:ext>
            </a:extLst>
          </p:cNvPr>
          <p:cNvSpPr txBox="1">
            <a:spLocks/>
          </p:cNvSpPr>
          <p:nvPr/>
        </p:nvSpPr>
        <p:spPr>
          <a:xfrm>
            <a:off x="8821993" y="5158761"/>
            <a:ext cx="3559276" cy="2829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altLang="ja-JP" dirty="0"/>
              <a:t>questa bella macchina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dirty="0"/>
              <a:t>quei due problemi</a:t>
            </a:r>
          </a:p>
        </p:txBody>
      </p:sp>
    </p:spTree>
    <p:extLst>
      <p:ext uri="{BB962C8B-B14F-4D97-AF65-F5344CB8AC3E}">
        <p14:creationId xmlns:p14="http://schemas.microsoft.com/office/powerpoint/2010/main" val="1851076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2CBED-C7A5-7AC3-C5C1-23B2660AE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EFF25-FFE6-61E4-8012-0E559162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指示代名詞</a:t>
            </a:r>
            <a:r>
              <a:rPr lang="it-IT" altLang="ja-JP" b="1" dirty="0"/>
              <a:t>/</a:t>
            </a:r>
            <a:r>
              <a:rPr lang="ja-JP" altLang="it-IT" b="1" dirty="0"/>
              <a:t>形容詞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67C531-45AA-6315-593E-DC9320C57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996448" cy="520444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br>
              <a:rPr lang="en-US" altLang="ja-JP" sz="3200" dirty="0"/>
            </a:br>
            <a:endParaRPr lang="en-US" altLang="ja-JP" sz="3200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endParaRPr lang="en-US" altLang="ja-JP" sz="3200" b="1" dirty="0"/>
          </a:p>
          <a:p>
            <a:pPr marL="0" indent="0">
              <a:buNone/>
            </a:pPr>
            <a:r>
              <a:rPr lang="en-US" altLang="ja-JP" sz="3200" b="1" dirty="0">
                <a:solidFill>
                  <a:srgbClr val="FF0000"/>
                </a:solidFill>
              </a:rPr>
              <a:t>A</a:t>
            </a:r>
            <a:r>
              <a:rPr lang="en-US" altLang="ja-JP" sz="3200" b="1" dirty="0"/>
              <a:t>: Cos</a:t>
            </a:r>
            <a:r>
              <a:rPr lang="it-IT" altLang="ja-JP" sz="3200" b="1" dirty="0"/>
              <a:t>’è quello/a? </a:t>
            </a:r>
            <a:r>
              <a:rPr lang="en-US" altLang="ja-JP" sz="3200" b="1" dirty="0"/>
              <a:t>Cosa </a:t>
            </a:r>
            <a:r>
              <a:rPr lang="en-US" altLang="ja-JP" sz="3200" b="1" dirty="0" err="1"/>
              <a:t>sono</a:t>
            </a:r>
            <a:r>
              <a:rPr lang="en-US" altLang="ja-JP" sz="3200" b="1" dirty="0"/>
              <a:t> </a:t>
            </a:r>
            <a:r>
              <a:rPr lang="en-US" altLang="ja-JP" sz="3200" b="1" dirty="0" err="1"/>
              <a:t>quelli</a:t>
            </a:r>
            <a:r>
              <a:rPr lang="en-US" altLang="ja-JP" sz="3200" b="1" dirty="0"/>
              <a:t>/e? </a:t>
            </a:r>
            <a:r>
              <a:rPr lang="ja-JP" altLang="it-IT" sz="3200" dirty="0"/>
              <a:t>それ</a:t>
            </a:r>
            <a:r>
              <a:rPr lang="ja-JP" altLang="en-US" sz="3200" dirty="0"/>
              <a:t>は何ですか。</a:t>
            </a: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>
                <a:solidFill>
                  <a:srgbClr val="FF0000"/>
                </a:solidFill>
              </a:rPr>
              <a:t>B</a:t>
            </a:r>
            <a:r>
              <a:rPr lang="it-IT" altLang="ja-JP" sz="3200" b="1" dirty="0"/>
              <a:t>: Questo/a è _____. Questi/e sono _____. </a:t>
            </a:r>
            <a:r>
              <a:rPr lang="ja-JP" altLang="it-IT" sz="3200" dirty="0"/>
              <a:t>これは</a:t>
            </a:r>
            <a:r>
              <a:rPr lang="it-IT" altLang="ja-JP" sz="3200" dirty="0"/>
              <a:t>____</a:t>
            </a:r>
            <a:r>
              <a:rPr lang="ja-JP" altLang="it-IT" sz="3200" dirty="0"/>
              <a:t>です。</a:t>
            </a:r>
            <a:endParaRPr lang="en-US" altLang="ja-JP" sz="3200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7997995-F09C-AF12-2304-0BF4A3C48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730578"/>
              </p:ext>
            </p:extLst>
          </p:nvPr>
        </p:nvGraphicFramePr>
        <p:xfrm>
          <a:off x="995855" y="1912322"/>
          <a:ext cx="799083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661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904774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8633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77962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b="1" dirty="0"/>
                        <a:t>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quest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6FCCDAE4-EAFB-1906-F31B-A258B113D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064013"/>
              </p:ext>
            </p:extLst>
          </p:nvPr>
        </p:nvGraphicFramePr>
        <p:xfrm>
          <a:off x="995855" y="3045490"/>
          <a:ext cx="7990830" cy="2421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32">
                  <a:extLst>
                    <a:ext uri="{9D8B030D-6E8A-4147-A177-3AD203B41FA5}">
                      <a16:colId xmlns:a16="http://schemas.microsoft.com/office/drawing/2014/main" val="3816868356"/>
                    </a:ext>
                  </a:extLst>
                </a:gridCol>
                <a:gridCol w="1839671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48465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18967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87795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62440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639148">
                <a:tc rowSpan="3">
                  <a:txBody>
                    <a:bodyPr/>
                    <a:lstStyle/>
                    <a:p>
                      <a:r>
                        <a:rPr lang="ja-JP" altLang="it-IT" sz="3200" b="1" dirty="0">
                          <a:solidFill>
                            <a:schemeClr val="tx1"/>
                          </a:solidFill>
                        </a:rPr>
                        <a:t>そ</a:t>
                      </a:r>
                      <a:endParaRPr lang="it-IT" altLang="ja-JP" sz="32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ja-JP" altLang="it-IT" sz="3200" b="1" dirty="0">
                          <a:solidFill>
                            <a:schemeClr val="tx1"/>
                          </a:solidFill>
                        </a:rPr>
                        <a:t>・</a:t>
                      </a:r>
                      <a:endParaRPr lang="it-IT" altLang="ja-JP" sz="32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ja-JP" altLang="it-IT" sz="3200" b="1" dirty="0">
                          <a:solidFill>
                            <a:schemeClr val="tx1"/>
                          </a:solidFill>
                        </a:rPr>
                        <a:t>あ</a:t>
                      </a:r>
                      <a:endParaRPr lang="it-IT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513285">
                <a:tc vMerge="1"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95187"/>
                  </a:ext>
                </a:extLst>
              </a:tr>
              <a:tr h="513285">
                <a:tc vMerge="1"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15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5515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C9275C-B051-B976-7137-A5928AA25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13: </a:t>
            </a:r>
            <a:r>
              <a:rPr lang="ja-JP" altLang="it-IT" b="1" dirty="0"/>
              <a:t>指示代名詞</a:t>
            </a:r>
            <a:r>
              <a:rPr lang="it-IT" altLang="ja-JP" b="1" dirty="0"/>
              <a:t>/</a:t>
            </a:r>
            <a:r>
              <a:rPr lang="ja-JP" altLang="it-IT" b="1" dirty="0"/>
              <a:t>形容詞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EEF330-75B1-4DE4-F44A-0B7D8644E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2196"/>
            <a:ext cx="10515600" cy="3565804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A: Quale vuoi?</a:t>
            </a:r>
          </a:p>
          <a:p>
            <a:pPr marL="0" indent="0">
              <a:buNone/>
            </a:pPr>
            <a:r>
              <a:rPr lang="it-IT" dirty="0"/>
              <a:t>B: Voglio questo.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FDBB193-9BF3-2BEA-AAAD-71B1BB62ED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182092"/>
              </p:ext>
            </p:extLst>
          </p:nvPr>
        </p:nvGraphicFramePr>
        <p:xfrm>
          <a:off x="995855" y="1912322"/>
          <a:ext cx="4284068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661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904774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8633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it-IT" sz="3200" b="1" dirty="0"/>
                        <a:t>ど</a:t>
                      </a:r>
                      <a:endParaRPr lang="it-IT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qual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qual</a:t>
                      </a:r>
                      <a:r>
                        <a:rPr lang="it-IT" sz="3200" b="1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283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BC0413-67FB-15B8-1D2D-9BF2F596F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Compiti </a:t>
            </a:r>
            <a:r>
              <a:rPr lang="ja-JP" altLang="it-IT" b="1" dirty="0"/>
              <a:t>宿題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8F27D7-4385-EB07-5CA5-9A6E19203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089490" cy="4351338"/>
          </a:xfrm>
        </p:spPr>
        <p:txBody>
          <a:bodyPr/>
          <a:lstStyle/>
          <a:p>
            <a:r>
              <a:rPr lang="it-IT" altLang="ja-JP" dirty="0"/>
              <a:t>Pagina quarantuno numero tre e quattro.</a:t>
            </a:r>
          </a:p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3⃣</a:t>
            </a:r>
            <a:r>
              <a:rPr lang="ja-JP" altLang="it-IT" b="1" dirty="0">
                <a:solidFill>
                  <a:srgbClr val="FF0000"/>
                </a:solidFill>
              </a:rPr>
              <a:t>　</a:t>
            </a:r>
            <a:r>
              <a:rPr lang="ja-JP" altLang="it-IT" dirty="0"/>
              <a:t>例）</a:t>
            </a:r>
            <a:r>
              <a:rPr lang="it-IT" altLang="ja-JP" dirty="0"/>
              <a:t>una donna (bello) </a:t>
            </a:r>
            <a:r>
              <a:rPr lang="ja-JP" altLang="it-IT" dirty="0"/>
              <a:t>→　</a:t>
            </a:r>
            <a:r>
              <a:rPr lang="it-IT" altLang="ja-JP" dirty="0"/>
              <a:t>una bella donna</a:t>
            </a:r>
          </a:p>
          <a:p>
            <a:pPr marL="0" indent="0">
              <a:buNone/>
            </a:pPr>
            <a:endParaRPr lang="it-IT" altLang="ja-JP" dirty="0"/>
          </a:p>
          <a:p>
            <a:pPr marL="514350" indent="-514350">
              <a:buAutoNum type="arabicParenR"/>
            </a:pPr>
            <a:r>
              <a:rPr lang="it-IT" altLang="ja-JP" dirty="0"/>
              <a:t>uno strumento (bello)</a:t>
            </a:r>
          </a:p>
          <a:p>
            <a:pPr marL="514350" indent="-514350">
              <a:buAutoNum type="arabicParenR"/>
            </a:pPr>
            <a:r>
              <a:rPr lang="it-IT" altLang="ja-JP" dirty="0"/>
              <a:t>le auto (bello)</a:t>
            </a:r>
          </a:p>
          <a:p>
            <a:pPr marL="514350" indent="-514350">
              <a:buAutoNum type="arabicParenR"/>
            </a:pPr>
            <a:r>
              <a:rPr lang="it-IT" altLang="ja-JP" dirty="0"/>
              <a:t>una notizia (buono)</a:t>
            </a:r>
          </a:p>
          <a:p>
            <a:pPr marL="514350" indent="-514350">
              <a:buAutoNum type="arabicParenR"/>
            </a:pPr>
            <a:r>
              <a:rPr lang="it-IT" altLang="ja-JP" dirty="0"/>
              <a:t>gli studenti (buono)</a:t>
            </a:r>
          </a:p>
          <a:p>
            <a:pPr marL="514350" indent="-514350">
              <a:buAutoNum type="arabicParenR"/>
            </a:pPr>
            <a:r>
              <a:rPr lang="it-IT" altLang="ja-JP" dirty="0"/>
              <a:t>Pietro (santo)</a:t>
            </a:r>
          </a:p>
          <a:p>
            <a:pPr marL="0" indent="0">
              <a:buNone/>
            </a:pPr>
            <a:endParaRPr lang="it-IT" altLang="ja-JP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492260B9-FF6E-173A-35D8-C6881BC5FBD3}"/>
              </a:ext>
            </a:extLst>
          </p:cNvPr>
          <p:cNvSpPr txBox="1">
            <a:spLocks/>
          </p:cNvSpPr>
          <p:nvPr/>
        </p:nvSpPr>
        <p:spPr>
          <a:xfrm>
            <a:off x="5277465" y="1825625"/>
            <a:ext cx="691453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arenR"/>
            </a:pPr>
            <a:endParaRPr lang="it-IT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endParaRPr lang="it-IT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endParaRPr lang="it-IT" altLang="ja-JP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dirty="0"/>
              <a:t>un bello strumento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dirty="0"/>
              <a:t>le belle auto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dirty="0"/>
              <a:t>una buona notizia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dirty="0"/>
              <a:t>i buoni studenti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dirty="0"/>
              <a:t>San Pietro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18708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F8A51-24AB-ECD6-03C5-9E0095D8C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22557B-BC63-9815-DFDF-B8AB29883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Compiti </a:t>
            </a:r>
            <a:r>
              <a:rPr lang="ja-JP" altLang="it-IT" b="1" dirty="0"/>
              <a:t>宿題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5108CC-23BD-1398-B8E7-4F07DD228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089490" cy="4351338"/>
          </a:xfrm>
        </p:spPr>
        <p:txBody>
          <a:bodyPr>
            <a:normAutofit/>
          </a:bodyPr>
          <a:lstStyle/>
          <a:p>
            <a:r>
              <a:rPr lang="it-IT" altLang="ja-JP" dirty="0"/>
              <a:t>Pagina quarantuno numero tre e quattro.</a:t>
            </a:r>
          </a:p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4⃣</a:t>
            </a:r>
            <a:r>
              <a:rPr lang="ja-JP" altLang="it-IT" b="1" dirty="0">
                <a:solidFill>
                  <a:srgbClr val="FF0000"/>
                </a:solidFill>
              </a:rPr>
              <a:t>　</a:t>
            </a:r>
            <a:r>
              <a:rPr lang="ja-JP" altLang="it-IT" dirty="0"/>
              <a:t>例）</a:t>
            </a:r>
            <a:r>
              <a:rPr lang="it-IT" altLang="ja-JP" dirty="0"/>
              <a:t>una casa (-etto) </a:t>
            </a:r>
            <a:r>
              <a:rPr lang="ja-JP" altLang="it-IT" dirty="0"/>
              <a:t>→　</a:t>
            </a:r>
            <a:r>
              <a:rPr lang="it-IT" altLang="ja-JP" dirty="0"/>
              <a:t>una casetta</a:t>
            </a:r>
          </a:p>
          <a:p>
            <a:pPr marL="0" indent="0">
              <a:buNone/>
            </a:pPr>
            <a:endParaRPr lang="it-IT" altLang="ja-JP" dirty="0"/>
          </a:p>
          <a:p>
            <a:pPr marL="514350" indent="-514350">
              <a:buAutoNum type="arabicParenR"/>
            </a:pPr>
            <a:r>
              <a:rPr lang="it-IT" altLang="ja-JP" dirty="0"/>
              <a:t>bello (-ino)</a:t>
            </a:r>
          </a:p>
          <a:p>
            <a:pPr marL="514350" indent="-514350">
              <a:buAutoNum type="arabicParenR"/>
            </a:pPr>
            <a:r>
              <a:rPr lang="it-IT" altLang="ja-JP" dirty="0"/>
              <a:t>una ragazza (-ina)</a:t>
            </a:r>
          </a:p>
          <a:p>
            <a:pPr marL="514350" indent="-514350">
              <a:buAutoNum type="arabicParenR"/>
            </a:pPr>
            <a:r>
              <a:rPr lang="it-IT" altLang="ja-JP" dirty="0"/>
              <a:t>caro (-uccio)</a:t>
            </a:r>
          </a:p>
          <a:p>
            <a:pPr marL="514350" indent="-514350">
              <a:buAutoNum type="arabicParenR"/>
            </a:pPr>
            <a:r>
              <a:rPr lang="it-IT" altLang="ja-JP" dirty="0"/>
              <a:t>un poeta (-astro)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D5609299-87BE-888F-B4BC-4EDD31509737}"/>
              </a:ext>
            </a:extLst>
          </p:cNvPr>
          <p:cNvSpPr txBox="1">
            <a:spLocks/>
          </p:cNvSpPr>
          <p:nvPr/>
        </p:nvSpPr>
        <p:spPr>
          <a:xfrm>
            <a:off x="5277465" y="1825625"/>
            <a:ext cx="691453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arenR"/>
            </a:pPr>
            <a:endParaRPr lang="it-IT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endParaRPr lang="it-IT" altLang="ja-JP" dirty="0"/>
          </a:p>
          <a:p>
            <a:pPr marL="514350" indent="-514350">
              <a:buFont typeface="Arial" panose="020B0604020202020204" pitchFamily="34" charset="0"/>
              <a:buAutoNum type="arabicParenR"/>
            </a:pPr>
            <a:endParaRPr lang="it-IT" altLang="ja-JP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dirty="0"/>
              <a:t>bellino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dirty="0"/>
              <a:t>una ragazzina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dirty="0"/>
              <a:t>caruccio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dirty="0"/>
              <a:t>un poetastro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163988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B05BA-E35D-38C6-C607-FC5B225B6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0B996-C31F-1132-596B-B149D54C5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否定文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31A2AF-AC42-5000-61FB-CE3A46321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b="1" dirty="0"/>
              <a:t>他の否定文</a:t>
            </a: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1)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+ </a:t>
            </a:r>
            <a:r>
              <a:rPr lang="it-IT" altLang="ja-JP" b="1" u="sng" dirty="0"/>
              <a:t>essere</a:t>
            </a:r>
            <a:r>
              <a:rPr lang="ja-JP" altLang="it-IT" b="1" dirty="0"/>
              <a:t>動詞 </a:t>
            </a:r>
            <a:r>
              <a:rPr lang="it-IT" altLang="ja-JP" b="1" dirty="0"/>
              <a:t>+ </a:t>
            </a:r>
            <a:r>
              <a:rPr lang="it-IT" altLang="ja-JP" b="1" dirty="0">
                <a:solidFill>
                  <a:srgbClr val="FF0000"/>
                </a:solidFill>
              </a:rPr>
              <a:t>più</a:t>
            </a:r>
            <a:r>
              <a:rPr lang="it-IT" altLang="ja-JP" b="1" dirty="0"/>
              <a:t> + </a:t>
            </a:r>
            <a:r>
              <a:rPr lang="ja-JP" altLang="it-IT" b="1" i="1" dirty="0"/>
              <a:t>形容詞</a:t>
            </a:r>
            <a:r>
              <a:rPr lang="it-IT" altLang="ja-JP" b="1" i="1" dirty="0"/>
              <a:t>/</a:t>
            </a:r>
            <a:r>
              <a:rPr lang="ja-JP" altLang="it-IT" b="1" i="1" dirty="0"/>
              <a:t>名詞 </a:t>
            </a:r>
            <a:r>
              <a:rPr lang="it-IT" altLang="ja-JP" b="1" dirty="0"/>
              <a:t>(</a:t>
            </a:r>
            <a:r>
              <a:rPr lang="ja-JP" altLang="it-IT" b="1" dirty="0"/>
              <a:t>もはや～ない</a:t>
            </a:r>
            <a:r>
              <a:rPr lang="it-IT" altLang="ja-JP" b="1" dirty="0"/>
              <a:t>)</a:t>
            </a:r>
          </a:p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</a:t>
            </a:r>
            <a:r>
              <a:rPr lang="it-IT" altLang="ja-JP" b="1" u="sng" dirty="0"/>
              <a:t>sono</a:t>
            </a:r>
            <a:r>
              <a:rPr lang="it-IT" altLang="ja-JP" b="1" dirty="0"/>
              <a:t> </a:t>
            </a:r>
            <a:r>
              <a:rPr lang="it-IT" altLang="ja-JP" b="1" dirty="0">
                <a:solidFill>
                  <a:srgbClr val="FF0000"/>
                </a:solidFill>
              </a:rPr>
              <a:t>più </a:t>
            </a:r>
            <a:r>
              <a:rPr lang="it-IT" altLang="ja-JP" b="1" i="1" dirty="0"/>
              <a:t>stanco</a:t>
            </a:r>
            <a:r>
              <a:rPr lang="it-IT" altLang="ja-JP" b="1" dirty="0"/>
              <a:t>.</a:t>
            </a:r>
          </a:p>
          <a:p>
            <a:pPr marL="0" indent="0">
              <a:buNone/>
            </a:pPr>
            <a:r>
              <a:rPr lang="ja-JP" altLang="it-IT" dirty="0"/>
              <a:t>私はもう疲れていません。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2)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+ </a:t>
            </a:r>
            <a:r>
              <a:rPr lang="it-IT" altLang="ja-JP" b="1" u="sng" dirty="0"/>
              <a:t>essere</a:t>
            </a:r>
            <a:r>
              <a:rPr lang="ja-JP" altLang="it-IT" b="1" dirty="0"/>
              <a:t>動詞 </a:t>
            </a:r>
            <a:r>
              <a:rPr lang="it-IT" altLang="ja-JP" b="1" dirty="0"/>
              <a:t>+ </a:t>
            </a:r>
            <a:r>
              <a:rPr lang="it-IT" altLang="zh-CN" b="1" dirty="0">
                <a:solidFill>
                  <a:srgbClr val="FF0000"/>
                </a:solidFill>
              </a:rPr>
              <a:t>mai</a:t>
            </a:r>
            <a:r>
              <a:rPr lang="it-IT" altLang="ja-JP" b="1" dirty="0"/>
              <a:t> + </a:t>
            </a:r>
            <a:r>
              <a:rPr lang="ja-JP" altLang="it-IT" b="1" i="1" dirty="0"/>
              <a:t>形容詞 </a:t>
            </a:r>
            <a:r>
              <a:rPr lang="it-IT" altLang="ja-JP" b="1" dirty="0"/>
              <a:t>(</a:t>
            </a:r>
            <a:r>
              <a:rPr lang="ja-JP" altLang="it-IT" b="1" dirty="0"/>
              <a:t>決して～ない</a:t>
            </a:r>
            <a:r>
              <a:rPr lang="it-IT" altLang="ja-JP" b="1" dirty="0"/>
              <a:t>)</a:t>
            </a:r>
          </a:p>
          <a:p>
            <a:pPr marL="0" indent="0">
              <a:buNone/>
            </a:pPr>
            <a:r>
              <a:rPr lang="it-IT" altLang="ja-JP" b="1" dirty="0"/>
              <a:t>Loro</a:t>
            </a:r>
            <a:r>
              <a:rPr lang="it-IT" altLang="ja-JP" b="1" dirty="0">
                <a:solidFill>
                  <a:srgbClr val="FF0000"/>
                </a:solidFill>
              </a:rPr>
              <a:t> non</a:t>
            </a:r>
            <a:r>
              <a:rPr lang="it-IT" altLang="ja-JP" b="1" dirty="0"/>
              <a:t> </a:t>
            </a:r>
            <a:r>
              <a:rPr lang="it-IT" altLang="ja-JP" b="1" u="sng" dirty="0"/>
              <a:t>sono</a:t>
            </a:r>
            <a:r>
              <a:rPr lang="it-IT" altLang="ja-JP" b="1" dirty="0"/>
              <a:t> </a:t>
            </a:r>
            <a:r>
              <a:rPr lang="it-IT" altLang="ja-JP" b="1" dirty="0">
                <a:solidFill>
                  <a:srgbClr val="FF0000"/>
                </a:solidFill>
              </a:rPr>
              <a:t>mai </a:t>
            </a:r>
            <a:r>
              <a:rPr lang="it-IT" altLang="ja-JP" b="1" i="1" dirty="0"/>
              <a:t>allegri</a:t>
            </a:r>
            <a:r>
              <a:rPr lang="it-IT" altLang="ja-JP" b="1" dirty="0"/>
              <a:t>.</a:t>
            </a:r>
          </a:p>
          <a:p>
            <a:pPr marL="0" indent="0">
              <a:buNone/>
            </a:pPr>
            <a:r>
              <a:rPr lang="ja-JP" altLang="it-IT" dirty="0"/>
              <a:t>彼らは決して陽気であることがありません。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3)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+ </a:t>
            </a:r>
            <a:r>
              <a:rPr lang="it-IT" altLang="ja-JP" b="1" u="sng" dirty="0"/>
              <a:t>essere</a:t>
            </a:r>
            <a:r>
              <a:rPr lang="ja-JP" altLang="it-IT" b="1" dirty="0"/>
              <a:t>動詞 </a:t>
            </a:r>
            <a:r>
              <a:rPr lang="it-IT" altLang="ja-JP" b="1" dirty="0"/>
              <a:t>+ </a:t>
            </a:r>
            <a:r>
              <a:rPr lang="it-IT" altLang="zh-CN" b="1" dirty="0">
                <a:solidFill>
                  <a:srgbClr val="FF0000"/>
                </a:solidFill>
              </a:rPr>
              <a:t>che</a:t>
            </a:r>
            <a:r>
              <a:rPr lang="it-IT" altLang="ja-JP" b="1" dirty="0"/>
              <a:t> + </a:t>
            </a:r>
            <a:r>
              <a:rPr lang="ja-JP" altLang="it-IT" b="1" i="1" dirty="0"/>
              <a:t>形容詞</a:t>
            </a:r>
            <a:r>
              <a:rPr lang="it-IT" altLang="ja-JP" b="1" i="1" dirty="0"/>
              <a:t>/</a:t>
            </a:r>
            <a:r>
              <a:rPr lang="ja-JP" altLang="it-IT" b="1" i="1" dirty="0"/>
              <a:t>名詞 </a:t>
            </a:r>
            <a:r>
              <a:rPr lang="it-IT" altLang="ja-JP" b="1" dirty="0"/>
              <a:t>(</a:t>
            </a:r>
            <a:r>
              <a:rPr lang="ja-JP" altLang="it-IT" b="1" dirty="0"/>
              <a:t>～しかない</a:t>
            </a:r>
            <a:r>
              <a:rPr lang="it-IT" altLang="ja-JP" b="1" dirty="0"/>
              <a:t>)</a:t>
            </a:r>
          </a:p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</a:t>
            </a:r>
            <a:r>
              <a:rPr lang="it-IT" altLang="ja-JP" b="1" u="sng" dirty="0"/>
              <a:t>è</a:t>
            </a:r>
            <a:r>
              <a:rPr lang="it-IT" altLang="ja-JP" b="1" dirty="0"/>
              <a:t> </a:t>
            </a:r>
            <a:r>
              <a:rPr lang="it-IT" altLang="ja-JP" b="1" dirty="0">
                <a:solidFill>
                  <a:srgbClr val="FF0000"/>
                </a:solidFill>
              </a:rPr>
              <a:t>che </a:t>
            </a:r>
            <a:r>
              <a:rPr lang="it-IT" altLang="ja-JP" b="1" i="1" dirty="0"/>
              <a:t>un piccolo sbaglio.</a:t>
            </a:r>
          </a:p>
          <a:p>
            <a:pPr marL="0" indent="0">
              <a:buNone/>
            </a:pPr>
            <a:r>
              <a:rPr lang="ja-JP" altLang="it-IT" dirty="0"/>
              <a:t>それは小さな町外でしかありません。</a:t>
            </a: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2038196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D14559-6EC1-8FF9-0977-8FC921E2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名詞の特殊な複数変化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555E84-AB5A-DDB7-B062-927666E34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it-IT" dirty="0"/>
              <a:t>語尾が</a:t>
            </a:r>
            <a:r>
              <a:rPr lang="it-IT" altLang="ja-JP" dirty="0"/>
              <a:t>-o</a:t>
            </a:r>
            <a:r>
              <a:rPr lang="ja-JP" altLang="it-IT" dirty="0"/>
              <a:t>単数→</a:t>
            </a:r>
            <a:r>
              <a:rPr lang="it-IT" altLang="ja-JP" dirty="0"/>
              <a:t>-a</a:t>
            </a:r>
            <a:r>
              <a:rPr lang="ja-JP" altLang="it-IT" dirty="0"/>
              <a:t>複数となり、文法上の姓も男性から女性に変化するもの</a:t>
            </a: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r>
              <a:rPr lang="it-IT" dirty="0"/>
              <a:t>L’uovo </a:t>
            </a:r>
            <a:r>
              <a:rPr lang="ja-JP" altLang="it-IT" dirty="0"/>
              <a:t>卵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dito </a:t>
            </a:r>
            <a:r>
              <a:rPr lang="ja-JP" altLang="it-IT" dirty="0"/>
              <a:t>指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braccio </a:t>
            </a:r>
            <a:r>
              <a:rPr lang="ja-JP" altLang="it-IT" dirty="0"/>
              <a:t>腕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labbro </a:t>
            </a:r>
            <a:r>
              <a:rPr lang="ja-JP" altLang="it-IT" dirty="0"/>
              <a:t>唇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9F59D3BA-0D71-3A61-665E-F44FEE6A2C91}"/>
              </a:ext>
            </a:extLst>
          </p:cNvPr>
          <p:cNvSpPr txBox="1">
            <a:spLocks/>
          </p:cNvSpPr>
          <p:nvPr/>
        </p:nvSpPr>
        <p:spPr>
          <a:xfrm>
            <a:off x="3232355" y="3224981"/>
            <a:ext cx="3089787" cy="3482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L</a:t>
            </a:r>
            <a:r>
              <a:rPr lang="it-IT" b="1" dirty="0"/>
              <a:t>e</a:t>
            </a:r>
            <a:r>
              <a:rPr lang="it-IT" dirty="0"/>
              <a:t> uov</a:t>
            </a:r>
            <a:r>
              <a:rPr lang="it-IT" b="1" dirty="0"/>
              <a:t>a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L</a:t>
            </a:r>
            <a:r>
              <a:rPr lang="it-IT" b="1" dirty="0"/>
              <a:t>e</a:t>
            </a:r>
            <a:r>
              <a:rPr lang="it-IT" dirty="0"/>
              <a:t> dit</a:t>
            </a:r>
            <a:r>
              <a:rPr lang="it-IT" b="1" dirty="0"/>
              <a:t>a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L</a:t>
            </a:r>
            <a:r>
              <a:rPr lang="it-IT" b="1" dirty="0"/>
              <a:t>e</a:t>
            </a:r>
            <a:r>
              <a:rPr lang="it-IT" dirty="0"/>
              <a:t> bracci</a:t>
            </a:r>
            <a:r>
              <a:rPr lang="it-IT" b="1" dirty="0"/>
              <a:t>a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L</a:t>
            </a:r>
            <a:r>
              <a:rPr lang="it-IT" b="1" dirty="0"/>
              <a:t>e</a:t>
            </a:r>
            <a:r>
              <a:rPr lang="it-IT" dirty="0"/>
              <a:t> labbr</a:t>
            </a:r>
            <a:r>
              <a:rPr lang="it-IT" b="1" dirty="0"/>
              <a:t>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0640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3C740-8662-7377-3183-38A92D6D5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328F0A-EE08-231B-CAB5-4080185A0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名詞の特殊な複数変化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F736DF-A0C3-C999-8ADE-46D2167DB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it-IT" dirty="0"/>
              <a:t>全く不規則な複数変化をする名詞</a:t>
            </a: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r>
              <a:rPr lang="it-IT" dirty="0"/>
              <a:t>L’uomo </a:t>
            </a:r>
            <a:r>
              <a:rPr lang="ja-JP" altLang="it-IT" dirty="0"/>
              <a:t>卵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dio </a:t>
            </a:r>
            <a:r>
              <a:rPr lang="ja-JP" altLang="it-IT" dirty="0"/>
              <a:t>指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tempio </a:t>
            </a:r>
            <a:r>
              <a:rPr lang="ja-JP" altLang="it-IT" dirty="0"/>
              <a:t>腕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bue </a:t>
            </a:r>
            <a:r>
              <a:rPr lang="ja-JP" altLang="it-IT" dirty="0"/>
              <a:t>唇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A2DC5FBC-CF24-0938-0BF9-9494D0DEF866}"/>
              </a:ext>
            </a:extLst>
          </p:cNvPr>
          <p:cNvSpPr txBox="1">
            <a:spLocks/>
          </p:cNvSpPr>
          <p:nvPr/>
        </p:nvSpPr>
        <p:spPr>
          <a:xfrm>
            <a:off x="3173362" y="2878136"/>
            <a:ext cx="3089787" cy="3482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Gli </a:t>
            </a:r>
            <a:r>
              <a:rPr lang="it-IT" b="1" dirty="0"/>
              <a:t>uomini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Gli </a:t>
            </a:r>
            <a:r>
              <a:rPr lang="it-IT" b="1" dirty="0"/>
              <a:t>dei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I </a:t>
            </a:r>
            <a:r>
              <a:rPr lang="it-IT" b="1" dirty="0"/>
              <a:t>templi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I </a:t>
            </a:r>
            <a:r>
              <a:rPr lang="it-IT" b="1" dirty="0"/>
              <a:t>buoi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9177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01959-8F52-E6F7-77AD-60F7E8FEF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886E5C-2FDA-C5C7-CB1E-FE5ED0D34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変意名詞・変意形容詞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41615C-FB8A-21D0-CF4E-3D451A8A5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ja-JP" altLang="it-IT" dirty="0"/>
              <a:t>イタリア語ではあ、名詞や形容詞にある種の語尾（接尾辞）を付け加えることで、特別なニュアンスを付け足すことがよくある。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1) </a:t>
            </a:r>
            <a:r>
              <a:rPr lang="ja-JP" altLang="it-IT" b="1" dirty="0"/>
              <a:t>指小辞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-ello (-a)</a:t>
            </a:r>
            <a:r>
              <a:rPr lang="it-IT" dirty="0"/>
              <a:t>: albero </a:t>
            </a:r>
            <a:r>
              <a:rPr lang="ja-JP" altLang="it-IT" dirty="0"/>
              <a:t>木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               povero </a:t>
            </a:r>
            <a:r>
              <a:rPr lang="ja-JP" altLang="it-IT" dirty="0"/>
              <a:t>哀れな</a:t>
            </a:r>
            <a:endParaRPr lang="it-IT" dirty="0"/>
          </a:p>
          <a:p>
            <a:pPr marL="0" indent="0">
              <a:buNone/>
            </a:pPr>
            <a:r>
              <a:rPr lang="it-IT" altLang="ja-JP" b="1" dirty="0"/>
              <a:t>-etto (-a)</a:t>
            </a:r>
            <a:r>
              <a:rPr lang="it-IT" altLang="ja-JP" dirty="0"/>
              <a:t>: casa </a:t>
            </a:r>
            <a:r>
              <a:rPr lang="ja-JP" altLang="it-IT" dirty="0"/>
              <a:t>家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dirty="0"/>
              <a:t>                 piccolo</a:t>
            </a:r>
            <a:r>
              <a:rPr lang="ja-JP" altLang="it-IT" dirty="0"/>
              <a:t> 小さい</a:t>
            </a:r>
            <a:endParaRPr lang="it-IT" dirty="0"/>
          </a:p>
          <a:p>
            <a:pPr marL="0" indent="0">
              <a:buNone/>
            </a:pPr>
            <a:r>
              <a:rPr lang="it-IT" b="1" dirty="0"/>
              <a:t>-ino (-a)</a:t>
            </a:r>
            <a:r>
              <a:rPr lang="it-IT" dirty="0"/>
              <a:t>: ragazzo</a:t>
            </a:r>
            <a:r>
              <a:rPr lang="zh-CN" altLang="it-IT" dirty="0"/>
              <a:t> </a:t>
            </a:r>
            <a:r>
              <a:rPr lang="ja-JP" altLang="it-IT" dirty="0"/>
              <a:t>少年</a:t>
            </a:r>
            <a:endParaRPr lang="it-IT" dirty="0"/>
          </a:p>
          <a:p>
            <a:pPr marL="0" indent="0">
              <a:buNone/>
            </a:pPr>
            <a:r>
              <a:rPr lang="it-IT" altLang="ja-JP" dirty="0"/>
              <a:t>                difficile</a:t>
            </a:r>
            <a:r>
              <a:rPr lang="ja-JP" altLang="it-IT" dirty="0"/>
              <a:t> 難しい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4F905B6-8BF9-C98D-1044-ED5F65F1D6A4}"/>
              </a:ext>
            </a:extLst>
          </p:cNvPr>
          <p:cNvSpPr txBox="1">
            <a:spLocks/>
          </p:cNvSpPr>
          <p:nvPr/>
        </p:nvSpPr>
        <p:spPr>
          <a:xfrm>
            <a:off x="5665354" y="3621714"/>
            <a:ext cx="6526646" cy="3482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zh-CN" b="1" dirty="0"/>
              <a:t>alberello</a:t>
            </a:r>
            <a:r>
              <a:rPr lang="it-IT" altLang="zh-CN" dirty="0"/>
              <a:t> </a:t>
            </a:r>
            <a:r>
              <a:rPr lang="ja-JP" altLang="it-IT" dirty="0"/>
              <a:t>小さな木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poverello</a:t>
            </a:r>
            <a:r>
              <a:rPr lang="it-IT" dirty="0"/>
              <a:t> </a:t>
            </a:r>
            <a:r>
              <a:rPr lang="ja-JP" altLang="it-IT" dirty="0"/>
              <a:t>ちょっとかわいそうな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casetta</a:t>
            </a:r>
            <a:r>
              <a:rPr lang="it-IT" dirty="0"/>
              <a:t> </a:t>
            </a:r>
            <a:r>
              <a:rPr lang="ja-JP" altLang="it-IT" dirty="0"/>
              <a:t>小さい家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piccoletto</a:t>
            </a:r>
            <a:r>
              <a:rPr lang="it-IT" dirty="0"/>
              <a:t> </a:t>
            </a:r>
            <a:r>
              <a:rPr lang="ja-JP" altLang="it-IT" dirty="0"/>
              <a:t>ちょっと小さい</a:t>
            </a:r>
            <a:endParaRPr lang="it-IT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ragazzino</a:t>
            </a:r>
            <a:r>
              <a:rPr lang="it-IT" dirty="0"/>
              <a:t> </a:t>
            </a:r>
            <a:r>
              <a:rPr lang="ja-JP" altLang="it-IT" dirty="0"/>
              <a:t>小さな男の子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difficilino</a:t>
            </a:r>
            <a:r>
              <a:rPr lang="it-IT" dirty="0"/>
              <a:t> </a:t>
            </a:r>
            <a:r>
              <a:rPr lang="ja-JP" altLang="it-IT" dirty="0"/>
              <a:t>ちょっと難しい</a:t>
            </a:r>
            <a:endParaRPr lang="it-IT" b="1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9696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2351F-421C-BD76-2F15-0D31179E2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F73AB0-3FF4-2066-24FB-129E19FD6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</a:t>
            </a:r>
            <a:r>
              <a:rPr lang="ja-JP" altLang="it-IT" b="1" dirty="0"/>
              <a:t>変意名詞・変意形容詞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34E9D-7F03-11C6-1657-B56161B85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1257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ja-JP" b="1" dirty="0"/>
              <a:t>2) </a:t>
            </a:r>
            <a:r>
              <a:rPr lang="ja-JP" altLang="it-IT" b="1" dirty="0"/>
              <a:t>愛小接尾辞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-uccio (-a)</a:t>
            </a:r>
            <a:r>
              <a:rPr lang="it-IT" dirty="0"/>
              <a:t>: casa </a:t>
            </a:r>
            <a:r>
              <a:rPr lang="ja-JP" altLang="it-IT" dirty="0"/>
              <a:t>家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                   caro </a:t>
            </a:r>
            <a:r>
              <a:rPr lang="ja-JP" altLang="it-IT" dirty="0"/>
              <a:t>愛すべき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3) </a:t>
            </a:r>
            <a:r>
              <a:rPr lang="ja-JP" altLang="it-IT" b="1" dirty="0"/>
              <a:t>拡大接尾辞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-one</a:t>
            </a:r>
            <a:r>
              <a:rPr lang="it-IT" dirty="0"/>
              <a:t>:           libro </a:t>
            </a:r>
            <a:r>
              <a:rPr lang="ja-JP" altLang="it-IT" dirty="0"/>
              <a:t>本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                   pigro </a:t>
            </a:r>
            <a:r>
              <a:rPr lang="ja-JP" altLang="it-IT" dirty="0"/>
              <a:t>怠惰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4) </a:t>
            </a:r>
            <a:r>
              <a:rPr lang="ja-JP" altLang="it-IT" b="1" dirty="0"/>
              <a:t>蔑称接尾辞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-accio (-a)</a:t>
            </a:r>
            <a:r>
              <a:rPr lang="it-IT" dirty="0"/>
              <a:t>: casa </a:t>
            </a:r>
            <a:r>
              <a:rPr lang="ja-JP" altLang="it-IT" dirty="0"/>
              <a:t>家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                   avaro </a:t>
            </a:r>
            <a:r>
              <a:rPr lang="ja-JP" altLang="it-IT" dirty="0"/>
              <a:t>けちな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-astro (-a)</a:t>
            </a:r>
            <a:r>
              <a:rPr lang="it-IT" altLang="ja-JP" dirty="0"/>
              <a:t>: poeta </a:t>
            </a:r>
            <a:r>
              <a:rPr lang="ja-JP" altLang="it-IT" dirty="0"/>
              <a:t>詩人</a:t>
            </a:r>
            <a:endParaRPr lang="it-IT" altLang="ja-JP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2E65702-3687-D89A-E681-CDF62C70A3E0}"/>
              </a:ext>
            </a:extLst>
          </p:cNvPr>
          <p:cNvSpPr txBox="1">
            <a:spLocks/>
          </p:cNvSpPr>
          <p:nvPr/>
        </p:nvSpPr>
        <p:spPr>
          <a:xfrm>
            <a:off x="5468709" y="2333688"/>
            <a:ext cx="6526646" cy="109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casuccia</a:t>
            </a:r>
            <a:r>
              <a:rPr lang="it-IT" altLang="zh-CN" dirty="0"/>
              <a:t> </a:t>
            </a:r>
            <a:r>
              <a:rPr lang="ja-JP" altLang="it-IT" dirty="0"/>
              <a:t>かわいらしい家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caruccio</a:t>
            </a:r>
            <a:r>
              <a:rPr lang="it-IT" dirty="0"/>
              <a:t> </a:t>
            </a:r>
            <a:r>
              <a:rPr lang="ja-JP" altLang="it-IT" dirty="0"/>
              <a:t>かわいらしい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CE23BAF4-C590-5E3A-460C-01979242E014}"/>
              </a:ext>
            </a:extLst>
          </p:cNvPr>
          <p:cNvSpPr txBox="1">
            <a:spLocks/>
          </p:cNvSpPr>
          <p:nvPr/>
        </p:nvSpPr>
        <p:spPr>
          <a:xfrm>
            <a:off x="5468709" y="3794155"/>
            <a:ext cx="6526646" cy="109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librone</a:t>
            </a:r>
            <a:r>
              <a:rPr lang="it-IT" altLang="zh-CN" dirty="0"/>
              <a:t> </a:t>
            </a:r>
            <a:r>
              <a:rPr lang="ja-JP" altLang="it-IT" dirty="0"/>
              <a:t>大きい本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pigrone</a:t>
            </a:r>
            <a:r>
              <a:rPr lang="it-IT" dirty="0"/>
              <a:t> </a:t>
            </a:r>
            <a:r>
              <a:rPr lang="ja-JP" altLang="it-IT" dirty="0"/>
              <a:t>ひどく怠惰な</a:t>
            </a:r>
            <a:endParaRPr lang="it-IT" dirty="0"/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927E2B66-6A9F-94EA-89CE-43210B47A93B}"/>
              </a:ext>
            </a:extLst>
          </p:cNvPr>
          <p:cNvSpPr txBox="1">
            <a:spLocks/>
          </p:cNvSpPr>
          <p:nvPr/>
        </p:nvSpPr>
        <p:spPr>
          <a:xfrm>
            <a:off x="5493291" y="5391898"/>
            <a:ext cx="6526646" cy="1559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casaccia</a:t>
            </a:r>
            <a:r>
              <a:rPr lang="it-IT" altLang="zh-CN" dirty="0"/>
              <a:t> </a:t>
            </a:r>
            <a:r>
              <a:rPr lang="ja-JP" altLang="it-IT" dirty="0"/>
              <a:t>おんぼろの家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avaraccio</a:t>
            </a:r>
            <a:r>
              <a:rPr lang="it-IT" dirty="0"/>
              <a:t> </a:t>
            </a:r>
            <a:r>
              <a:rPr lang="ja-JP" altLang="it-IT" dirty="0"/>
              <a:t>けちでいやな</a:t>
            </a:r>
            <a:endParaRPr lang="it-IT" altLang="ja-JP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poetastro</a:t>
            </a:r>
            <a:r>
              <a:rPr lang="it-IT" dirty="0"/>
              <a:t> </a:t>
            </a:r>
            <a:r>
              <a:rPr lang="ja-JP" altLang="it-IT" dirty="0"/>
              <a:t>へぼ詩人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0109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10320</TotalTime>
  <Words>1330</Words>
  <Application>Microsoft Office PowerPoint</Application>
  <PresentationFormat>Widescreen</PresentationFormat>
  <Paragraphs>290</Paragraphs>
  <Slides>25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0" baseType="lpstr">
      <vt:lpstr>游ゴシック</vt:lpstr>
      <vt:lpstr>游ゴシック Light</vt:lpstr>
      <vt:lpstr>Aptos</vt:lpstr>
      <vt:lpstr>Arial</vt:lpstr>
      <vt:lpstr>Office テーマ</vt:lpstr>
      <vt:lpstr>イタリア語教室 Italiano</vt:lpstr>
      <vt:lpstr>Comunicazioni 通知</vt:lpstr>
      <vt:lpstr>Lezione 12: Compiti 宿題</vt:lpstr>
      <vt:lpstr>Lezione 12: Compiti 宿題</vt:lpstr>
      <vt:lpstr>復習: 否定文</vt:lpstr>
      <vt:lpstr>復習: 名詞の特殊な複数変化</vt:lpstr>
      <vt:lpstr>復習: 名詞の特殊な複数変化</vt:lpstr>
      <vt:lpstr>復習: 変意名詞・変意形容詞</vt:lpstr>
      <vt:lpstr>復習: 変意名詞・変意形容詞</vt:lpstr>
      <vt:lpstr>復習: 変意名詞・変意形容詞</vt:lpstr>
      <vt:lpstr>復習: 変意名詞・変意形容詞</vt:lpstr>
      <vt:lpstr>Lezione 13: 存在文</vt:lpstr>
      <vt:lpstr>Lezione 13: 話す練習</vt:lpstr>
      <vt:lpstr>Lezione 13: 話す練習</vt:lpstr>
      <vt:lpstr>Lezione 13: 話す練習</vt:lpstr>
      <vt:lpstr>Lezione 13: 話す練習</vt:lpstr>
      <vt:lpstr>Lezione 13: 話す練習</vt:lpstr>
      <vt:lpstr>Lezione 13: 話す練習</vt:lpstr>
      <vt:lpstr>復習: 指示形容詞 Gli aggettivi dimostrativi</vt:lpstr>
      <vt:lpstr>復習: 指示代名詞 I pronomi dimostrativi</vt:lpstr>
      <vt:lpstr>復習: 指示代名詞 I pronomi dimostrativi</vt:lpstr>
      <vt:lpstr>Lezione 13: 指示代名詞/形容詞</vt:lpstr>
      <vt:lpstr>Lezione 13: 指示代名詞/形容詞</vt:lpstr>
      <vt:lpstr>Lezione 13: 指示代名詞/形容詞</vt:lpstr>
      <vt:lpstr>Lezione 13: 指示代名詞/形容詞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96</cp:revision>
  <dcterms:created xsi:type="dcterms:W3CDTF">2025-07-16T14:35:29Z</dcterms:created>
  <dcterms:modified xsi:type="dcterms:W3CDTF">2025-11-07T01:13:49Z</dcterms:modified>
</cp:coreProperties>
</file>