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408" r:id="rId3"/>
    <p:sldId id="399" r:id="rId4"/>
    <p:sldId id="391" r:id="rId5"/>
    <p:sldId id="414" r:id="rId6"/>
    <p:sldId id="415" r:id="rId7"/>
    <p:sldId id="416" r:id="rId8"/>
    <p:sldId id="376" r:id="rId9"/>
    <p:sldId id="375" r:id="rId10"/>
    <p:sldId id="400" r:id="rId11"/>
    <p:sldId id="398" r:id="rId12"/>
    <p:sldId id="401" r:id="rId13"/>
    <p:sldId id="402" r:id="rId14"/>
    <p:sldId id="403" r:id="rId15"/>
    <p:sldId id="405" r:id="rId16"/>
    <p:sldId id="406" r:id="rId17"/>
    <p:sldId id="417" r:id="rId18"/>
    <p:sldId id="418" r:id="rId19"/>
    <p:sldId id="409" r:id="rId20"/>
    <p:sldId id="407" r:id="rId21"/>
    <p:sldId id="410" r:id="rId22"/>
    <p:sldId id="411" r:id="rId23"/>
    <p:sldId id="412" r:id="rId24"/>
    <p:sldId id="419" r:id="rId25"/>
    <p:sldId id="420" r:id="rId26"/>
    <p:sldId id="422" r:id="rId27"/>
    <p:sldId id="423" r:id="rId28"/>
    <p:sldId id="421" r:id="rId29"/>
    <p:sldId id="424" r:id="rId30"/>
    <p:sldId id="425" r:id="rId3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59"/>
    <p:restoredTop sz="94694"/>
  </p:normalViewPr>
  <p:slideViewPr>
    <p:cSldViewPr snapToGrid="0">
      <p:cViewPr varScale="1">
        <p:scale>
          <a:sx n="121" d="100"/>
          <a:sy n="121" d="100"/>
        </p:scale>
        <p:origin x="79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F77899-6BF7-17BA-A6C3-87E8EF1F3C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7BFB389-3273-D457-4719-AF234F77714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F363378-5894-9680-6F93-0FA2B7CF33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13453C2-E139-74F0-307D-FC836B572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CD08A7-5B1B-170C-5DE9-9AE8F811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6790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D01BBA-A576-2DF1-3A9D-8604BD392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F5D990A-8E2D-4F94-42E1-4C9B571E01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8724D68-7DD5-99EC-E44B-AFDB0732C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CAD6AD8-C166-E184-3874-D994BB4F4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4FB8159-277B-B8DB-98BF-E8B47BBEB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402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86A3A79B-DBD0-E8EE-E158-00BB2FC0F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9F6256-D34E-582E-1327-CD7D9AB9DF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D488471-8FC3-93CC-79B5-CF88482E4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0392E34-2060-7642-43C5-AD466A0C0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73B4264-C615-064A-C172-BC47B1D95C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99655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6B474F4-B69C-2C3B-E720-1CD3AB43B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6011DF6-5C82-2222-D68E-EB4B98D1BF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8C7E09-983B-7C54-BD72-B971FB5A4F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9556763-4650-61E2-A56B-7079943C6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570F98-001F-DB6E-DFF1-C110EC615F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1690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96EEF8-FEB2-CE35-37E7-AD4D0E5AB2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34E5EE2-30BE-41E1-7F70-28416603E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B98DDC4-7C8A-20F3-3A21-9FD384A07E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70355E9-81D4-F479-11B0-B094088759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102AE2D-0A65-9A5D-B73C-F56338CDD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696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2E67E04-3555-0B74-1923-EDB6F1685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1881C2F-EE61-4014-00F1-B7BEAEE70A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999F4C7-AB34-23BD-7BF5-644914129E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7FA6CC1-A6BE-CD84-66E4-06079D08E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03392F2-7B31-FE4F-3531-87C9A7598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130982B-DF64-69BC-40C9-2CD3430F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8479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DC5CB20-94D3-0BCB-7CA6-FA8777C53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7946DED-6C05-A919-79B2-6E10AC706E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FD2C46A-8A4D-4077-EC26-BD14683C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A36A3B3-6E3B-EDB1-0CD6-3D6C557C68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2D461C2-83C7-7768-EA6A-7E7A757907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1FCBDC2-4EAD-7EBC-3926-D99031F25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7C3ED08-E615-BC85-57BE-BC71BFC071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83648C77-16BC-4987-0339-39FD40751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717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ADDDA1A-44E1-F144-55F1-D1714132AA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67C4607-D8BD-435A-BA85-5B7ECB4457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B98D16F-889A-37A3-C78E-C46A2CB2A7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9D3933D-DDAF-4F74-3257-AB1682A42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64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CC03D6F-2B24-956C-7E8D-C44D15BD99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D89F897-358A-85FB-0A16-7F969B64C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10B419D-AF74-3BA7-D6B6-BC288294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7637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565E49-C5D0-9C4E-525D-7D958F9E3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58436E6-0378-3BFD-E406-02C7580CDD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9C03019-C884-4182-5996-B1B2F2F8B3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76600B-241D-60D6-1722-7047CDD1C5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EF5101-624E-50BF-651E-DE6EB3EAC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F84B1B0-B711-FA5E-7779-75D150D2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21687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F94BA69-76F1-2F38-4D41-6965AE79E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C76312F-D26B-51D3-E559-5ED18264D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A37EF69-A156-F9CA-9E63-C8D07D2D86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DBAAF3B-5869-7319-CEB7-B12554C14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D12A9A-E510-B1E6-4F71-342B8BC2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57B8DC2-F7F2-9BD9-E3D9-5641684625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91556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666E6AE-9FEF-D13E-54EF-22AEBFC25B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C519B8-4726-49F6-0962-CE7C3A7ED8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A35DD93-EC24-427A-4CDB-7803C608FB5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1F9E47-1864-F14C-90A4-03426BCD6D7A}" type="datetimeFigureOut">
              <a:rPr kumimoji="1" lang="ja-JP" altLang="en-US" smtClean="0"/>
              <a:t>2025/10/14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3F04632-7EC9-4713-3CB1-D7F2110BAC3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394B95-0004-1C23-E53E-475BEBCE2F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9A044C8-2573-E24B-A414-62D3470F27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2343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ixnio.com/sv/varldens-flaggor/flagga-italien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pixabay.com/ja/photos/%E3%83%AD%E3%83%BC%E3%83%9E-%E6%9C%A8-%E3%82%A4%E3%82%BF%E3%83%AA%E3%82%A2-2472641/" TargetMode="Externa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4zj3FOBtxH4&amp;list=RD4zj3FOBtxH4&amp;start_radio=1" TargetMode="External"/><Relationship Id="rId2" Type="http://schemas.openxmlformats.org/officeDocument/2006/relationships/hyperlink" Target="https://www.youtube.com/watch?v=J1needAV_NQ&amp;list=RDJ1needAV_NQ&amp;start_radio=1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ukufukuplaza.jp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 descr="図形&#10;&#10;自動的に生成された説明">
            <a:extLst>
              <a:ext uri="{FF2B5EF4-FFF2-40B4-BE49-F238E27FC236}">
                <a16:creationId xmlns:a16="http://schemas.microsoft.com/office/drawing/2014/main" id="{07D42B70-1430-E798-6BBB-F32DE5177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8740" r="2" b="22244"/>
          <a:stretch>
            <a:fillRect/>
          </a:stretch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5" name="図 4" descr="時計台のある建物&#10;&#10;自動的に生成された説明">
            <a:extLst>
              <a:ext uri="{FF2B5EF4-FFF2-40B4-BE49-F238E27FC236}">
                <a16:creationId xmlns:a16="http://schemas.microsoft.com/office/drawing/2014/main" id="{9EF412E3-05E5-B090-D18B-B2599B562E0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20060" r="-2" b="10966"/>
          <a:stretch>
            <a:fillRect/>
          </a:stretch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4DBCAAD6-CBD5-0A12-3464-7AFA8465CF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912" y="1524659"/>
            <a:ext cx="5344050" cy="2774088"/>
          </a:xfrm>
        </p:spPr>
        <p:txBody>
          <a:bodyPr>
            <a:normAutofit/>
          </a:bodyPr>
          <a:lstStyle/>
          <a:p>
            <a:pPr algn="l"/>
            <a:r>
              <a:rPr lang="ja-JP" altLang="en-US" sz="5400" b="1"/>
              <a:t>イタリア語教室</a:t>
            </a:r>
            <a:br>
              <a:rPr lang="en-US" altLang="ja-JP" sz="5400" b="1" dirty="0"/>
            </a:br>
            <a:r>
              <a:rPr lang="en-US" altLang="ja-JP" sz="5400" b="1" dirty="0"/>
              <a:t>Italiano</a:t>
            </a:r>
            <a:endParaRPr kumimoji="1" lang="ja-JP" altLang="en-US" sz="5400" b="1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9705F3-6144-D02D-7ABB-05B271E1D7F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911" y="4687367"/>
            <a:ext cx="5232839" cy="133502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2600"/>
              <a:t>スコットディクレメンテ・マルコ</a:t>
            </a:r>
            <a:endParaRPr kumimoji="1" lang="en-US" altLang="ja-JP" sz="2600" dirty="0"/>
          </a:p>
          <a:p>
            <a:pPr algn="l"/>
            <a:r>
              <a:rPr lang="en-US" altLang="ja-JP" sz="2600" dirty="0"/>
              <a:t>Scotto di Clemente Marco</a:t>
            </a:r>
            <a:endParaRPr kumimoji="1" lang="ja-JP" altLang="en-US" sz="2600"/>
          </a:p>
        </p:txBody>
      </p:sp>
    </p:spTree>
    <p:extLst>
      <p:ext uri="{BB962C8B-B14F-4D97-AF65-F5344CB8AC3E}">
        <p14:creationId xmlns:p14="http://schemas.microsoft.com/office/powerpoint/2010/main" val="835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A516D4-A1FE-24CD-1AAF-9BE8ED7CAD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E79BADB-20CD-911B-7F77-9E1EBEA43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FCE611E-2247-78CB-C38A-B168F5C89D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503606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</a:t>
            </a:r>
          </a:p>
          <a:p>
            <a:pPr marL="0" indent="0">
              <a:buNone/>
            </a:pPr>
            <a:r>
              <a:rPr lang="en-US" altLang="ja-JP" sz="3600" b="1" dirty="0"/>
              <a:t>Lei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</a:t>
            </a:r>
            <a:r>
              <a:rPr lang="it-IT" altLang="ja-JP" sz="3600" b="1" dirty="0"/>
              <a:t>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</a:t>
            </a:r>
            <a:endParaRPr lang="en-US" altLang="ja-JP" sz="3600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4D7B2A8A-3840-EDC9-7CF8-726A7D35AF75}"/>
              </a:ext>
            </a:extLst>
          </p:cNvPr>
          <p:cNvSpPr txBox="1">
            <a:spLocks/>
          </p:cNvSpPr>
          <p:nvPr/>
        </p:nvSpPr>
        <p:spPr>
          <a:xfrm>
            <a:off x="6231193" y="1825625"/>
            <a:ext cx="5503606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3600" b="1" dirty="0" err="1"/>
              <a:t>siete</a:t>
            </a:r>
            <a:endParaRPr lang="it-IT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/>
              <a:t>è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/>
              <a:t>sei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sz="3600" b="1" dirty="0"/>
              <a:t>sono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 err="1"/>
              <a:t>sono</a:t>
            </a:r>
            <a:endParaRPr lang="en-US" altLang="ja-JP" sz="3600" b="1" dirty="0"/>
          </a:p>
          <a:p>
            <a:pPr marL="0" indent="0">
              <a:buNone/>
            </a:pPr>
            <a:r>
              <a:rPr lang="en-US" altLang="ja-JP" sz="3600" b="1" dirty="0" err="1"/>
              <a:t>siamo</a:t>
            </a:r>
            <a:endParaRPr lang="en-US" altLang="ja-JP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ja-JP" sz="3600" b="1" dirty="0"/>
              <a:t>è</a:t>
            </a:r>
            <a:endParaRPr lang="en-US" altLang="ja-JP" sz="3600" dirty="0"/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1D66A486-F9B8-2377-1A28-00FDE8176CC3}"/>
              </a:ext>
            </a:extLst>
          </p:cNvPr>
          <p:cNvCxnSpPr>
            <a:endCxn id="4" idx="1"/>
          </p:cNvCxnSpPr>
          <p:nvPr/>
        </p:nvCxnSpPr>
        <p:spPr>
          <a:xfrm>
            <a:off x="1612490" y="2123768"/>
            <a:ext cx="4618703" cy="187752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ttore 2 7">
            <a:extLst>
              <a:ext uri="{FF2B5EF4-FFF2-40B4-BE49-F238E27FC236}">
                <a16:creationId xmlns:a16="http://schemas.microsoft.com/office/drawing/2014/main" id="{A7E145FB-BC2A-4A7A-0416-9FE0212BE84C}"/>
              </a:ext>
            </a:extLst>
          </p:cNvPr>
          <p:cNvCxnSpPr/>
          <p:nvPr/>
        </p:nvCxnSpPr>
        <p:spPr>
          <a:xfrm>
            <a:off x="1700981" y="2723535"/>
            <a:ext cx="4530212" cy="6096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2 9">
            <a:extLst>
              <a:ext uri="{FF2B5EF4-FFF2-40B4-BE49-F238E27FC236}">
                <a16:creationId xmlns:a16="http://schemas.microsoft.com/office/drawing/2014/main" id="{E55076FE-097A-D4BD-C0B9-C291C8F45B89}"/>
              </a:ext>
            </a:extLst>
          </p:cNvPr>
          <p:cNvCxnSpPr/>
          <p:nvPr/>
        </p:nvCxnSpPr>
        <p:spPr>
          <a:xfrm>
            <a:off x="1700981" y="3323303"/>
            <a:ext cx="4530212" cy="24678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Connettore 2 11">
            <a:extLst>
              <a:ext uri="{FF2B5EF4-FFF2-40B4-BE49-F238E27FC236}">
                <a16:creationId xmlns:a16="http://schemas.microsoft.com/office/drawing/2014/main" id="{CF519B70-E2F7-18C7-EB8B-535BA74E9806}"/>
              </a:ext>
            </a:extLst>
          </p:cNvPr>
          <p:cNvCxnSpPr/>
          <p:nvPr/>
        </p:nvCxnSpPr>
        <p:spPr>
          <a:xfrm flipV="1">
            <a:off x="1700981" y="2723535"/>
            <a:ext cx="4530212" cy="127775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2 13">
            <a:extLst>
              <a:ext uri="{FF2B5EF4-FFF2-40B4-BE49-F238E27FC236}">
                <a16:creationId xmlns:a16="http://schemas.microsoft.com/office/drawing/2014/main" id="{A56EB046-8763-7CA2-2971-AA894AE44E54}"/>
              </a:ext>
            </a:extLst>
          </p:cNvPr>
          <p:cNvCxnSpPr>
            <a:cxnSpLocks/>
          </p:cNvCxnSpPr>
          <p:nvPr/>
        </p:nvCxnSpPr>
        <p:spPr>
          <a:xfrm>
            <a:off x="1700981" y="4557251"/>
            <a:ext cx="4530212" cy="67351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ttore 2 16">
            <a:extLst>
              <a:ext uri="{FF2B5EF4-FFF2-40B4-BE49-F238E27FC236}">
                <a16:creationId xmlns:a16="http://schemas.microsoft.com/office/drawing/2014/main" id="{B42C22B8-DE54-A3E5-8C98-8F15DD006E2B}"/>
              </a:ext>
            </a:extLst>
          </p:cNvPr>
          <p:cNvCxnSpPr/>
          <p:nvPr/>
        </p:nvCxnSpPr>
        <p:spPr>
          <a:xfrm flipV="1">
            <a:off x="1700981" y="2123768"/>
            <a:ext cx="4530212" cy="308732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ttore 2 18">
            <a:extLst>
              <a:ext uri="{FF2B5EF4-FFF2-40B4-BE49-F238E27FC236}">
                <a16:creationId xmlns:a16="http://schemas.microsoft.com/office/drawing/2014/main" id="{9FB2B032-6DC6-F3E0-A226-51F3DC6D763F}"/>
              </a:ext>
            </a:extLst>
          </p:cNvPr>
          <p:cNvCxnSpPr/>
          <p:nvPr/>
        </p:nvCxnSpPr>
        <p:spPr>
          <a:xfrm flipV="1">
            <a:off x="2084439" y="4557251"/>
            <a:ext cx="4146754" cy="123394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018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E7D30D8-2BC7-280B-C2AC-81A5AC24C7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11B2411-1175-4C4F-9758-5F26F9AFB4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i="0" u="none" strike="noStrike" dirty="0">
                <a:solidFill>
                  <a:srgbClr val="000000"/>
                </a:solidFill>
                <a:effectLst/>
              </a:rPr>
              <a:t>復習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81CF769-7836-8582-DB18-A060CFCA06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lnSpcReduction="10000"/>
          </a:bodyPr>
          <a:lstStyle/>
          <a:p>
            <a:pPr algn="l"/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La pizza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ピザ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Gli spaghetti </a:t>
            </a:r>
            <a:r>
              <a:rPr lang="ja-JP" altLang="en-US" dirty="0">
                <a:solidFill>
                  <a:srgbClr val="000000"/>
                </a:solidFill>
              </a:rPr>
              <a:t>スパゲッティ</a:t>
            </a:r>
            <a:endParaRPr lang="it-IT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I maccheroni</a:t>
            </a:r>
            <a:r>
              <a:rPr lang="it-IT" altLang="ja-JP" b="1" dirty="0">
                <a:solidFill>
                  <a:srgbClr val="000000"/>
                </a:solidFill>
              </a:rPr>
              <a:t> </a:t>
            </a:r>
            <a:r>
              <a:rPr lang="ja-JP" altLang="it-IT" dirty="0">
                <a:solidFill>
                  <a:srgbClr val="000000"/>
                </a:solidFill>
              </a:rPr>
              <a:t>マカロニ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gelato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アイスクリーム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Le </a:t>
            </a: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lasagne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ラザニア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tiramisù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ティラミス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 err="1">
                <a:solidFill>
                  <a:srgbClr val="000000"/>
                </a:solidFill>
                <a:effectLst/>
              </a:rPr>
              <a:t>L’insalata</a:t>
            </a: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サラダ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dirty="0">
                <a:solidFill>
                  <a:srgbClr val="000000"/>
                </a:solidFill>
              </a:rPr>
              <a:t>La </a:t>
            </a:r>
            <a:r>
              <a:rPr lang="en" altLang="ja-JP" b="1" dirty="0" err="1">
                <a:solidFill>
                  <a:srgbClr val="000000"/>
                </a:solidFill>
              </a:rPr>
              <a:t>birra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i="0" u="none" strike="noStrike" dirty="0">
                <a:solidFill>
                  <a:srgbClr val="000000"/>
                </a:solidFill>
                <a:effectLst/>
              </a:rPr>
              <a:t>ビール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" altLang="ja-JP" b="1" i="0" u="none" strike="noStrike" dirty="0">
                <a:solidFill>
                  <a:srgbClr val="000000"/>
                </a:solidFill>
                <a:effectLst/>
              </a:rPr>
              <a:t>Il pane </a:t>
            </a:r>
            <a:r>
              <a:rPr lang="ja-JP" altLang="en-US" dirty="0">
                <a:solidFill>
                  <a:srgbClr val="000000"/>
                </a:solidFill>
              </a:rPr>
              <a:t>パン</a:t>
            </a:r>
            <a:endParaRPr lang="it-IT" altLang="ja-JP" dirty="0">
              <a:solidFill>
                <a:srgbClr val="000000"/>
              </a:solidFill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it-IT" altLang="ja-JP" b="1" i="0" u="none" strike="noStrike" dirty="0">
                <a:solidFill>
                  <a:srgbClr val="000000"/>
                </a:solidFill>
                <a:effectLst/>
              </a:rPr>
              <a:t>Il formaggio </a:t>
            </a:r>
            <a:r>
              <a:rPr lang="ja-JP" altLang="it-IT" i="0" u="none" strike="noStrike" dirty="0">
                <a:solidFill>
                  <a:srgbClr val="000000"/>
                </a:solidFill>
                <a:effectLst/>
              </a:rPr>
              <a:t>チーズ</a:t>
            </a: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2EE12B19-4C38-8E18-E0AB-F1BEEC541A38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5305096" cy="503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" altLang="ja-JP" b="1" dirty="0" err="1">
                <a:solidFill>
                  <a:srgbClr val="000000"/>
                </a:solidFill>
              </a:rPr>
              <a:t>buono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美味しい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cattivo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まずい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grande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大きい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piccolo </a:t>
            </a:r>
            <a:r>
              <a:rPr lang="ja-JP" altLang="en-US" dirty="0">
                <a:solidFill>
                  <a:srgbClr val="000000"/>
                </a:solidFill>
              </a:rPr>
              <a:t>小さい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 err="1">
                <a:solidFill>
                  <a:srgbClr val="000000"/>
                </a:solidFill>
              </a:rPr>
              <a:t>caldo</a:t>
            </a:r>
            <a:r>
              <a:rPr lang="en" altLang="ja-JP" b="1" dirty="0">
                <a:solidFill>
                  <a:srgbClr val="000000"/>
                </a:solidFill>
              </a:rPr>
              <a:t> </a:t>
            </a:r>
            <a:r>
              <a:rPr lang="ja-JP" altLang="en-US" dirty="0">
                <a:solidFill>
                  <a:srgbClr val="000000"/>
                </a:solidFill>
              </a:rPr>
              <a:t>暖かい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freddo </a:t>
            </a:r>
            <a:r>
              <a:rPr lang="ja-JP" altLang="en-US" dirty="0">
                <a:solidFill>
                  <a:srgbClr val="000000"/>
                </a:solidFill>
              </a:rPr>
              <a:t>冷たい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dolce </a:t>
            </a:r>
            <a:r>
              <a:rPr lang="ja-JP" altLang="en-US" dirty="0">
                <a:solidFill>
                  <a:srgbClr val="000000"/>
                </a:solidFill>
              </a:rPr>
              <a:t>甘い</a:t>
            </a:r>
            <a:endParaRPr lang="en" altLang="ja-JP" dirty="0">
              <a:solidFill>
                <a:srgbClr val="000000"/>
              </a:solidFill>
            </a:endParaRPr>
          </a:p>
          <a:p>
            <a:r>
              <a:rPr lang="en" altLang="ja-JP" b="1" dirty="0">
                <a:solidFill>
                  <a:srgbClr val="000000"/>
                </a:solidFill>
              </a:rPr>
              <a:t>salato </a:t>
            </a:r>
            <a:r>
              <a:rPr lang="ja-JP" altLang="en-US" dirty="0">
                <a:solidFill>
                  <a:srgbClr val="000000"/>
                </a:solidFill>
              </a:rPr>
              <a:t>塩辛い</a:t>
            </a:r>
            <a:endParaRPr lang="it-IT" altLang="ja-JP" dirty="0">
              <a:solidFill>
                <a:srgbClr val="000000"/>
              </a:solidFill>
            </a:endParaRPr>
          </a:p>
          <a:p>
            <a:r>
              <a:rPr lang="it-IT" altLang="ja-JP" b="1" dirty="0">
                <a:solidFill>
                  <a:srgbClr val="000000"/>
                </a:solidFill>
              </a:rPr>
              <a:t>famoso</a:t>
            </a:r>
            <a:r>
              <a:rPr lang="it-IT" altLang="ja-JP" dirty="0">
                <a:solidFill>
                  <a:srgbClr val="000000"/>
                </a:solidFill>
              </a:rPr>
              <a:t> </a:t>
            </a:r>
            <a:r>
              <a:rPr lang="ja-JP" altLang="it-IT" dirty="0">
                <a:solidFill>
                  <a:srgbClr val="000000"/>
                </a:solidFill>
              </a:rPr>
              <a:t>有名</a:t>
            </a:r>
            <a:endParaRPr lang="it-IT" altLang="ja-JP" dirty="0">
              <a:solidFill>
                <a:srgbClr val="000000"/>
              </a:solidFill>
            </a:endParaRPr>
          </a:p>
          <a:p>
            <a:endParaRPr lang="en" altLang="ja-JP" dirty="0">
              <a:solidFill>
                <a:srgbClr val="00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533359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B71A02-A5A0-67C6-B2D2-D68423717E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DAD824A-0D9F-D060-8F07-EB79A72C4F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i="0" u="none" strike="noStrike" dirty="0">
                <a:solidFill>
                  <a:srgbClr val="000000"/>
                </a:solidFill>
                <a:effectLst/>
              </a:rPr>
              <a:t>復習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AE808EC-D714-3EA1-3DD4-4659A6E93C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ja-JP" altLang="it-IT" b="1" dirty="0">
                <a:solidFill>
                  <a:srgbClr val="000000"/>
                </a:solidFill>
              </a:rPr>
              <a:t>ロールプレイ</a:t>
            </a:r>
            <a:r>
              <a:rPr lang="it-IT" altLang="ja-JP" b="1" dirty="0">
                <a:solidFill>
                  <a:srgbClr val="000000"/>
                </a:solidFill>
              </a:rPr>
              <a:t>/</a:t>
            </a:r>
            <a:r>
              <a:rPr lang="ja-JP" altLang="it-IT" b="1" dirty="0">
                <a:solidFill>
                  <a:srgbClr val="000000"/>
                </a:solidFill>
              </a:rPr>
              <a:t>当てっこ。</a:t>
            </a:r>
            <a:r>
              <a:rPr lang="it-IT" altLang="ja-JP" b="1" dirty="0">
                <a:solidFill>
                  <a:srgbClr val="000000"/>
                </a:solidFill>
              </a:rPr>
              <a:t>(2</a:t>
            </a:r>
            <a:r>
              <a:rPr lang="ja-JP" altLang="it-IT" b="1" dirty="0">
                <a:solidFill>
                  <a:srgbClr val="000000"/>
                </a:solidFill>
              </a:rPr>
              <a:t>人</a:t>
            </a:r>
            <a:r>
              <a:rPr lang="it-IT" altLang="ja-JP" b="1" dirty="0">
                <a:solidFill>
                  <a:srgbClr val="0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Io </a:t>
            </a:r>
            <a:r>
              <a:rPr lang="en-US" altLang="ja-JP" b="1" dirty="0" err="1"/>
              <a:t>sono</a:t>
            </a:r>
            <a:r>
              <a:rPr lang="en-US" altLang="ja-JP" b="1" dirty="0"/>
              <a:t> piccolo e freddo. </a:t>
            </a:r>
            <a:r>
              <a:rPr lang="ja-JP" altLang="it-IT" dirty="0"/>
              <a:t>私は小さくて、冷たいです。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</a:t>
            </a:r>
            <a:r>
              <a:rPr lang="it-IT" altLang="ja-JP" b="1" dirty="0"/>
              <a:t>Sei il tiramisù? </a:t>
            </a:r>
            <a:r>
              <a:rPr lang="ja-JP" altLang="it-IT" dirty="0"/>
              <a:t>ティラミスですか。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</a:t>
            </a:r>
            <a:r>
              <a:rPr lang="it-IT" altLang="ja-JP" b="1" dirty="0"/>
              <a:t>Sì./No, non sono il tiramisù. Sono il gelato. </a:t>
            </a:r>
            <a:r>
              <a:rPr lang="ja-JP" altLang="it-IT" dirty="0"/>
              <a:t>はい</a:t>
            </a:r>
            <a:r>
              <a:rPr lang="it-IT" altLang="ja-JP" dirty="0"/>
              <a:t>/</a:t>
            </a:r>
            <a:r>
              <a:rPr lang="ja-JP" altLang="it-IT" dirty="0"/>
              <a:t>いいえ、ティラミスではありません。アイスクリームです。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ja-JP" altLang="it-IT" b="1" dirty="0"/>
              <a:t>＊形容詞を増やしましょう！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dirty="0"/>
              <a:t>先生、○○はイタリア語で何と言いますか。</a:t>
            </a:r>
            <a:endParaRPr lang="it-IT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B85DA78F-4E19-BDFA-DA38-8C6CDBD5FEFE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5305096" cy="503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" altLang="ja-JP" dirty="0">
              <a:solidFill>
                <a:srgbClr val="00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28740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42D281-672F-E157-EABA-682BB3E60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C7076A-BB4C-C0FD-AA72-1ED23EC2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i="0" u="none" strike="noStrike" dirty="0">
                <a:solidFill>
                  <a:srgbClr val="000000"/>
                </a:solidFill>
                <a:effectLst/>
              </a:rPr>
              <a:t>復習</a:t>
            </a:r>
            <a:r>
              <a:rPr lang="en-US" altLang="ja-JP" b="1" i="0" u="none" strike="noStrike" dirty="0">
                <a:solidFill>
                  <a:srgbClr val="000000"/>
                </a:solidFill>
                <a:effectLst/>
              </a:rPr>
              <a:t>: </a:t>
            </a:r>
            <a:r>
              <a:rPr lang="en-US" altLang="ja-JP" b="1" i="0" u="none" strike="noStrike" dirty="0" err="1">
                <a:solidFill>
                  <a:srgbClr val="000000"/>
                </a:solidFill>
                <a:effectLst/>
              </a:rPr>
              <a:t>Aggettivi</a:t>
            </a:r>
            <a:endParaRPr kumimoji="1" lang="ja-JP" altLang="en-US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9CDF4BC-832E-2DFB-1734-7FDA4E80C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indent="0" algn="l">
              <a:buNone/>
            </a:pPr>
            <a:r>
              <a:rPr lang="ja-JP" altLang="it-IT" b="1" dirty="0">
                <a:solidFill>
                  <a:srgbClr val="000000"/>
                </a:solidFill>
              </a:rPr>
              <a:t>ロールプレイ</a:t>
            </a:r>
            <a:r>
              <a:rPr lang="it-IT" altLang="ja-JP" b="1" dirty="0">
                <a:solidFill>
                  <a:srgbClr val="000000"/>
                </a:solidFill>
              </a:rPr>
              <a:t>/</a:t>
            </a:r>
            <a:r>
              <a:rPr lang="ja-JP" altLang="it-IT" b="1" dirty="0">
                <a:solidFill>
                  <a:srgbClr val="000000"/>
                </a:solidFill>
              </a:rPr>
              <a:t>当てっこ。</a:t>
            </a:r>
            <a:r>
              <a:rPr lang="it-IT" altLang="ja-JP" b="1" dirty="0">
                <a:solidFill>
                  <a:srgbClr val="000000"/>
                </a:solidFill>
              </a:rPr>
              <a:t>(3/4</a:t>
            </a:r>
            <a:r>
              <a:rPr lang="ja-JP" altLang="it-IT" b="1" dirty="0">
                <a:solidFill>
                  <a:srgbClr val="000000"/>
                </a:solidFill>
              </a:rPr>
              <a:t>人</a:t>
            </a:r>
            <a:r>
              <a:rPr lang="it-IT" altLang="ja-JP" b="1" dirty="0">
                <a:solidFill>
                  <a:srgbClr val="000000"/>
                </a:solidFill>
              </a:rPr>
              <a:t>)</a:t>
            </a:r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Noi </a:t>
            </a:r>
            <a:r>
              <a:rPr lang="en-US" altLang="ja-JP" b="1" dirty="0" err="1"/>
              <a:t>siamo</a:t>
            </a:r>
            <a:r>
              <a:rPr lang="en-US" altLang="ja-JP" b="1" dirty="0"/>
              <a:t> </a:t>
            </a:r>
            <a:r>
              <a:rPr lang="en-US" altLang="ja-JP" b="1" dirty="0" err="1"/>
              <a:t>buone</a:t>
            </a:r>
            <a:r>
              <a:rPr lang="en-US" altLang="ja-JP" b="1" dirty="0"/>
              <a:t> e </a:t>
            </a:r>
            <a:r>
              <a:rPr lang="en-US" altLang="ja-JP" b="1" dirty="0" err="1"/>
              <a:t>famose</a:t>
            </a:r>
            <a:r>
              <a:rPr lang="en-US" altLang="ja-JP" b="1" dirty="0"/>
              <a:t>. </a:t>
            </a:r>
            <a:r>
              <a:rPr lang="ja-JP" altLang="it-IT" dirty="0"/>
              <a:t>私たちは美味しくて、有名です。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</a:t>
            </a:r>
            <a:r>
              <a:rPr lang="it-IT" altLang="ja-JP" b="1" dirty="0"/>
              <a:t>Siete la pizza e la birra? </a:t>
            </a:r>
            <a:r>
              <a:rPr lang="ja-JP" altLang="it-IT" dirty="0"/>
              <a:t>ピザとビールですか。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C</a:t>
            </a:r>
            <a:r>
              <a:rPr lang="en-US" altLang="ja-JP" b="1" dirty="0"/>
              <a:t>: </a:t>
            </a:r>
            <a:r>
              <a:rPr lang="it-IT" altLang="ja-JP" b="1" dirty="0"/>
              <a:t>Sì./Quasi. Io sono la pizza, ma lei non è la birra.</a:t>
            </a:r>
            <a:r>
              <a:rPr lang="ja-JP" altLang="it-IT" dirty="0"/>
              <a:t>はい</a:t>
            </a:r>
            <a:r>
              <a:rPr lang="it-IT" altLang="ja-JP" dirty="0"/>
              <a:t>/</a:t>
            </a:r>
            <a:r>
              <a:rPr lang="ja-JP" altLang="it-IT" dirty="0"/>
              <a:t>惜しい。私はピザだけど、彼女はビールではない。</a:t>
            </a:r>
            <a:endParaRPr lang="it-IT" altLang="ja-JP" b="1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</a:t>
            </a:r>
            <a:r>
              <a:rPr lang="it-IT" altLang="ja-JP" b="1" dirty="0"/>
              <a:t>Esatto. </a:t>
            </a:r>
            <a:r>
              <a:rPr lang="en-US" altLang="ja-JP" b="1" dirty="0"/>
              <a:t>Io </a:t>
            </a:r>
            <a:r>
              <a:rPr lang="en-US" altLang="ja-JP" b="1" dirty="0" err="1"/>
              <a:t>sono</a:t>
            </a:r>
            <a:r>
              <a:rPr lang="en-US" altLang="ja-JP" b="1" dirty="0"/>
              <a:t> la lasagna. </a:t>
            </a:r>
            <a:r>
              <a:rPr lang="ja-JP" altLang="it-IT" dirty="0"/>
              <a:t>そう、わたしはラザニアです。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ja-JP" altLang="it-IT" b="1" dirty="0"/>
              <a:t>＊形容詞</a:t>
            </a:r>
            <a:r>
              <a:rPr lang="it-IT" altLang="ja-JP" b="1" dirty="0"/>
              <a:t>/</a:t>
            </a:r>
            <a:r>
              <a:rPr lang="ja-JP" altLang="it-IT" b="1" dirty="0"/>
              <a:t>名詞を増やしましょう！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dirty="0"/>
              <a:t>先生、○○はイタリア語で何と言いますか。</a:t>
            </a:r>
            <a:endParaRPr lang="it-IT" dirty="0"/>
          </a:p>
          <a:p>
            <a:pPr marL="0" indent="0">
              <a:buNone/>
            </a:pPr>
            <a:endParaRPr lang="it-IT" altLang="ja-JP" dirty="0">
              <a:solidFill>
                <a:srgbClr val="000000"/>
              </a:solidFill>
            </a:endParaRPr>
          </a:p>
          <a:p>
            <a:pPr marL="0" indent="0" algn="l">
              <a:buNone/>
            </a:pPr>
            <a:endParaRPr lang="en" altLang="ja-JP" i="0" u="none" strike="noStrike" dirty="0">
              <a:solidFill>
                <a:srgbClr val="000000"/>
              </a:solidFill>
              <a:effectLst/>
            </a:endParaRPr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CB24B92B-520A-A5FF-8F6F-289C90D81883}"/>
              </a:ext>
            </a:extLst>
          </p:cNvPr>
          <p:cNvSpPr txBox="1">
            <a:spLocks/>
          </p:cNvSpPr>
          <p:nvPr/>
        </p:nvSpPr>
        <p:spPr>
          <a:xfrm>
            <a:off x="6886904" y="1825625"/>
            <a:ext cx="5305096" cy="503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" altLang="ja-JP" dirty="0">
              <a:solidFill>
                <a:srgbClr val="000000"/>
              </a:solidFill>
            </a:endParaRPr>
          </a:p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79805820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3FF310-8963-1709-6AF8-AA99B5D227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it-IT" b="1" dirty="0"/>
              <a:t>: </a:t>
            </a:r>
            <a:r>
              <a:rPr lang="ja-JP" altLang="it-IT" b="1" dirty="0"/>
              <a:t>疑問文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F98C13D-EDBB-0A2E-4FFD-69930EAAC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it-IT" b="1" dirty="0"/>
              <a:t>ロールプレイの振り返り</a:t>
            </a:r>
            <a:endParaRPr lang="it-IT" altLang="ja-JP" b="1" dirty="0"/>
          </a:p>
          <a:p>
            <a:r>
              <a:rPr lang="ja-JP" altLang="it-IT" b="1" dirty="0"/>
              <a:t>疑問文</a:t>
            </a:r>
            <a:endParaRPr lang="it-IT" altLang="ja-JP" b="1" dirty="0"/>
          </a:p>
          <a:p>
            <a:pPr lvl="1"/>
            <a:r>
              <a:rPr lang="ja-JP" altLang="it-IT" dirty="0"/>
              <a:t>文末を上げて発音される</a:t>
            </a:r>
            <a:endParaRPr lang="it-IT" altLang="ja-JP" dirty="0"/>
          </a:p>
          <a:p>
            <a:pPr lvl="1"/>
            <a:r>
              <a:rPr lang="ja-JP" altLang="it-IT" dirty="0"/>
              <a:t>書く時は必ず「？」をつける</a:t>
            </a:r>
            <a:endParaRPr lang="it-IT" altLang="ja-JP" dirty="0"/>
          </a:p>
          <a:p>
            <a:pPr lvl="1"/>
            <a:r>
              <a:rPr lang="ja-JP" altLang="it-IT" dirty="0"/>
              <a:t>語順を変える必要はない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A: Luigi è simpatico</a:t>
            </a:r>
            <a:r>
              <a:rPr lang="it-IT" altLang="ja-JP" b="1" dirty="0">
                <a:solidFill>
                  <a:srgbClr val="FF0000"/>
                </a:solidFill>
              </a:rPr>
              <a:t>?</a:t>
            </a:r>
            <a:r>
              <a:rPr lang="it-IT" altLang="ja-JP" b="1" dirty="0"/>
              <a:t> </a:t>
            </a:r>
            <a:r>
              <a:rPr lang="ja-JP" altLang="it-IT" dirty="0"/>
              <a:t>ルイージは感じがいい？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B: Sì, è simpatico. </a:t>
            </a:r>
            <a:r>
              <a:rPr lang="ja-JP" altLang="it-IT" dirty="0"/>
              <a:t>はい、感じがいいです</a:t>
            </a:r>
            <a:br>
              <a:rPr lang="it-IT" altLang="ja-JP" dirty="0"/>
            </a:br>
            <a:r>
              <a:rPr lang="it-IT" altLang="ja-JP" dirty="0"/>
              <a:t>    </a:t>
            </a:r>
            <a:r>
              <a:rPr lang="it-IT" altLang="ja-JP" b="1" dirty="0"/>
              <a:t>No, non è simpatico. </a:t>
            </a:r>
            <a:r>
              <a:rPr lang="ja-JP" altLang="it-IT" dirty="0"/>
              <a:t>いいえ、感じがよくありません。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3402211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276A82-544C-F162-C6B5-C22EC9EFD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3146444-D1DE-EF71-4FD4-3A8116A975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it-IT" b="1" dirty="0"/>
              <a:t>: </a:t>
            </a:r>
            <a:r>
              <a:rPr lang="ja-JP" altLang="it-IT" b="1" dirty="0"/>
              <a:t>疑問文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DFBBACB-77AE-19D2-B525-8412F95016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it-IT" b="1" dirty="0"/>
              <a:t>ロールプレイの振り返り</a:t>
            </a:r>
            <a:endParaRPr lang="it-IT" altLang="ja-JP" b="1" dirty="0"/>
          </a:p>
          <a:p>
            <a:r>
              <a:rPr lang="ja-JP" altLang="it-IT" b="1" dirty="0"/>
              <a:t>否定疑問文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A: Non sono italiani</a:t>
            </a:r>
            <a:r>
              <a:rPr lang="it-IT" altLang="ja-JP" b="1" dirty="0">
                <a:solidFill>
                  <a:srgbClr val="FF0000"/>
                </a:solidFill>
              </a:rPr>
              <a:t>?</a:t>
            </a:r>
            <a:r>
              <a:rPr lang="it-IT" altLang="ja-JP" b="1" dirty="0"/>
              <a:t> </a:t>
            </a:r>
            <a:r>
              <a:rPr lang="ja-JP" altLang="it-IT" dirty="0"/>
              <a:t>彼らはイタリア人ではないのですか？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B: Sì, sono italiani. </a:t>
            </a:r>
            <a:r>
              <a:rPr lang="ja-JP" altLang="it-IT" dirty="0"/>
              <a:t>はい、イタリア人です。</a:t>
            </a:r>
            <a:br>
              <a:rPr lang="it-IT" altLang="ja-JP" dirty="0"/>
            </a:br>
            <a:r>
              <a:rPr lang="it-IT" altLang="ja-JP" dirty="0"/>
              <a:t>    </a:t>
            </a:r>
            <a:r>
              <a:rPr lang="it-IT" altLang="ja-JP" b="1" dirty="0"/>
              <a:t>No, non sono italiani. Sono spagnoli. </a:t>
            </a:r>
            <a:r>
              <a:rPr lang="ja-JP" altLang="it-IT" dirty="0"/>
              <a:t>いいえ、イタリア人ではありません。スペイン人です。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8416993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4B6D9-2311-08E2-5A69-396A7C0681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7EE8D8-A31C-65F5-1CCE-7DCB752949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it-IT" b="1" dirty="0"/>
              <a:t>: </a:t>
            </a:r>
            <a:r>
              <a:rPr lang="ja-JP" altLang="it-IT" b="1" dirty="0"/>
              <a:t>否定文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8E62F8-4825-A72A-21DC-FE33ACA43B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it-IT" b="1" dirty="0"/>
              <a:t>ロールプレイの振り返り</a:t>
            </a:r>
            <a:endParaRPr lang="it-IT" altLang="ja-JP" b="1" dirty="0"/>
          </a:p>
          <a:p>
            <a:r>
              <a:rPr lang="ja-JP" altLang="it-IT" b="1" dirty="0"/>
              <a:t>否定文</a:t>
            </a:r>
            <a:r>
              <a:rPr lang="it-IT" altLang="ja-JP" b="1" dirty="0"/>
              <a:t> -&gt;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ja-JP" altLang="it-IT" b="1" i="1" dirty="0"/>
              <a:t>形容詞</a:t>
            </a:r>
            <a:r>
              <a:rPr lang="it-IT" altLang="ja-JP" b="1" i="1" dirty="0"/>
              <a:t>/</a:t>
            </a:r>
            <a:r>
              <a:rPr lang="ja-JP" altLang="it-IT" b="1" i="1" dirty="0"/>
              <a:t>名詞</a:t>
            </a:r>
            <a:endParaRPr lang="it-IT" altLang="ja-JP" b="1" i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Tu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sei</a:t>
            </a:r>
            <a:r>
              <a:rPr lang="it-IT" altLang="ja-JP" b="1" dirty="0"/>
              <a:t> </a:t>
            </a:r>
            <a:r>
              <a:rPr lang="it-IT" altLang="ja-JP" b="1" i="1" dirty="0"/>
              <a:t>diligente</a:t>
            </a:r>
            <a:r>
              <a:rPr lang="it-IT" altLang="ja-JP" b="1" dirty="0"/>
              <a:t>. Sei pigro. </a:t>
            </a:r>
            <a:br>
              <a:rPr lang="it-IT" altLang="ja-JP" b="1" dirty="0"/>
            </a:br>
            <a:r>
              <a:rPr lang="ja-JP" altLang="it-IT" dirty="0"/>
              <a:t>君は勤勉ではありません。怠け者です。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Voi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siete</a:t>
            </a:r>
            <a:r>
              <a:rPr lang="it-IT" altLang="ja-JP" b="1" dirty="0"/>
              <a:t> </a:t>
            </a:r>
            <a:r>
              <a:rPr lang="it-IT" altLang="ja-JP" b="1" i="1" dirty="0"/>
              <a:t>professori</a:t>
            </a:r>
            <a:r>
              <a:rPr lang="it-IT" altLang="ja-JP" b="1" dirty="0"/>
              <a:t>. Siete studenti. </a:t>
            </a:r>
            <a:r>
              <a:rPr lang="ja-JP" altLang="it-IT" dirty="0"/>
              <a:t>君たちは先生ではありません。学生です。</a:t>
            </a: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7681006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F6EA58-CA75-2BAF-852F-BC70637D78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話す練習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E2A15D2-31B0-292F-DE68-6721297A17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2994"/>
            <a:ext cx="10515600" cy="52750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Tu sei </a:t>
            </a:r>
            <a:r>
              <a:rPr lang="en-US" altLang="ja-JP" b="1" dirty="0" err="1"/>
              <a:t>una</a:t>
            </a:r>
            <a:r>
              <a:rPr lang="en-US" altLang="ja-JP" b="1" dirty="0"/>
              <a:t> </a:t>
            </a:r>
            <a:r>
              <a:rPr lang="en-US" altLang="ja-JP" b="1" dirty="0" err="1"/>
              <a:t>professoressa</a:t>
            </a:r>
            <a:r>
              <a:rPr lang="en-US" altLang="ja-JP" b="1" dirty="0"/>
              <a:t>?</a:t>
            </a:r>
            <a:br>
              <a:rPr lang="en-US" altLang="ja-JP" b="1" dirty="0"/>
            </a:br>
            <a:r>
              <a:rPr lang="ja-JP" altLang="it-IT" dirty="0"/>
              <a:t>先生ですか。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No, non </a:t>
            </a:r>
            <a:r>
              <a:rPr lang="en-US" altLang="ja-JP" b="1" dirty="0" err="1"/>
              <a:t>sono</a:t>
            </a:r>
            <a:r>
              <a:rPr lang="en-US" altLang="ja-JP" b="1" dirty="0"/>
              <a:t> </a:t>
            </a:r>
            <a:r>
              <a:rPr lang="en-US" altLang="ja-JP" b="1" dirty="0" err="1"/>
              <a:t>una</a:t>
            </a:r>
            <a:r>
              <a:rPr lang="en-US" altLang="ja-JP" b="1" dirty="0"/>
              <a:t> </a:t>
            </a:r>
            <a:r>
              <a:rPr lang="en-US" altLang="ja-JP" b="1" dirty="0" err="1"/>
              <a:t>professoressa</a:t>
            </a:r>
            <a:r>
              <a:rPr lang="en-US" altLang="ja-JP" b="1" dirty="0"/>
              <a:t>. Sono </a:t>
            </a:r>
            <a:r>
              <a:rPr lang="en-US" altLang="ja-JP" b="1" dirty="0" err="1"/>
              <a:t>una</a:t>
            </a:r>
            <a:r>
              <a:rPr lang="en-US" altLang="ja-JP" b="1" dirty="0"/>
              <a:t> </a:t>
            </a:r>
            <a:r>
              <a:rPr lang="en-US" altLang="ja-JP" b="1" dirty="0" err="1"/>
              <a:t>studentessa</a:t>
            </a:r>
            <a:r>
              <a:rPr lang="en-US" altLang="ja-JP" b="1" dirty="0"/>
              <a:t>.</a:t>
            </a:r>
            <a:r>
              <a:rPr lang="ja-JP" altLang="it-IT" dirty="0"/>
              <a:t>いいえ、せんせいではありません。学生です。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Tu sei </a:t>
            </a:r>
            <a:r>
              <a:rPr lang="en-US" altLang="ja-JP" b="1" dirty="0" err="1"/>
              <a:t>italiana</a:t>
            </a:r>
            <a:r>
              <a:rPr lang="en-US" altLang="ja-JP" b="1" dirty="0"/>
              <a:t>?</a:t>
            </a:r>
            <a:br>
              <a:rPr lang="en-US" altLang="ja-JP" b="1" dirty="0"/>
            </a:br>
            <a:r>
              <a:rPr lang="ja-JP" altLang="it-IT" dirty="0"/>
              <a:t>イタリア人ですか。</a:t>
            </a:r>
            <a:endParaRPr lang="it-IT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No, non </a:t>
            </a:r>
            <a:r>
              <a:rPr lang="en-US" altLang="ja-JP" b="1" dirty="0" err="1"/>
              <a:t>sono</a:t>
            </a:r>
            <a:r>
              <a:rPr lang="en-US" altLang="ja-JP" b="1" dirty="0"/>
              <a:t> </a:t>
            </a:r>
            <a:r>
              <a:rPr lang="en-US" altLang="ja-JP" b="1" dirty="0" err="1"/>
              <a:t>italiana</a:t>
            </a:r>
            <a:r>
              <a:rPr lang="en-US" altLang="ja-JP" b="1" dirty="0"/>
              <a:t>. Sono </a:t>
            </a:r>
            <a:r>
              <a:rPr lang="en-US" altLang="ja-JP" b="1" dirty="0" err="1"/>
              <a:t>giapponese</a:t>
            </a:r>
            <a:r>
              <a:rPr lang="en-US" altLang="ja-JP" b="1" dirty="0"/>
              <a:t>.</a:t>
            </a:r>
            <a:r>
              <a:rPr lang="ja-JP" altLang="it-IT" dirty="0"/>
              <a:t>いいえ、イタリア人ではありません。日本人です。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b="1" dirty="0"/>
              <a:t>先生、○○はイタリア語で何と言いますか</a:t>
            </a:r>
            <a:endParaRPr lang="it-IT" b="1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6169155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35B05BA-E35D-38C6-C607-FC5B225B6B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50B996-C31F-1132-596B-B149D54C50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ja-JP" b="1" dirty="0"/>
              <a:t>Lezione 12</a:t>
            </a:r>
            <a:r>
              <a:rPr lang="it-IT" b="1" dirty="0"/>
              <a:t>: </a:t>
            </a:r>
            <a:r>
              <a:rPr lang="ja-JP" altLang="it-IT" b="1" dirty="0"/>
              <a:t>否定文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B31A2AF-AC42-5000-61FB-CE3A463211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it-IT" b="1" dirty="0"/>
              <a:t>他の否定文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1)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it-IT" altLang="ja-JP" b="1" dirty="0">
                <a:solidFill>
                  <a:srgbClr val="FF0000"/>
                </a:solidFill>
              </a:rPr>
              <a:t>più</a:t>
            </a:r>
            <a:r>
              <a:rPr lang="it-IT" altLang="ja-JP" b="1" dirty="0"/>
              <a:t> + </a:t>
            </a:r>
            <a:r>
              <a:rPr lang="ja-JP" altLang="it-IT" b="1" i="1" dirty="0"/>
              <a:t>形容詞</a:t>
            </a:r>
            <a:r>
              <a:rPr lang="it-IT" altLang="ja-JP" b="1" i="1" dirty="0"/>
              <a:t>/</a:t>
            </a:r>
            <a:r>
              <a:rPr lang="ja-JP" altLang="it-IT" b="1" i="1" dirty="0"/>
              <a:t>名詞 </a:t>
            </a:r>
            <a:r>
              <a:rPr lang="it-IT" altLang="ja-JP" b="1" dirty="0"/>
              <a:t>(</a:t>
            </a:r>
            <a:r>
              <a:rPr lang="ja-JP" altLang="it-IT" b="1" dirty="0"/>
              <a:t>もはや～ない</a:t>
            </a:r>
            <a:r>
              <a:rPr lang="it-IT" altLang="ja-JP" b="1" dirty="0"/>
              <a:t>)</a:t>
            </a:r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sono</a:t>
            </a:r>
            <a:r>
              <a:rPr lang="it-IT" altLang="ja-JP" b="1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più </a:t>
            </a:r>
            <a:r>
              <a:rPr lang="it-IT" altLang="ja-JP" b="1" i="1" dirty="0"/>
              <a:t>stanco</a:t>
            </a:r>
            <a:r>
              <a:rPr lang="it-IT" altLang="ja-JP" b="1" dirty="0"/>
              <a:t>.</a:t>
            </a:r>
          </a:p>
          <a:p>
            <a:pPr marL="0" indent="0">
              <a:buNone/>
            </a:pPr>
            <a:r>
              <a:rPr lang="ja-JP" altLang="it-IT" dirty="0"/>
              <a:t>私はもう疲れていません。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2)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it-IT" altLang="zh-CN" b="1" dirty="0">
                <a:solidFill>
                  <a:srgbClr val="FF0000"/>
                </a:solidFill>
              </a:rPr>
              <a:t>mai</a:t>
            </a:r>
            <a:r>
              <a:rPr lang="it-IT" altLang="ja-JP" b="1" dirty="0"/>
              <a:t> + </a:t>
            </a:r>
            <a:r>
              <a:rPr lang="ja-JP" altLang="it-IT" b="1" i="1" dirty="0"/>
              <a:t>形容詞 </a:t>
            </a:r>
            <a:r>
              <a:rPr lang="it-IT" altLang="ja-JP" b="1" dirty="0"/>
              <a:t>(</a:t>
            </a:r>
            <a:r>
              <a:rPr lang="ja-JP" altLang="it-IT" b="1" dirty="0"/>
              <a:t>決して～ない</a:t>
            </a:r>
            <a:r>
              <a:rPr lang="it-IT" altLang="ja-JP" b="1" dirty="0"/>
              <a:t>)</a:t>
            </a:r>
          </a:p>
          <a:p>
            <a:pPr marL="0" indent="0">
              <a:buNone/>
            </a:pPr>
            <a:r>
              <a:rPr lang="it-IT" altLang="ja-JP" b="1" dirty="0"/>
              <a:t>Loro</a:t>
            </a:r>
            <a:r>
              <a:rPr lang="it-IT" altLang="ja-JP" b="1" dirty="0">
                <a:solidFill>
                  <a:srgbClr val="FF0000"/>
                </a:solidFill>
              </a:rPr>
              <a:t> non</a:t>
            </a:r>
            <a:r>
              <a:rPr lang="it-IT" altLang="ja-JP" b="1" dirty="0"/>
              <a:t> </a:t>
            </a:r>
            <a:r>
              <a:rPr lang="it-IT" altLang="ja-JP" b="1" u="sng" dirty="0"/>
              <a:t>sono</a:t>
            </a:r>
            <a:r>
              <a:rPr lang="it-IT" altLang="ja-JP" b="1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mai </a:t>
            </a:r>
            <a:r>
              <a:rPr lang="it-IT" altLang="ja-JP" b="1" i="1" dirty="0"/>
              <a:t>allegri</a:t>
            </a:r>
            <a:r>
              <a:rPr lang="it-IT" altLang="ja-JP" b="1" dirty="0"/>
              <a:t>.</a:t>
            </a:r>
          </a:p>
          <a:p>
            <a:pPr marL="0" indent="0">
              <a:buNone/>
            </a:pPr>
            <a:r>
              <a:rPr lang="ja-JP" altLang="it-IT" dirty="0"/>
              <a:t>彼らは決して陽気であることがありません。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3) </a:t>
            </a: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+ </a:t>
            </a:r>
            <a:r>
              <a:rPr lang="it-IT" altLang="ja-JP" b="1" u="sng" dirty="0"/>
              <a:t>essere</a:t>
            </a:r>
            <a:r>
              <a:rPr lang="ja-JP" altLang="it-IT" b="1" dirty="0"/>
              <a:t>動詞 </a:t>
            </a:r>
            <a:r>
              <a:rPr lang="it-IT" altLang="ja-JP" b="1" dirty="0"/>
              <a:t>+ </a:t>
            </a:r>
            <a:r>
              <a:rPr lang="it-IT" altLang="zh-CN" b="1" dirty="0">
                <a:solidFill>
                  <a:srgbClr val="FF0000"/>
                </a:solidFill>
              </a:rPr>
              <a:t>che</a:t>
            </a:r>
            <a:r>
              <a:rPr lang="it-IT" altLang="ja-JP" b="1" dirty="0"/>
              <a:t> + </a:t>
            </a:r>
            <a:r>
              <a:rPr lang="ja-JP" altLang="it-IT" b="1" i="1" dirty="0"/>
              <a:t>形容詞</a:t>
            </a:r>
            <a:r>
              <a:rPr lang="it-IT" altLang="ja-JP" b="1" i="1" dirty="0"/>
              <a:t>/</a:t>
            </a:r>
            <a:r>
              <a:rPr lang="ja-JP" altLang="it-IT" b="1" i="1" dirty="0"/>
              <a:t>名詞 </a:t>
            </a:r>
            <a:r>
              <a:rPr lang="it-IT" altLang="ja-JP" b="1" dirty="0"/>
              <a:t>(</a:t>
            </a:r>
            <a:r>
              <a:rPr lang="ja-JP" altLang="it-IT" b="1" dirty="0"/>
              <a:t>～しかない</a:t>
            </a:r>
            <a:r>
              <a:rPr lang="it-IT" altLang="ja-JP" b="1" dirty="0"/>
              <a:t>)</a:t>
            </a:r>
          </a:p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Non</a:t>
            </a:r>
            <a:r>
              <a:rPr lang="it-IT" altLang="ja-JP" b="1" dirty="0"/>
              <a:t> </a:t>
            </a:r>
            <a:r>
              <a:rPr lang="it-IT" altLang="ja-JP" b="1" u="sng" dirty="0"/>
              <a:t>è</a:t>
            </a:r>
            <a:r>
              <a:rPr lang="it-IT" altLang="ja-JP" b="1" dirty="0"/>
              <a:t> </a:t>
            </a:r>
            <a:r>
              <a:rPr lang="it-IT" altLang="ja-JP" b="1" dirty="0">
                <a:solidFill>
                  <a:srgbClr val="FF0000"/>
                </a:solidFill>
              </a:rPr>
              <a:t>che </a:t>
            </a:r>
            <a:r>
              <a:rPr lang="it-IT" altLang="ja-JP" b="1" i="1" dirty="0"/>
              <a:t>un piccolo sbaglio.</a:t>
            </a:r>
          </a:p>
          <a:p>
            <a:pPr marL="0" indent="0">
              <a:buNone/>
            </a:pPr>
            <a:r>
              <a:rPr lang="ja-JP" altLang="it-IT" dirty="0"/>
              <a:t>それは小さな町外でしかありません。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</p:txBody>
      </p:sp>
    </p:spTree>
    <p:extLst>
      <p:ext uri="{BB962C8B-B14F-4D97-AF65-F5344CB8AC3E}">
        <p14:creationId xmlns:p14="http://schemas.microsoft.com/office/powerpoint/2010/main" val="203819649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FEEA15-4454-E9C3-5332-0472588C5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C1A84A0-5646-DB64-E0DB-2968ED9D8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Pausa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FAB9E6-FF85-24EA-D14D-8972E3CE7B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b="1" dirty="0"/>
              <a:t>Con te partirò – Andrea Bocelli</a:t>
            </a:r>
          </a:p>
          <a:p>
            <a:pPr marL="0" indent="0">
              <a:buNone/>
            </a:pPr>
            <a:r>
              <a:rPr lang="it-IT" dirty="0">
                <a:solidFill>
                  <a:srgbClr val="46788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https://www.youtube.com/watch?v=J1needAV_NQ&amp;list=RDJ1needAV_NQ&amp;start_radio=1</a:t>
            </a:r>
            <a:endParaRPr lang="it-IT" dirty="0"/>
          </a:p>
          <a:p>
            <a:pPr marL="0" indent="0">
              <a:buNone/>
            </a:pPr>
            <a:r>
              <a:rPr lang="it-IT" dirty="0">
                <a:hlinkClick r:id="rId3"/>
              </a:rPr>
              <a:t>https://www.youtube.com/watch?v=4zj3FOBtxH4&amp;list=RD4zj3FOBtxH4&amp;start_radio=1</a:t>
            </a:r>
            <a:endParaRPr lang="it-IT" dirty="0"/>
          </a:p>
          <a:p>
            <a:pPr marL="0" indent="0">
              <a:buNone/>
            </a:pP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690887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5320B6-4608-06FD-72F7-D5019A076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Comunicazioni </a:t>
            </a:r>
            <a:r>
              <a:rPr lang="ja-JP" altLang="it-IT" b="1" dirty="0"/>
              <a:t>通知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55EDF85-08FB-55E9-CC17-AF8FA4A4CF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it-IT" b="1" dirty="0"/>
              <a:t>料理教室（確定）</a:t>
            </a:r>
            <a:endParaRPr lang="it-IT" altLang="ja-JP" b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r>
              <a:rPr lang="ja-JP" altLang="it-IT" b="1" dirty="0"/>
              <a:t>日付</a:t>
            </a:r>
            <a:r>
              <a:rPr lang="it-IT" altLang="ja-JP" b="1" dirty="0"/>
              <a:t>: </a:t>
            </a:r>
            <a:r>
              <a:rPr lang="it-IT" altLang="ja-JP" dirty="0"/>
              <a:t>1</a:t>
            </a:r>
            <a:r>
              <a:rPr lang="ja-JP" altLang="it-IT" dirty="0"/>
              <a:t>月</a:t>
            </a:r>
            <a:r>
              <a:rPr lang="it-IT" altLang="ja-JP" dirty="0"/>
              <a:t>10</a:t>
            </a:r>
            <a:r>
              <a:rPr lang="ja-JP" altLang="it-IT" dirty="0"/>
              <a:t>日（土）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b="1" dirty="0"/>
              <a:t>時間帯</a:t>
            </a:r>
            <a:r>
              <a:rPr lang="it-IT" altLang="ja-JP" b="1" dirty="0"/>
              <a:t>: </a:t>
            </a:r>
            <a:r>
              <a:rPr lang="it-IT" altLang="ja-JP" dirty="0"/>
              <a:t>13:00</a:t>
            </a:r>
            <a:r>
              <a:rPr lang="ja-JP" altLang="it-IT" dirty="0"/>
              <a:t>～</a:t>
            </a:r>
            <a:r>
              <a:rPr lang="it-IT" altLang="ja-JP" dirty="0"/>
              <a:t>17:00 (4H)</a:t>
            </a:r>
            <a:r>
              <a:rPr lang="ja-JP" altLang="it-IT" dirty="0"/>
              <a:t> 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b="1" dirty="0"/>
              <a:t>場所</a:t>
            </a:r>
            <a:r>
              <a:rPr lang="it-IT" altLang="ja-JP" b="1" dirty="0"/>
              <a:t>: </a:t>
            </a:r>
            <a:r>
              <a:rPr lang="ja-JP" altLang="it-IT" dirty="0"/>
              <a:t>ふくふくプラザ（最寄り駅：唐人町）</a:t>
            </a:r>
            <a:br>
              <a:rPr lang="it-IT" altLang="ja-JP" dirty="0"/>
            </a:br>
            <a:r>
              <a:rPr lang="it-IT" altLang="ja-JP" dirty="0">
                <a:hlinkClick r:id="rId2"/>
              </a:rPr>
              <a:t>https://www.fukufukuplaza.jp/</a:t>
            </a:r>
            <a:endParaRPr lang="it-IT" altLang="ja-JP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ja-JP" altLang="it-IT" dirty="0"/>
              <a:t>詳細は後ほど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595721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7DBDC4-8037-8939-88E6-D205C5849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Pausa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328E7-32FC-3D45-12BD-5E05BB1FFD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0174" cy="50323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Quando sono solo e sogno all’orizzonte </a:t>
            </a:r>
            <a:r>
              <a:rPr lang="it-IT" b="1" dirty="0" err="1"/>
              <a:t>mancan</a:t>
            </a:r>
            <a:r>
              <a:rPr lang="it-IT" b="1" dirty="0"/>
              <a:t> le parole.</a:t>
            </a:r>
          </a:p>
          <a:p>
            <a:pPr marL="0" indent="0">
              <a:buNone/>
            </a:pPr>
            <a:r>
              <a:rPr lang="it-IT" b="1" dirty="0"/>
              <a:t>Sì lo so che non c’è luce in una stanza quando manca il sole.</a:t>
            </a:r>
          </a:p>
          <a:p>
            <a:pPr marL="0" indent="0">
              <a:buNone/>
            </a:pPr>
            <a:r>
              <a:rPr lang="it-IT" b="1" dirty="0"/>
              <a:t>Se non ci sei</a:t>
            </a:r>
          </a:p>
          <a:p>
            <a:pPr marL="0" indent="0">
              <a:buNone/>
            </a:pPr>
            <a:r>
              <a:rPr lang="it-IT" b="1" dirty="0"/>
              <a:t>tu con me, con me.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Su, le finestre,</a:t>
            </a:r>
          </a:p>
          <a:p>
            <a:pPr marL="0" indent="0">
              <a:buNone/>
            </a:pPr>
            <a:r>
              <a:rPr lang="it-IT" b="1" dirty="0"/>
              <a:t>mostra a tutti il mio cuore che hai acceso.</a:t>
            </a:r>
          </a:p>
          <a:p>
            <a:pPr marL="0" indent="0">
              <a:buNone/>
            </a:pPr>
            <a:r>
              <a:rPr lang="it-IT" b="1" dirty="0"/>
              <a:t>Chiudi, dentro me, la luce che</a:t>
            </a:r>
          </a:p>
          <a:p>
            <a:pPr marL="0" indent="0">
              <a:buNone/>
            </a:pPr>
            <a:r>
              <a:rPr lang="it-IT" b="1" dirty="0"/>
              <a:t>hai incontrato per strada.</a:t>
            </a:r>
          </a:p>
        </p:txBody>
      </p:sp>
    </p:spTree>
    <p:extLst>
      <p:ext uri="{BB962C8B-B14F-4D97-AF65-F5344CB8AC3E}">
        <p14:creationId xmlns:p14="http://schemas.microsoft.com/office/powerpoint/2010/main" val="29747069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BD386-96D0-02AD-727F-DAD1618534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79A5A3-70E8-9A4A-5B02-8089CAE74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Pausa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8D68697-82CD-DA40-155D-C58ACC4C52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80174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i="1" dirty="0"/>
              <a:t>Ritornello (chorus)</a:t>
            </a:r>
          </a:p>
          <a:p>
            <a:pPr marL="0" indent="0">
              <a:buNone/>
            </a:pPr>
            <a:r>
              <a:rPr lang="it-IT" b="1" dirty="0"/>
              <a:t>Con te partirò,</a:t>
            </a:r>
          </a:p>
          <a:p>
            <a:pPr marL="0" indent="0">
              <a:buNone/>
            </a:pPr>
            <a:r>
              <a:rPr lang="it-IT" b="1" dirty="0"/>
              <a:t>Paesi, che non ho mai</a:t>
            </a:r>
          </a:p>
          <a:p>
            <a:pPr marL="0" indent="0">
              <a:buNone/>
            </a:pPr>
            <a:r>
              <a:rPr lang="it-IT" b="1" dirty="0"/>
              <a:t>veduto e vissuto con te</a:t>
            </a:r>
          </a:p>
          <a:p>
            <a:pPr marL="0" indent="0">
              <a:buNone/>
            </a:pPr>
            <a:r>
              <a:rPr lang="it-IT" b="1" dirty="0"/>
              <a:t>adesso sì li vivrò.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Con te partirò,</a:t>
            </a:r>
          </a:p>
          <a:p>
            <a:pPr marL="0" indent="0">
              <a:buNone/>
            </a:pPr>
            <a:r>
              <a:rPr lang="it-IT" b="1" dirty="0"/>
              <a:t>su navi, per mari, che io lo so</a:t>
            </a:r>
          </a:p>
          <a:p>
            <a:pPr marL="0" indent="0">
              <a:buNone/>
            </a:pPr>
            <a:r>
              <a:rPr lang="it-IT" b="1" dirty="0"/>
              <a:t>No, no, non esistono più</a:t>
            </a:r>
          </a:p>
          <a:p>
            <a:pPr marL="0" indent="0">
              <a:buNone/>
            </a:pPr>
            <a:r>
              <a:rPr lang="it-IT" b="1" dirty="0"/>
              <a:t>con te io li vivrò.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673114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CCF532-D8A3-458F-811A-465B577F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F434A2-BF21-1178-56AF-39BEF4D24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Pausa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9E4D709-9C36-9965-1401-24656D69B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80174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b="1" dirty="0"/>
              <a:t>Quando sei lontana sogno all’orizzonte e </a:t>
            </a:r>
            <a:r>
              <a:rPr lang="it-IT" b="1" dirty="0" err="1"/>
              <a:t>mancan</a:t>
            </a:r>
            <a:r>
              <a:rPr lang="it-IT" b="1" dirty="0"/>
              <a:t> le parole.</a:t>
            </a:r>
          </a:p>
          <a:p>
            <a:pPr marL="0" indent="0">
              <a:buNone/>
            </a:pPr>
            <a:r>
              <a:rPr lang="it-IT" b="1" dirty="0"/>
              <a:t>E io sì lo so che sei con me, con me.</a:t>
            </a:r>
          </a:p>
          <a:p>
            <a:pPr marL="0" indent="0">
              <a:buNone/>
            </a:pPr>
            <a:r>
              <a:rPr lang="it-IT" b="1" dirty="0"/>
              <a:t>Tu mia luna, tu sei qui con me.</a:t>
            </a:r>
          </a:p>
          <a:p>
            <a:pPr marL="0" indent="0">
              <a:buNone/>
            </a:pPr>
            <a:r>
              <a:rPr lang="it-IT" b="1" dirty="0"/>
              <a:t>O mio sole tu sei con me,</a:t>
            </a:r>
          </a:p>
          <a:p>
            <a:pPr marL="0" indent="0">
              <a:buNone/>
            </a:pPr>
            <a:r>
              <a:rPr lang="it-IT" b="1" dirty="0"/>
              <a:t>con me, con me, con me.</a:t>
            </a:r>
          </a:p>
        </p:txBody>
      </p:sp>
    </p:spTree>
    <p:extLst>
      <p:ext uri="{BB962C8B-B14F-4D97-AF65-F5344CB8AC3E}">
        <p14:creationId xmlns:p14="http://schemas.microsoft.com/office/powerpoint/2010/main" val="25869866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7E1302-B59B-AB8C-86C9-D08FEF45E2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90A4F8B-43F2-E05F-B6D8-3D7328A32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Pausa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5526E9-0F35-5F48-9C43-F6449E3690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980174" cy="503237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i="1" dirty="0"/>
              <a:t>Ritornello (chorus)</a:t>
            </a:r>
          </a:p>
          <a:p>
            <a:pPr marL="0" indent="0">
              <a:buNone/>
            </a:pPr>
            <a:r>
              <a:rPr lang="it-IT" b="1" dirty="0"/>
              <a:t>Con te partirò,</a:t>
            </a:r>
          </a:p>
          <a:p>
            <a:pPr marL="0" indent="0">
              <a:buNone/>
            </a:pPr>
            <a:r>
              <a:rPr lang="it-IT" b="1" dirty="0"/>
              <a:t>Paesi, che non ho mai</a:t>
            </a:r>
          </a:p>
          <a:p>
            <a:pPr marL="0" indent="0">
              <a:buNone/>
            </a:pPr>
            <a:r>
              <a:rPr lang="it-IT" b="1" dirty="0"/>
              <a:t>veduto e vissuto con te</a:t>
            </a:r>
          </a:p>
          <a:p>
            <a:pPr marL="0" indent="0">
              <a:buNone/>
            </a:pPr>
            <a:r>
              <a:rPr lang="it-IT" b="1" dirty="0"/>
              <a:t>adesso sì li vivrò.</a:t>
            </a:r>
          </a:p>
          <a:p>
            <a:pPr marL="0" indent="0">
              <a:buNone/>
            </a:pPr>
            <a:endParaRPr lang="it-IT" b="1" dirty="0"/>
          </a:p>
          <a:p>
            <a:pPr marL="0" indent="0">
              <a:buNone/>
            </a:pPr>
            <a:r>
              <a:rPr lang="it-IT" b="1" dirty="0"/>
              <a:t>Con te partirò,</a:t>
            </a:r>
          </a:p>
          <a:p>
            <a:pPr marL="0" indent="0">
              <a:buNone/>
            </a:pPr>
            <a:r>
              <a:rPr lang="it-IT" b="1" dirty="0"/>
              <a:t>su navi, per mari, che io lo so</a:t>
            </a:r>
          </a:p>
          <a:p>
            <a:pPr marL="0" indent="0">
              <a:buNone/>
            </a:pPr>
            <a:r>
              <a:rPr lang="it-IT" b="1" dirty="0"/>
              <a:t>No, no, non esistono più</a:t>
            </a:r>
          </a:p>
          <a:p>
            <a:pPr marL="0" indent="0">
              <a:buNone/>
            </a:pPr>
            <a:r>
              <a:rPr lang="it-IT" b="1" dirty="0"/>
              <a:t>con te io li rivivrò. (X2)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A9B6232A-39AF-5893-A446-B38E425A5524}"/>
              </a:ext>
            </a:extLst>
          </p:cNvPr>
          <p:cNvSpPr txBox="1">
            <a:spLocks/>
          </p:cNvSpPr>
          <p:nvPr/>
        </p:nvSpPr>
        <p:spPr>
          <a:xfrm>
            <a:off x="7042720" y="5994504"/>
            <a:ext cx="5149280" cy="8634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b="1" dirty="0"/>
              <a:t>Con te partirò. Io con te.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it-IT" b="1" dirty="0"/>
          </a:p>
          <a:p>
            <a:pPr marL="0" indent="0">
              <a:buFont typeface="Arial" panose="020B0604020202020204" pitchFamily="34" charset="0"/>
              <a:buNone/>
            </a:pPr>
            <a:endParaRPr lang="it-IT" dirty="0"/>
          </a:p>
        </p:txBody>
      </p:sp>
      <p:cxnSp>
        <p:nvCxnSpPr>
          <p:cNvPr id="6" name="Connettore 2 5">
            <a:extLst>
              <a:ext uri="{FF2B5EF4-FFF2-40B4-BE49-F238E27FC236}">
                <a16:creationId xmlns:a16="http://schemas.microsoft.com/office/drawing/2014/main" id="{7343ACA2-F6EA-6CA4-AD4C-96540D57E39A}"/>
              </a:ext>
            </a:extLst>
          </p:cNvPr>
          <p:cNvCxnSpPr/>
          <p:nvPr/>
        </p:nvCxnSpPr>
        <p:spPr>
          <a:xfrm>
            <a:off x="5289755" y="6204155"/>
            <a:ext cx="14453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903722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FD14559-6EC1-8FF9-0977-8FC921E287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名詞の特殊な複数変化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4555E84-AB5A-DDB7-B062-927666E34B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it-IT" dirty="0"/>
              <a:t>語尾が</a:t>
            </a:r>
            <a:r>
              <a:rPr lang="it-IT" altLang="ja-JP" dirty="0"/>
              <a:t>-o</a:t>
            </a:r>
            <a:r>
              <a:rPr lang="ja-JP" altLang="it-IT" dirty="0"/>
              <a:t>単数→</a:t>
            </a:r>
            <a:r>
              <a:rPr lang="it-IT" altLang="ja-JP" dirty="0"/>
              <a:t>-a</a:t>
            </a:r>
            <a:r>
              <a:rPr lang="ja-JP" altLang="it-IT" dirty="0"/>
              <a:t>複数となり、文法上の姓も男性から女性に変化するもの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r>
              <a:rPr lang="it-IT" dirty="0"/>
              <a:t>L’uovo </a:t>
            </a:r>
            <a:r>
              <a:rPr lang="ja-JP" altLang="it-IT" dirty="0"/>
              <a:t>卵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dito </a:t>
            </a:r>
            <a:r>
              <a:rPr lang="ja-JP" altLang="it-IT" dirty="0"/>
              <a:t>指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braccio </a:t>
            </a:r>
            <a:r>
              <a:rPr lang="ja-JP" altLang="it-IT" dirty="0"/>
              <a:t>腕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labbro </a:t>
            </a:r>
            <a:r>
              <a:rPr lang="ja-JP" altLang="it-IT" dirty="0"/>
              <a:t>唇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9F59D3BA-0D71-3A61-665E-F44FEE6A2C91}"/>
              </a:ext>
            </a:extLst>
          </p:cNvPr>
          <p:cNvSpPr txBox="1">
            <a:spLocks/>
          </p:cNvSpPr>
          <p:nvPr/>
        </p:nvSpPr>
        <p:spPr>
          <a:xfrm>
            <a:off x="3232355" y="3224981"/>
            <a:ext cx="3089787" cy="348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uov</a:t>
            </a:r>
            <a:r>
              <a:rPr lang="it-IT" b="1" dirty="0"/>
              <a:t>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dit</a:t>
            </a:r>
            <a:r>
              <a:rPr lang="it-IT" b="1" dirty="0"/>
              <a:t>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bracci</a:t>
            </a:r>
            <a:r>
              <a:rPr lang="it-IT" b="1" dirty="0"/>
              <a:t>a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L</a:t>
            </a:r>
            <a:r>
              <a:rPr lang="it-IT" b="1" dirty="0"/>
              <a:t>e</a:t>
            </a:r>
            <a:r>
              <a:rPr lang="it-IT" dirty="0"/>
              <a:t> labbr</a:t>
            </a:r>
            <a:r>
              <a:rPr lang="it-IT" b="1" dirty="0"/>
              <a:t>a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606409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03C740-8662-7377-3183-38A92D6D5F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C328F0A-EE08-231B-CAB5-4080185A0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名詞の特殊な複数変化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F736DF-A0C3-C999-8ADE-46D2167DB7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it-IT" dirty="0"/>
              <a:t>全く不規則な複数変化をする名詞</a:t>
            </a:r>
            <a:endParaRPr lang="it-IT" altLang="ja-JP" dirty="0"/>
          </a:p>
          <a:p>
            <a:pPr marL="0" indent="0">
              <a:buNone/>
            </a:pPr>
            <a:endParaRPr lang="it-IT" altLang="ja-JP" dirty="0"/>
          </a:p>
          <a:p>
            <a:pPr marL="0" indent="0">
              <a:buNone/>
            </a:pPr>
            <a:r>
              <a:rPr lang="it-IT" dirty="0"/>
              <a:t>L’uomo </a:t>
            </a:r>
            <a:r>
              <a:rPr lang="ja-JP" altLang="en-US"/>
              <a:t>男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dio </a:t>
            </a:r>
            <a:r>
              <a:rPr lang="ja-JP" altLang="en-US"/>
              <a:t>神</a:t>
            </a:r>
            <a:endParaRPr lang="en-US" altLang="ja-JP" dirty="0"/>
          </a:p>
          <a:p>
            <a:pPr marL="0" indent="0">
              <a:buNone/>
            </a:pPr>
            <a:r>
              <a:rPr lang="it-IT" dirty="0"/>
              <a:t>Il tempio </a:t>
            </a:r>
            <a:r>
              <a:rPr lang="ja-JP" altLang="en-US"/>
              <a:t>寺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Il bue </a:t>
            </a:r>
            <a:r>
              <a:rPr lang="ja-JP" altLang="en-US"/>
              <a:t>牛（牡）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A2DC5FBC-CF24-0938-0BF9-9494D0DEF866}"/>
              </a:ext>
            </a:extLst>
          </p:cNvPr>
          <p:cNvSpPr txBox="1">
            <a:spLocks/>
          </p:cNvSpPr>
          <p:nvPr/>
        </p:nvSpPr>
        <p:spPr>
          <a:xfrm>
            <a:off x="3173362" y="2878136"/>
            <a:ext cx="3089787" cy="348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Gli </a:t>
            </a:r>
            <a:r>
              <a:rPr lang="it-IT" b="1" dirty="0"/>
              <a:t>uomini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Gli </a:t>
            </a:r>
            <a:r>
              <a:rPr lang="it-IT" b="1" dirty="0"/>
              <a:t>dei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I </a:t>
            </a:r>
            <a:r>
              <a:rPr lang="it-IT" b="1" dirty="0"/>
              <a:t>templi</a:t>
            </a:r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dirty="0"/>
              <a:t>I </a:t>
            </a:r>
            <a:r>
              <a:rPr lang="it-IT" b="1" dirty="0"/>
              <a:t>buoi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6917743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01959-8F52-E6F7-77AD-60F7E8FEF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B886E5C-2FDA-C5C7-CB1E-FE5ED0D34E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変意名詞・変意形容詞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641615C-FB8A-21D0-CF4E-3D451A8A54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r>
              <a:rPr lang="ja-JP" altLang="it-IT" dirty="0"/>
              <a:t>イタリア語ではあ、名詞や形容詞にある種の語尾（接尾辞）を付け加えることで、特別なニュアンスを付け足すことがよくある。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1) </a:t>
            </a:r>
            <a:r>
              <a:rPr lang="ja-JP" altLang="it-IT" b="1" dirty="0"/>
              <a:t>指小辞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-ello (-a)</a:t>
            </a:r>
            <a:r>
              <a:rPr lang="it-IT" dirty="0"/>
              <a:t>: albero </a:t>
            </a:r>
            <a:r>
              <a:rPr lang="ja-JP" altLang="it-IT" dirty="0"/>
              <a:t>木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povero </a:t>
            </a:r>
            <a:r>
              <a:rPr lang="ja-JP" altLang="it-IT" dirty="0"/>
              <a:t>哀れな</a:t>
            </a:r>
            <a:endParaRPr lang="it-IT" dirty="0"/>
          </a:p>
          <a:p>
            <a:pPr marL="0" indent="0">
              <a:buNone/>
            </a:pPr>
            <a:r>
              <a:rPr lang="it-IT" altLang="ja-JP" b="1" dirty="0"/>
              <a:t>-etto (-a)</a:t>
            </a:r>
            <a:r>
              <a:rPr lang="it-IT" altLang="ja-JP" dirty="0"/>
              <a:t>: casa </a:t>
            </a:r>
            <a:r>
              <a:rPr lang="ja-JP" altLang="it-IT" dirty="0"/>
              <a:t>家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dirty="0"/>
              <a:t>                 piccolo</a:t>
            </a:r>
            <a:r>
              <a:rPr lang="ja-JP" altLang="it-IT" dirty="0"/>
              <a:t> 小さい</a:t>
            </a:r>
            <a:endParaRPr lang="it-IT" dirty="0"/>
          </a:p>
          <a:p>
            <a:pPr marL="0" indent="0">
              <a:buNone/>
            </a:pPr>
            <a:r>
              <a:rPr lang="it-IT" b="1" dirty="0"/>
              <a:t>-ino (-a)</a:t>
            </a:r>
            <a:r>
              <a:rPr lang="it-IT" dirty="0"/>
              <a:t>: ragazzo</a:t>
            </a:r>
            <a:r>
              <a:rPr lang="zh-CN" altLang="it-IT" dirty="0"/>
              <a:t> </a:t>
            </a:r>
            <a:r>
              <a:rPr lang="ja-JP" altLang="it-IT" dirty="0"/>
              <a:t>少年</a:t>
            </a:r>
            <a:endParaRPr lang="it-IT" dirty="0"/>
          </a:p>
          <a:p>
            <a:pPr marL="0" indent="0">
              <a:buNone/>
            </a:pPr>
            <a:r>
              <a:rPr lang="it-IT" altLang="ja-JP" dirty="0"/>
              <a:t>                difficile</a:t>
            </a:r>
            <a:r>
              <a:rPr lang="ja-JP" altLang="it-IT" dirty="0"/>
              <a:t> 難しい</a:t>
            </a:r>
            <a:endParaRPr lang="it-IT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4F905B6-8BF9-C98D-1044-ED5F65F1D6A4}"/>
              </a:ext>
            </a:extLst>
          </p:cNvPr>
          <p:cNvSpPr txBox="1">
            <a:spLocks/>
          </p:cNvSpPr>
          <p:nvPr/>
        </p:nvSpPr>
        <p:spPr>
          <a:xfrm>
            <a:off x="5665354" y="3621714"/>
            <a:ext cx="6526646" cy="3482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zh-CN" b="1" dirty="0"/>
              <a:t>alberello</a:t>
            </a:r>
            <a:r>
              <a:rPr lang="it-IT" altLang="zh-CN" dirty="0"/>
              <a:t> </a:t>
            </a:r>
            <a:r>
              <a:rPr lang="ja-JP" altLang="it-IT" dirty="0"/>
              <a:t>小さな木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poverello</a:t>
            </a:r>
            <a:r>
              <a:rPr lang="it-IT" dirty="0"/>
              <a:t> </a:t>
            </a:r>
            <a:r>
              <a:rPr lang="ja-JP" altLang="it-IT" dirty="0"/>
              <a:t>ちょっとかわいそうな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casetta</a:t>
            </a:r>
            <a:r>
              <a:rPr lang="it-IT" dirty="0"/>
              <a:t> </a:t>
            </a:r>
            <a:r>
              <a:rPr lang="ja-JP" altLang="it-IT" dirty="0"/>
              <a:t>小さい家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piccoletto</a:t>
            </a:r>
            <a:r>
              <a:rPr lang="it-IT" dirty="0"/>
              <a:t> </a:t>
            </a:r>
            <a:r>
              <a:rPr lang="ja-JP" altLang="it-IT" dirty="0"/>
              <a:t>ちょっと小さい</a:t>
            </a:r>
            <a:endParaRPr lang="it-IT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ragazzino</a:t>
            </a:r>
            <a:r>
              <a:rPr lang="it-IT" dirty="0"/>
              <a:t> </a:t>
            </a:r>
            <a:r>
              <a:rPr lang="ja-JP" altLang="it-IT" dirty="0"/>
              <a:t>小さな男の子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b="1" dirty="0"/>
              <a:t>difficilino</a:t>
            </a:r>
            <a:r>
              <a:rPr lang="it-IT" dirty="0"/>
              <a:t> </a:t>
            </a:r>
            <a:r>
              <a:rPr lang="ja-JP" altLang="it-IT" dirty="0"/>
              <a:t>ちょっと難しい</a:t>
            </a:r>
            <a:endParaRPr lang="it-IT" b="1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8969641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72351F-421C-BD76-2F15-0D31179E25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1F73AB0-3FF4-2066-24FB-129E19FD60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変意名詞・変意形容詞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234E9D-7F03-11C6-1657-B56161B85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1257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ja-JP" b="1" dirty="0"/>
              <a:t>2) </a:t>
            </a:r>
            <a:r>
              <a:rPr lang="ja-JP" altLang="it-IT" b="1" dirty="0"/>
              <a:t>愛小接尾辞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-uccio (-a)</a:t>
            </a:r>
            <a:r>
              <a:rPr lang="it-IT" dirty="0"/>
              <a:t>: casa </a:t>
            </a:r>
            <a:r>
              <a:rPr lang="ja-JP" altLang="it-IT" dirty="0"/>
              <a:t>家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    caro </a:t>
            </a:r>
            <a:r>
              <a:rPr lang="ja-JP" altLang="it-IT" dirty="0"/>
              <a:t>愛すべき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3) </a:t>
            </a:r>
            <a:r>
              <a:rPr lang="ja-JP" altLang="it-IT" b="1" dirty="0"/>
              <a:t>拡大接尾辞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-one</a:t>
            </a:r>
            <a:r>
              <a:rPr lang="it-IT" dirty="0"/>
              <a:t>:           libro </a:t>
            </a:r>
            <a:r>
              <a:rPr lang="ja-JP" altLang="it-IT" dirty="0"/>
              <a:t>本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    pigro </a:t>
            </a:r>
            <a:r>
              <a:rPr lang="ja-JP" altLang="it-IT" dirty="0"/>
              <a:t>怠惰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4) </a:t>
            </a:r>
            <a:r>
              <a:rPr lang="ja-JP" altLang="it-IT" b="1" dirty="0"/>
              <a:t>蔑称接尾辞</a:t>
            </a:r>
            <a:endParaRPr lang="it-IT" altLang="ja-JP" b="1" dirty="0"/>
          </a:p>
          <a:p>
            <a:pPr marL="0" indent="0">
              <a:buNone/>
            </a:pPr>
            <a:r>
              <a:rPr lang="it-IT" b="1" dirty="0"/>
              <a:t>-accio (-a)</a:t>
            </a:r>
            <a:r>
              <a:rPr lang="it-IT" dirty="0"/>
              <a:t>: casa </a:t>
            </a:r>
            <a:r>
              <a:rPr lang="ja-JP" altLang="it-IT" dirty="0"/>
              <a:t>家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                   avaro </a:t>
            </a:r>
            <a:r>
              <a:rPr lang="ja-JP" altLang="it-IT" dirty="0"/>
              <a:t>けちな</a:t>
            </a:r>
            <a:endParaRPr lang="it-IT" altLang="ja-JP" dirty="0"/>
          </a:p>
          <a:p>
            <a:pPr marL="0" indent="0">
              <a:buNone/>
            </a:pPr>
            <a:r>
              <a:rPr lang="it-IT" altLang="ja-JP" b="1" dirty="0"/>
              <a:t>-astro (-a)</a:t>
            </a:r>
            <a:r>
              <a:rPr lang="it-IT" altLang="ja-JP" dirty="0"/>
              <a:t>: poeta </a:t>
            </a:r>
            <a:r>
              <a:rPr lang="ja-JP" altLang="it-IT" dirty="0"/>
              <a:t>詩人</a:t>
            </a:r>
            <a:endParaRPr lang="it-IT" altLang="ja-JP" dirty="0"/>
          </a:p>
        </p:txBody>
      </p:sp>
      <p:sp>
        <p:nvSpPr>
          <p:cNvPr id="4" name="Segnaposto contenuto 2">
            <a:extLst>
              <a:ext uri="{FF2B5EF4-FFF2-40B4-BE49-F238E27FC236}">
                <a16:creationId xmlns:a16="http://schemas.microsoft.com/office/drawing/2014/main" id="{02E65702-3687-D89A-E681-CDF62C70A3E0}"/>
              </a:ext>
            </a:extLst>
          </p:cNvPr>
          <p:cNvSpPr txBox="1">
            <a:spLocks/>
          </p:cNvSpPr>
          <p:nvPr/>
        </p:nvSpPr>
        <p:spPr>
          <a:xfrm>
            <a:off x="5468709" y="2333688"/>
            <a:ext cx="6526646" cy="109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casuccia</a:t>
            </a:r>
            <a:r>
              <a:rPr lang="it-IT" altLang="zh-CN" dirty="0"/>
              <a:t> </a:t>
            </a:r>
            <a:r>
              <a:rPr lang="ja-JP" altLang="it-IT" dirty="0"/>
              <a:t>かわいらしい家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caruccio</a:t>
            </a:r>
            <a:r>
              <a:rPr lang="it-IT" dirty="0"/>
              <a:t> </a:t>
            </a:r>
            <a:r>
              <a:rPr lang="ja-JP" altLang="it-IT" dirty="0"/>
              <a:t>かわいらしい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contenuto 2">
            <a:extLst>
              <a:ext uri="{FF2B5EF4-FFF2-40B4-BE49-F238E27FC236}">
                <a16:creationId xmlns:a16="http://schemas.microsoft.com/office/drawing/2014/main" id="{CE23BAF4-C590-5E3A-460C-01979242E014}"/>
              </a:ext>
            </a:extLst>
          </p:cNvPr>
          <p:cNvSpPr txBox="1">
            <a:spLocks/>
          </p:cNvSpPr>
          <p:nvPr/>
        </p:nvSpPr>
        <p:spPr>
          <a:xfrm>
            <a:off x="5468709" y="3794155"/>
            <a:ext cx="6526646" cy="1095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librone</a:t>
            </a:r>
            <a:r>
              <a:rPr lang="it-IT" altLang="zh-CN" dirty="0"/>
              <a:t> </a:t>
            </a:r>
            <a:r>
              <a:rPr lang="ja-JP" altLang="it-IT" dirty="0"/>
              <a:t>大きい本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pigrone</a:t>
            </a:r>
            <a:r>
              <a:rPr lang="it-IT" dirty="0"/>
              <a:t> </a:t>
            </a:r>
            <a:r>
              <a:rPr lang="ja-JP" altLang="it-IT" dirty="0"/>
              <a:t>ひどく怠惰な</a:t>
            </a:r>
            <a:endParaRPr lang="it-IT" dirty="0"/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927E2B66-6A9F-94EA-89CE-43210B47A93B}"/>
              </a:ext>
            </a:extLst>
          </p:cNvPr>
          <p:cNvSpPr txBox="1">
            <a:spLocks/>
          </p:cNvSpPr>
          <p:nvPr/>
        </p:nvSpPr>
        <p:spPr>
          <a:xfrm>
            <a:off x="5493291" y="5391898"/>
            <a:ext cx="6526646" cy="1559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casaccia</a:t>
            </a:r>
            <a:r>
              <a:rPr lang="it-IT" altLang="zh-CN" dirty="0"/>
              <a:t> </a:t>
            </a:r>
            <a:r>
              <a:rPr lang="ja-JP" altLang="it-IT" dirty="0"/>
              <a:t>おんぼろの家</a:t>
            </a:r>
            <a:endParaRPr lang="it-IT" b="1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avaraccio</a:t>
            </a:r>
            <a:r>
              <a:rPr lang="it-IT" dirty="0"/>
              <a:t> </a:t>
            </a:r>
            <a:r>
              <a:rPr lang="ja-JP" altLang="it-IT" dirty="0"/>
              <a:t>けちでいやな</a:t>
            </a:r>
            <a:endParaRPr lang="it-IT" altLang="ja-JP" dirty="0"/>
          </a:p>
          <a:p>
            <a:pPr marL="0" indent="0">
              <a:buNone/>
            </a:pPr>
            <a:r>
              <a:rPr lang="ja-JP" altLang="it-IT" dirty="0"/>
              <a:t>→　</a:t>
            </a:r>
            <a:r>
              <a:rPr lang="it-IT" altLang="ja-JP" b="1" dirty="0"/>
              <a:t>poetastro</a:t>
            </a:r>
            <a:r>
              <a:rPr lang="it-IT" dirty="0"/>
              <a:t> </a:t>
            </a:r>
            <a:r>
              <a:rPr lang="ja-JP" altLang="it-IT" dirty="0"/>
              <a:t>へぼ詩人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05010947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FBF82F-7389-64F4-2E9B-FAB7E53BCC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変意名詞・変意形容詞</a:t>
            </a:r>
            <a:endParaRPr lang="it-IT" dirty="0"/>
          </a:p>
        </p:txBody>
      </p:sp>
      <p:pic>
        <p:nvPicPr>
          <p:cNvPr id="7" name="Immagine 6" descr="Immagine che contiene Cartoni animati, ragazzo, illustrazione, Animazione&#10;&#10;Il contenuto generato dall'IA potrebbe non essere corretto.">
            <a:extLst>
              <a:ext uri="{FF2B5EF4-FFF2-40B4-BE49-F238E27FC236}">
                <a16:creationId xmlns:a16="http://schemas.microsoft.com/office/drawing/2014/main" id="{98CF437C-71C0-55E7-56F8-25A6C8229C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6312" y="2069692"/>
            <a:ext cx="10239375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691797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5AB891-55A6-9FC8-8AEC-0958CB15E1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D7023B-F73C-9AD2-57A7-B98C7B75D5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変意名詞・変意形容詞</a:t>
            </a:r>
            <a:endParaRPr lang="it-IT" dirty="0"/>
          </a:p>
        </p:txBody>
      </p:sp>
      <p:pic>
        <p:nvPicPr>
          <p:cNvPr id="5" name="Segnaposto contenuto 4" descr="Immagine che contiene gatto, gatto domestico, mammifero, Gatti di taglia piccola e media&#10;&#10;Il contenuto generato dall'IA potrebbe non essere corretto.">
            <a:extLst>
              <a:ext uri="{FF2B5EF4-FFF2-40B4-BE49-F238E27FC236}">
                <a16:creationId xmlns:a16="http://schemas.microsoft.com/office/drawing/2014/main" id="{919C4DE6-B923-5F4F-6E7A-AAF82E6551F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546554" y="1265326"/>
            <a:ext cx="6037007" cy="5592674"/>
          </a:xfrm>
        </p:spPr>
      </p:pic>
    </p:spTree>
    <p:extLst>
      <p:ext uri="{BB962C8B-B14F-4D97-AF65-F5344CB8AC3E}">
        <p14:creationId xmlns:p14="http://schemas.microsoft.com/office/powerpoint/2010/main" val="35654679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039D1E7-3BC1-5AEF-CA41-04314ACA0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it-IT" b="1" dirty="0"/>
              <a:t>復習</a:t>
            </a:r>
            <a:r>
              <a:rPr lang="en-US" altLang="ja-JP" b="1" dirty="0"/>
              <a:t>: </a:t>
            </a:r>
            <a:r>
              <a:rPr lang="ja-JP" altLang="en-US" b="1" dirty="0"/>
              <a:t>教室での挨拶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7B79E85-157E-C3DA-128C-58429CD26F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1" dirty="0"/>
              <a:t>Così così </a:t>
            </a:r>
            <a:r>
              <a:rPr lang="ja-JP" altLang="it-IT" dirty="0"/>
              <a:t>まあまあ</a:t>
            </a:r>
            <a:endParaRPr lang="it-IT" altLang="ja-JP" dirty="0"/>
          </a:p>
          <a:p>
            <a:r>
              <a:rPr lang="it-IT" b="1" dirty="0"/>
              <a:t>Non c’è male </a:t>
            </a:r>
            <a:r>
              <a:rPr lang="ja-JP" altLang="it-IT" dirty="0"/>
              <a:t>悪くはない</a:t>
            </a:r>
            <a:endParaRPr lang="it-IT" altLang="ja-JP" dirty="0"/>
          </a:p>
          <a:p>
            <a:r>
              <a:rPr lang="it-IT" altLang="ja-JP" b="1" dirty="0"/>
              <a:t>Non tanto bene </a:t>
            </a:r>
            <a:r>
              <a:rPr lang="ja-JP" altLang="it-IT" dirty="0"/>
              <a:t>あまり元気じゃない</a:t>
            </a:r>
            <a:endParaRPr lang="it-IT" altLang="ja-JP" dirty="0"/>
          </a:p>
          <a:p>
            <a:r>
              <a:rPr lang="it-IT" altLang="ja-JP" b="1" dirty="0"/>
              <a:t>Male </a:t>
            </a:r>
            <a:r>
              <a:rPr lang="ja-JP" altLang="it-IT" dirty="0"/>
              <a:t>元気じゃない</a:t>
            </a:r>
            <a:endParaRPr lang="it-IT" altLang="ja-JP" dirty="0"/>
          </a:p>
          <a:p>
            <a:r>
              <a:rPr lang="it-IT" b="1" dirty="0"/>
              <a:t>Davvero? Mi dispiace. </a:t>
            </a:r>
            <a:r>
              <a:rPr lang="ja-JP" altLang="it-IT" dirty="0"/>
              <a:t>本当に？残念ですね。</a:t>
            </a:r>
            <a:endParaRPr lang="it-IT" altLang="ja-JP" dirty="0"/>
          </a:p>
          <a:p>
            <a:endParaRPr lang="it-IT" dirty="0"/>
          </a:p>
          <a:p>
            <a:r>
              <a:rPr lang="it-IT" b="1" dirty="0"/>
              <a:t>Professore, come si dice </a:t>
            </a:r>
            <a:r>
              <a:rPr lang="ja-JP" altLang="it-IT" b="1" dirty="0"/>
              <a:t>○○</a:t>
            </a:r>
            <a:r>
              <a:rPr lang="it-IT" altLang="ja-JP" b="1" dirty="0"/>
              <a:t> </a:t>
            </a:r>
            <a:r>
              <a:rPr lang="it-IT" b="1" dirty="0"/>
              <a:t>in italiano?</a:t>
            </a:r>
          </a:p>
          <a:p>
            <a:pPr marL="0" indent="0">
              <a:buNone/>
            </a:pPr>
            <a:r>
              <a:rPr lang="ja-JP" altLang="it-IT" b="1" dirty="0"/>
              <a:t>先生、○○はイタリア語で何と言いますか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94604095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BC0413-67FB-15B8-1D2D-9BF2F596F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Lezione 12: </a:t>
            </a:r>
            <a:r>
              <a:rPr lang="ja-JP" altLang="it-IT" b="1" dirty="0"/>
              <a:t>宿題</a:t>
            </a:r>
            <a:endParaRPr lang="it-IT" b="1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E8F27D7-4385-EB07-5CA5-9A6E192039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ja-JP" dirty="0"/>
              <a:t>Pagina quarantuno numero tre e quattro.</a:t>
            </a:r>
          </a:p>
        </p:txBody>
      </p:sp>
    </p:spTree>
    <p:extLst>
      <p:ext uri="{BB962C8B-B14F-4D97-AF65-F5344CB8AC3E}">
        <p14:creationId xmlns:p14="http://schemas.microsoft.com/office/powerpoint/2010/main" val="1870867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A05087-685B-FCA0-D410-AD9751D336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705804-627D-2307-6747-168A1DB4E5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12: </a:t>
            </a:r>
            <a:r>
              <a:rPr kumimoji="1" lang="ja-JP" altLang="en-US" b="1" dirty="0"/>
              <a:t>教室での挨拶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2C9BB75-DC05-1E2A-D996-D3B0BBED7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922876" cy="4351338"/>
          </a:xfrm>
        </p:spPr>
        <p:txBody>
          <a:bodyPr/>
          <a:lstStyle/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 dirty="0"/>
              <a:t>こんばんは</a:t>
            </a:r>
            <a:r>
              <a:rPr lang="en-US" altLang="ja-JP" dirty="0"/>
              <a:t>____</a:t>
            </a:r>
            <a:r>
              <a:rPr lang="ja-JP" altLang="en-US" dirty="0"/>
              <a:t>さん。</a:t>
            </a:r>
            <a:endParaRPr lang="en-US" altLang="ja-JP" b="1" dirty="0"/>
          </a:p>
          <a:p>
            <a:pPr marL="0" indent="0">
              <a:buNone/>
            </a:pPr>
            <a:r>
              <a:rPr lang="ja-JP" altLang="en-US" dirty="0"/>
              <a:t>↪︎</a:t>
            </a:r>
            <a:r>
              <a:rPr lang="en-US" altLang="ja-JP" dirty="0"/>
              <a:t>(</a:t>
            </a:r>
            <a:r>
              <a:rPr lang="ja-JP" altLang="en-US" dirty="0"/>
              <a:t>人の名前を入れる。覚えていなければ、</a:t>
            </a:r>
            <a:r>
              <a:rPr lang="en-US" altLang="ja-JP" b="1" dirty="0"/>
              <a:t>Come </a:t>
            </a:r>
            <a:r>
              <a:rPr lang="en-US" altLang="ja-JP" b="1" dirty="0" err="1"/>
              <a:t>ti</a:t>
            </a:r>
            <a:r>
              <a:rPr lang="en-US" altLang="ja-JP" b="1" dirty="0"/>
              <a:t> </a:t>
            </a:r>
            <a:r>
              <a:rPr lang="en-US" altLang="ja-JP" b="1" dirty="0" err="1"/>
              <a:t>chiami</a:t>
            </a:r>
            <a:r>
              <a:rPr lang="en-US" altLang="ja-JP" b="1" dirty="0"/>
              <a:t>?</a:t>
            </a:r>
            <a:r>
              <a:rPr lang="ja-JP" altLang="en-US" dirty="0"/>
              <a:t>と丁寧に聞きましょう。</a:t>
            </a:r>
            <a:r>
              <a:rPr lang="en-US" altLang="ja-JP" dirty="0"/>
              <a:t>*Tu chi sei?)</a:t>
            </a:r>
          </a:p>
          <a:p>
            <a:pPr marL="0" indent="0">
              <a:buNone/>
            </a:pPr>
            <a:r>
              <a:rPr kumimoji="1" lang="en-US" altLang="ja-JP" b="1" dirty="0">
                <a:solidFill>
                  <a:srgbClr val="FF0000"/>
                </a:solidFill>
              </a:rPr>
              <a:t>B</a:t>
            </a:r>
            <a:r>
              <a:rPr kumimoji="1" lang="en-US" altLang="ja-JP" b="1" dirty="0"/>
              <a:t>: </a:t>
            </a:r>
            <a:r>
              <a:rPr lang="en-US" altLang="ja-JP" b="1" dirty="0"/>
              <a:t>Ciao/</a:t>
            </a:r>
            <a:r>
              <a:rPr lang="en-US" altLang="ja-JP" b="1" dirty="0" err="1"/>
              <a:t>Buonasera</a:t>
            </a:r>
            <a:r>
              <a:rPr lang="en-US" altLang="ja-JP" b="1" dirty="0"/>
              <a:t> _______ !</a:t>
            </a:r>
            <a:r>
              <a:rPr lang="ja-JP" altLang="en-US" dirty="0"/>
              <a:t>こんばんは</a:t>
            </a:r>
            <a:r>
              <a:rPr lang="en-US" altLang="ja-JP" dirty="0"/>
              <a:t>____</a:t>
            </a:r>
            <a:r>
              <a:rPr lang="ja-JP" altLang="en-US" dirty="0"/>
              <a:t>さん。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Come </a:t>
            </a:r>
            <a:r>
              <a:rPr lang="en-US" altLang="ja-JP" b="1" dirty="0" err="1"/>
              <a:t>va</a:t>
            </a:r>
            <a:r>
              <a:rPr lang="en-US" altLang="ja-JP" b="1" dirty="0"/>
              <a:t>?</a:t>
            </a:r>
            <a:r>
              <a:rPr lang="ja-JP" altLang="en-US" dirty="0"/>
              <a:t>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A</a:t>
            </a:r>
            <a:r>
              <a:rPr lang="en-US" altLang="ja-JP" b="1" dirty="0"/>
              <a:t>: (</a:t>
            </a:r>
            <a:r>
              <a:rPr lang="en-US" altLang="ja-JP" b="1" dirty="0" err="1"/>
              <a:t>Tutto</a:t>
            </a:r>
            <a:r>
              <a:rPr lang="en-US" altLang="ja-JP" b="1" dirty="0"/>
              <a:t>) bene. </a:t>
            </a:r>
            <a:r>
              <a:rPr lang="ja-JP" altLang="en-US" dirty="0"/>
              <a:t>全てが順調です。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/>
              <a:t>Tu come </a:t>
            </a:r>
            <a:r>
              <a:rPr lang="en-US" altLang="ja-JP" b="1" dirty="0" err="1"/>
              <a:t>stai</a:t>
            </a:r>
            <a:r>
              <a:rPr lang="en-US" altLang="ja-JP" b="1" dirty="0"/>
              <a:t>?</a:t>
            </a:r>
            <a:r>
              <a:rPr lang="ja-JP" altLang="en-US" dirty="0"/>
              <a:t>あなたは元気ですか。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b="1" dirty="0">
                <a:solidFill>
                  <a:srgbClr val="FF0000"/>
                </a:solidFill>
              </a:rPr>
              <a:t>B</a:t>
            </a:r>
            <a:r>
              <a:rPr lang="en-US" altLang="ja-JP" b="1" dirty="0"/>
              <a:t>: (</a:t>
            </a:r>
            <a:r>
              <a:rPr lang="en-US" altLang="ja-JP" b="1" dirty="0" err="1"/>
              <a:t>Sto</a:t>
            </a:r>
            <a:r>
              <a:rPr lang="en-US" altLang="ja-JP" b="1" dirty="0"/>
              <a:t>) (molto) bene, </a:t>
            </a:r>
            <a:r>
              <a:rPr lang="en-US" altLang="ja-JP" b="1" dirty="0" err="1"/>
              <a:t>grazie</a:t>
            </a:r>
            <a:r>
              <a:rPr lang="en-US" altLang="ja-JP" b="1" dirty="0"/>
              <a:t>.</a:t>
            </a:r>
            <a:r>
              <a:rPr lang="ja-JP" altLang="en-US" dirty="0"/>
              <a:t>（とても）元気です。ありがとう。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65464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185A71-30BF-D927-4620-2351D79272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4D1AAF-5A9E-1C74-3351-5E6287D16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12: </a:t>
            </a:r>
            <a:r>
              <a:rPr kumimoji="1" lang="ja-JP" altLang="it-IT" b="1" dirty="0"/>
              <a:t>宿題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50AE76-E762-3410-3EA0-6E0F2E2CA1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922876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1⃣</a:t>
            </a:r>
          </a:p>
          <a:p>
            <a:pPr marL="0" indent="0">
              <a:buNone/>
            </a:pPr>
            <a:r>
              <a:rPr lang="it-IT" altLang="ja-JP" b="1" dirty="0"/>
              <a:t>1) Io sono Maria. Sono italiana (tu/lei)</a:t>
            </a:r>
          </a:p>
          <a:p>
            <a:pPr marL="0" indent="0">
              <a:buNone/>
            </a:pPr>
            <a:r>
              <a:rPr lang="it-IT" altLang="ja-JP" b="1" dirty="0"/>
              <a:t>Tu sei Maria. Sei italiana.</a:t>
            </a:r>
          </a:p>
          <a:p>
            <a:pPr marL="0" indent="0">
              <a:buNone/>
            </a:pPr>
            <a:r>
              <a:rPr lang="it-IT" altLang="ja-JP" b="1" dirty="0"/>
              <a:t>Lei è Maria. È italiana.</a:t>
            </a:r>
          </a:p>
          <a:p>
            <a:pPr marL="0" indent="0">
              <a:buNone/>
            </a:pPr>
            <a:r>
              <a:rPr lang="it-IT" altLang="ja-JP" b="1" dirty="0"/>
              <a:t>2) Noi siamo giovani. (voi/loro)              giovane</a:t>
            </a:r>
            <a:r>
              <a:rPr lang="ja-JP" altLang="it-IT" b="1" dirty="0"/>
              <a:t>若い</a:t>
            </a:r>
            <a:endParaRPr lang="it-IT" altLang="ja-JP" b="1" dirty="0"/>
          </a:p>
          <a:p>
            <a:pPr marL="0" indent="0">
              <a:buNone/>
            </a:pPr>
            <a:r>
              <a:rPr lang="it-IT" altLang="ja-JP" b="1" dirty="0"/>
              <a:t>Voi siete giovani</a:t>
            </a:r>
          </a:p>
          <a:p>
            <a:pPr marL="0" indent="0">
              <a:buNone/>
            </a:pPr>
            <a:r>
              <a:rPr lang="it-IT" altLang="ja-JP" b="1" dirty="0"/>
              <a:t>Loro sono giovani</a:t>
            </a:r>
          </a:p>
          <a:p>
            <a:pPr marL="0" indent="0">
              <a:buNone/>
            </a:pPr>
            <a:r>
              <a:rPr lang="it-IT" altLang="ja-JP" b="1" dirty="0"/>
              <a:t>3) Tu non sei medico. Sei scrittore (voi/noi)</a:t>
            </a:r>
          </a:p>
          <a:p>
            <a:pPr marL="0" indent="0">
              <a:buNone/>
            </a:pPr>
            <a:r>
              <a:rPr lang="it-IT" altLang="ja-JP" b="1" dirty="0"/>
              <a:t>Voi non siete medici. Siete scrittori.</a:t>
            </a:r>
          </a:p>
          <a:p>
            <a:pPr marL="0" indent="0">
              <a:buNone/>
            </a:pPr>
            <a:r>
              <a:rPr lang="it-IT" altLang="ja-JP" b="1" dirty="0"/>
              <a:t>Noi non siamo medici. Siamo scrittori.</a:t>
            </a:r>
          </a:p>
          <a:p>
            <a:pPr marL="0" indent="0">
              <a:buNone/>
            </a:pPr>
            <a:endParaRPr lang="it-IT" altLang="ja-JP" b="1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00964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092807-27D1-11FC-9D2B-21FDB121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3FF30CC-9E79-B27F-0ABA-FF8E1D03DC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12: </a:t>
            </a:r>
            <a:r>
              <a:rPr kumimoji="1" lang="ja-JP" altLang="it-IT" b="1" dirty="0"/>
              <a:t>宿題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F74DF4-0899-8205-824C-9C40EFB86E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922876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3⃣</a:t>
            </a:r>
          </a:p>
          <a:p>
            <a:pPr marL="0" indent="0">
              <a:buNone/>
            </a:pPr>
            <a:r>
              <a:rPr lang="it-IT" altLang="ja-JP" b="1" dirty="0"/>
              <a:t>1) Paola è gentile. (sì)</a:t>
            </a:r>
          </a:p>
          <a:p>
            <a:pPr marL="0" indent="0">
              <a:buNone/>
            </a:pPr>
            <a:r>
              <a:rPr lang="it-IT" altLang="ja-JP" b="1" dirty="0"/>
              <a:t>Sì, Paola è gentile.</a:t>
            </a:r>
          </a:p>
          <a:p>
            <a:pPr marL="0" indent="0">
              <a:buNone/>
            </a:pPr>
            <a:r>
              <a:rPr lang="it-IT" altLang="ja-JP" b="1" dirty="0"/>
              <a:t>2) Non siete giapponesi? (no)</a:t>
            </a:r>
          </a:p>
          <a:p>
            <a:pPr marL="0" indent="0">
              <a:buNone/>
            </a:pPr>
            <a:r>
              <a:rPr lang="it-IT" altLang="ja-JP" b="1" dirty="0"/>
              <a:t>No, non siamo giapponesi.</a:t>
            </a:r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0839005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7D30F4-25BD-BEE7-94D5-A34D1D07F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52B3802-77DD-1761-A9EA-95D7C01038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b="1" dirty="0" err="1"/>
              <a:t>Lezione</a:t>
            </a:r>
            <a:r>
              <a:rPr kumimoji="1" lang="en-US" altLang="ja-JP" b="1" dirty="0"/>
              <a:t> 12: </a:t>
            </a:r>
            <a:r>
              <a:rPr kumimoji="1" lang="ja-JP" altLang="it-IT" b="1" dirty="0"/>
              <a:t>宿題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6D9D309-A6D7-F9B3-2B84-BCD21BE80C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442884" cy="516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altLang="ja-JP" b="1" dirty="0">
                <a:solidFill>
                  <a:srgbClr val="FF0000"/>
                </a:solidFill>
              </a:rPr>
              <a:t>5⃣</a:t>
            </a:r>
          </a:p>
          <a:p>
            <a:pPr marL="0" indent="0">
              <a:buNone/>
            </a:pPr>
            <a:r>
              <a:rPr lang="it-IT" altLang="ja-JP" b="1" dirty="0"/>
              <a:t>1) 5</a:t>
            </a:r>
          </a:p>
          <a:p>
            <a:pPr marL="0" indent="0">
              <a:buNone/>
            </a:pPr>
            <a:r>
              <a:rPr lang="it-IT" altLang="ja-JP" b="1" dirty="0"/>
              <a:t>2) 10</a:t>
            </a:r>
          </a:p>
          <a:p>
            <a:pPr marL="0" indent="0">
              <a:buNone/>
            </a:pPr>
            <a:r>
              <a:rPr lang="it-IT" altLang="ja-JP" b="1" dirty="0"/>
              <a:t>3) 14</a:t>
            </a:r>
          </a:p>
          <a:p>
            <a:pPr marL="0" indent="0">
              <a:buNone/>
            </a:pPr>
            <a:r>
              <a:rPr lang="it-IT" altLang="ja-JP" b="1" dirty="0"/>
              <a:t>4) 16</a:t>
            </a:r>
          </a:p>
          <a:p>
            <a:pPr marL="0" indent="0">
              <a:buNone/>
            </a:pPr>
            <a:r>
              <a:rPr lang="it-IT" altLang="ja-JP" b="1" dirty="0"/>
              <a:t>5) 19</a:t>
            </a:r>
          </a:p>
          <a:p>
            <a:pPr marL="0" indent="0">
              <a:buNone/>
            </a:pPr>
            <a:r>
              <a:rPr lang="it-IT" altLang="ja-JP" b="1" dirty="0"/>
              <a:t>6) 20</a:t>
            </a:r>
          </a:p>
          <a:p>
            <a:pPr marL="0" indent="0">
              <a:buNone/>
            </a:pPr>
            <a:endParaRPr lang="en-US" altLang="ja-JP" dirty="0"/>
          </a:p>
        </p:txBody>
      </p:sp>
      <p:sp>
        <p:nvSpPr>
          <p:cNvPr id="4" name="コンテンツ プレースホルダー 2">
            <a:extLst>
              <a:ext uri="{FF2B5EF4-FFF2-40B4-BE49-F238E27FC236}">
                <a16:creationId xmlns:a16="http://schemas.microsoft.com/office/drawing/2014/main" id="{03DA5D52-CB5A-417F-2F6F-20C94BDCED81}"/>
              </a:ext>
            </a:extLst>
          </p:cNvPr>
          <p:cNvSpPr txBox="1">
            <a:spLocks/>
          </p:cNvSpPr>
          <p:nvPr/>
        </p:nvSpPr>
        <p:spPr>
          <a:xfrm>
            <a:off x="2072146" y="1688229"/>
            <a:ext cx="2775155" cy="5167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it-IT" altLang="ja-JP" b="1" dirty="0">
              <a:solidFill>
                <a:srgbClr val="FF0000"/>
              </a:solidFill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b="1" dirty="0"/>
              <a:t>cinque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b="1" dirty="0"/>
              <a:t>dieci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b="1" dirty="0"/>
              <a:t>quattordici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b="1" dirty="0"/>
              <a:t>sedici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b="1" dirty="0"/>
              <a:t>diciannove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altLang="ja-JP" b="1" dirty="0"/>
              <a:t>venti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920931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51519D-0C13-CCEE-7B77-25867716B6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6AC44B-2E30-E38C-1D66-9719CB19B9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</a:t>
            </a:r>
            <a:r>
              <a:rPr kumimoji="1" lang="ja-JP" altLang="it-IT" b="1" dirty="0"/>
              <a:t>品質形容詞 </a:t>
            </a:r>
            <a:r>
              <a:rPr kumimoji="1" lang="it-IT" altLang="ja-JP" b="1" dirty="0"/>
              <a:t>Gli aggettivi qualificativi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714E9C-1EE0-4248-8B90-FB80FA6CBC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204441"/>
          </a:xfrm>
        </p:spPr>
        <p:txBody>
          <a:bodyPr>
            <a:normAutofit/>
          </a:bodyPr>
          <a:lstStyle/>
          <a:p>
            <a:endParaRPr lang="it-IT" altLang="ja-JP" sz="3200" dirty="0"/>
          </a:p>
          <a:p>
            <a:endParaRPr lang="it-IT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endParaRPr lang="it-IT" altLang="ja-JP" sz="3200" dirty="0"/>
          </a:p>
          <a:p>
            <a:pPr marL="0" indent="0">
              <a:buNone/>
            </a:pPr>
            <a:r>
              <a:rPr lang="it-IT" altLang="ja-JP" sz="3200" dirty="0"/>
              <a:t>A: alt</a:t>
            </a:r>
            <a:r>
              <a:rPr lang="it-IT" altLang="ja-JP" sz="3200" b="1" dirty="0"/>
              <a:t>o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i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a</a:t>
            </a:r>
            <a:r>
              <a:rPr lang="it-IT" altLang="ja-JP" sz="3200" dirty="0"/>
              <a:t> alt</a:t>
            </a:r>
            <a:r>
              <a:rPr lang="it-IT" altLang="ja-JP" sz="3200" b="1" dirty="0"/>
              <a:t>e</a:t>
            </a:r>
          </a:p>
          <a:p>
            <a:pPr marL="0" indent="0">
              <a:buNone/>
            </a:pPr>
            <a:r>
              <a:rPr lang="it-IT" altLang="ja-JP" sz="3200" dirty="0"/>
              <a:t>B: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e</a:t>
            </a:r>
            <a:r>
              <a:rPr lang="it-IT" altLang="ja-JP" sz="3200" dirty="0"/>
              <a:t> grand</a:t>
            </a:r>
            <a:r>
              <a:rPr lang="it-IT" altLang="ja-JP" sz="3200" b="1" dirty="0"/>
              <a:t>i</a:t>
            </a:r>
            <a:endParaRPr lang="it-IT" altLang="ja-JP" sz="3200" dirty="0"/>
          </a:p>
          <a:p>
            <a:pPr marL="0" indent="0">
              <a:buNone/>
            </a:pPr>
            <a:endParaRPr lang="it-IT" altLang="ja-JP" sz="3200" b="1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EA5E3C7C-B635-7269-EA9B-C5EFB2B960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4342901"/>
              </p:ext>
            </p:extLst>
          </p:nvPr>
        </p:nvGraphicFramePr>
        <p:xfrm>
          <a:off x="838200" y="2104595"/>
          <a:ext cx="916694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3388">
                  <a:extLst>
                    <a:ext uri="{9D8B030D-6E8A-4147-A177-3AD203B41FA5}">
                      <a16:colId xmlns:a16="http://schemas.microsoft.com/office/drawing/2014/main" val="2460468062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86952745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42416923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2494682498"/>
                    </a:ext>
                  </a:extLst>
                </a:gridCol>
                <a:gridCol w="1833388">
                  <a:extLst>
                    <a:ext uri="{9D8B030D-6E8A-4147-A177-3AD203B41FA5}">
                      <a16:colId xmlns:a16="http://schemas.microsoft.com/office/drawing/2014/main" val="36870751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男性複数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女性単数</a:t>
                      </a:r>
                      <a:endParaRPr lang="it-IT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ja-JP" altLang="it-IT" sz="3200" dirty="0"/>
                        <a:t>女性複数</a:t>
                      </a:r>
                      <a:endParaRPr lang="it-IT" sz="32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572177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806524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it-IT" sz="3200" dirty="0"/>
                        <a:t>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3200" b="1" dirty="0"/>
                        <a:t>-i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445959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74563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5DE98B-4597-1843-9415-C63EA9AFBB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FB88BF-3E1C-7A8C-8956-AC6FB7470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b="1"/>
              <a:t>復習</a:t>
            </a:r>
            <a:r>
              <a:rPr kumimoji="1" lang="en-US" altLang="ja-JP" b="1" dirty="0"/>
              <a:t>: il verbo </a:t>
            </a:r>
            <a:r>
              <a:rPr kumimoji="1" lang="it-IT" altLang="ja-JP" b="1" dirty="0"/>
              <a:t>essere</a:t>
            </a:r>
            <a:endParaRPr kumimoji="1" lang="ja-JP" altLang="en-US" b="1" dirty="0"/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3E211DC-DCD1-B1A1-7ACA-F7EDF05214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kumimoji="1" lang="it-IT" altLang="ja-JP" sz="3600" b="1" dirty="0"/>
              <a:t>Io sono</a:t>
            </a:r>
            <a:r>
              <a:rPr kumimoji="1" lang="ja-JP" altLang="it-IT" sz="3600" b="1" dirty="0"/>
              <a:t>　</a:t>
            </a:r>
            <a:r>
              <a:rPr kumimoji="1" lang="ja-JP" altLang="it-IT" sz="3600" dirty="0"/>
              <a:t>私</a:t>
            </a:r>
            <a:endParaRPr kumimoji="1" lang="it-IT" altLang="ja-JP" sz="3600" dirty="0"/>
          </a:p>
          <a:p>
            <a:pPr marL="0" indent="0">
              <a:buNone/>
            </a:pPr>
            <a:r>
              <a:rPr lang="it-IT" altLang="ja-JP" sz="3600" b="1" dirty="0"/>
              <a:t>Tu</a:t>
            </a:r>
            <a:r>
              <a:rPr lang="en-US" altLang="ja-JP" sz="3600" b="1" dirty="0"/>
              <a:t> sei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Lui/lei è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</a:t>
            </a:r>
            <a:r>
              <a:rPr lang="it-IT" altLang="ja-JP" sz="3600" dirty="0"/>
              <a:t>/</a:t>
            </a:r>
            <a:r>
              <a:rPr lang="ja-JP" altLang="it-IT" sz="3600" dirty="0"/>
              <a:t>かのじょ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Noi </a:t>
            </a:r>
            <a:r>
              <a:rPr lang="en-US" altLang="ja-JP" sz="3600" b="1" dirty="0" err="1"/>
              <a:t>siamo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私たち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Voi </a:t>
            </a:r>
            <a:r>
              <a:rPr lang="en-US" altLang="ja-JP" sz="3600" b="1" dirty="0" err="1"/>
              <a:t>siete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あなたたち</a:t>
            </a:r>
            <a:endParaRPr lang="en-US" altLang="ja-JP" sz="3600" dirty="0"/>
          </a:p>
          <a:p>
            <a:pPr marL="0" indent="0">
              <a:buNone/>
            </a:pPr>
            <a:r>
              <a:rPr lang="en-US" altLang="ja-JP" sz="3600" b="1" dirty="0"/>
              <a:t>Loro </a:t>
            </a:r>
            <a:r>
              <a:rPr lang="en-US" altLang="ja-JP" sz="3600" b="1" dirty="0" err="1"/>
              <a:t>sono</a:t>
            </a:r>
            <a:r>
              <a:rPr lang="ja-JP" altLang="it-IT" sz="3600" b="1" dirty="0"/>
              <a:t>　</a:t>
            </a:r>
            <a:r>
              <a:rPr lang="ja-JP" altLang="it-IT" sz="3600" dirty="0"/>
              <a:t>かれら</a:t>
            </a:r>
            <a:endParaRPr lang="en-US" altLang="ja-JP" sz="3600" dirty="0"/>
          </a:p>
          <a:p>
            <a:pPr marL="0" indent="0">
              <a:buNone/>
            </a:pPr>
            <a:r>
              <a:rPr lang="ja-JP" altLang="it-IT" sz="3600" dirty="0"/>
              <a:t>～です</a:t>
            </a:r>
            <a:endParaRPr lang="en-US" altLang="ja-JP" sz="3600" dirty="0"/>
          </a:p>
        </p:txBody>
      </p:sp>
    </p:spTree>
    <p:extLst>
      <p:ext uri="{BB962C8B-B14F-4D97-AF65-F5344CB8AC3E}">
        <p14:creationId xmlns:p14="http://schemas.microsoft.com/office/powerpoint/2010/main" val="2229373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10154</TotalTime>
  <Words>1730</Words>
  <Application>Microsoft Macintosh PowerPoint</Application>
  <PresentationFormat>ワイド画面</PresentationFormat>
  <Paragraphs>291</Paragraphs>
  <Slides>30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30</vt:i4>
      </vt:variant>
    </vt:vector>
  </HeadingPairs>
  <TitlesOfParts>
    <vt:vector size="34" baseType="lpstr">
      <vt:lpstr>游ゴシック</vt:lpstr>
      <vt:lpstr>游ゴシック Light</vt:lpstr>
      <vt:lpstr>Arial</vt:lpstr>
      <vt:lpstr>Office テーマ</vt:lpstr>
      <vt:lpstr>イタリア語教室 Italiano</vt:lpstr>
      <vt:lpstr>Lezione 12: Comunicazioni 通知</vt:lpstr>
      <vt:lpstr>復習: 教室での挨拶</vt:lpstr>
      <vt:lpstr>Lezione 12: 教室での挨拶</vt:lpstr>
      <vt:lpstr>Lezione 12: 宿題</vt:lpstr>
      <vt:lpstr>Lezione 12: 宿題</vt:lpstr>
      <vt:lpstr>Lezione 12: 宿題</vt:lpstr>
      <vt:lpstr>復習: 品質形容詞 Gli aggettivi qualificativi</vt:lpstr>
      <vt:lpstr>復習: il verbo essere</vt:lpstr>
      <vt:lpstr>復習: il verbo essere</vt:lpstr>
      <vt:lpstr>復習: Aggettivi</vt:lpstr>
      <vt:lpstr>復習: Aggettivi</vt:lpstr>
      <vt:lpstr>復習: Aggettivi</vt:lpstr>
      <vt:lpstr>復習: 疑問文</vt:lpstr>
      <vt:lpstr>復習: 疑問文</vt:lpstr>
      <vt:lpstr>復習: 否定文</vt:lpstr>
      <vt:lpstr>Lezione 12: 話す練習</vt:lpstr>
      <vt:lpstr>Lezione 12: 否定文</vt:lpstr>
      <vt:lpstr>Lezione 12: Pausa</vt:lpstr>
      <vt:lpstr>Lezione 12: Pausa</vt:lpstr>
      <vt:lpstr>Lezione 12: Pausa</vt:lpstr>
      <vt:lpstr>Lezione 12: Pausa</vt:lpstr>
      <vt:lpstr>Lezione 12: Pausa</vt:lpstr>
      <vt:lpstr>Lezione 12: 名詞の特殊な複数変化</vt:lpstr>
      <vt:lpstr>Lezione 12: 名詞の特殊な複数変化</vt:lpstr>
      <vt:lpstr>Lezione 12: 変意名詞・変意形容詞</vt:lpstr>
      <vt:lpstr>Lezione 12: 変意名詞・変意形容詞</vt:lpstr>
      <vt:lpstr>Lezione 12: 変意名詞・変意形容詞</vt:lpstr>
      <vt:lpstr>Lezione 12: 変意名詞・変意形容詞</vt:lpstr>
      <vt:lpstr>Lezione 12: 宿題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Scotto di Clemente Marco</dc:creator>
  <cp:lastModifiedBy>Scotto di Clemente Marco</cp:lastModifiedBy>
  <cp:revision>87</cp:revision>
  <dcterms:created xsi:type="dcterms:W3CDTF">2025-07-16T14:35:29Z</dcterms:created>
  <dcterms:modified xsi:type="dcterms:W3CDTF">2025-10-14T10:29:04Z</dcterms:modified>
</cp:coreProperties>
</file>