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08" r:id="rId3"/>
    <p:sldId id="399" r:id="rId4"/>
    <p:sldId id="391" r:id="rId5"/>
    <p:sldId id="376" r:id="rId6"/>
    <p:sldId id="378" r:id="rId7"/>
    <p:sldId id="384" r:id="rId8"/>
    <p:sldId id="385" r:id="rId9"/>
    <p:sldId id="386" r:id="rId10"/>
    <p:sldId id="387" r:id="rId11"/>
    <p:sldId id="388" r:id="rId12"/>
    <p:sldId id="375" r:id="rId13"/>
    <p:sldId id="400" r:id="rId14"/>
    <p:sldId id="381" r:id="rId15"/>
    <p:sldId id="396" r:id="rId16"/>
    <p:sldId id="397" r:id="rId17"/>
    <p:sldId id="398" r:id="rId18"/>
    <p:sldId id="401" r:id="rId19"/>
    <p:sldId id="402" r:id="rId20"/>
    <p:sldId id="403" r:id="rId21"/>
    <p:sldId id="405" r:id="rId22"/>
    <p:sldId id="406" r:id="rId23"/>
    <p:sldId id="392" r:id="rId24"/>
    <p:sldId id="393" r:id="rId25"/>
    <p:sldId id="394" r:id="rId2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/>
    <p:restoredTop sz="94694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kufukuplaza.jp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0C18C-5663-C6FB-9B80-1302AAFF5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8EE9B-2D8D-6BF9-444E-8E471FC44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9707D-A431-4BC6-76C7-101D99A09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bello,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/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grande</a:t>
            </a:r>
            <a:r>
              <a:rPr lang="ja-JP" altLang="en-US" sz="3200"/>
              <a:t>は子音（</a:t>
            </a:r>
            <a:r>
              <a:rPr lang="en-US" altLang="ja-JP" sz="3200" dirty="0"/>
              <a:t>s</a:t>
            </a:r>
            <a:r>
              <a:rPr lang="ja-JP" altLang="en-US" sz="3200"/>
              <a:t> </a:t>
            </a:r>
            <a:r>
              <a:rPr lang="en-US" altLang="ja-JP" sz="3200" dirty="0"/>
              <a:t>+</a:t>
            </a:r>
            <a:r>
              <a:rPr lang="ja-JP" altLang="en-US" sz="3200"/>
              <a:t>子音</a:t>
            </a:r>
            <a:r>
              <a:rPr lang="en-US" altLang="ja-JP" sz="3200" dirty="0"/>
              <a:t>, z, </a:t>
            </a:r>
            <a:r>
              <a:rPr lang="en-US" altLang="ja-JP" sz="3200" dirty="0" err="1"/>
              <a:t>gn</a:t>
            </a:r>
            <a:r>
              <a:rPr lang="en-US" altLang="ja-JP" sz="3200" dirty="0"/>
              <a:t>, </a:t>
            </a:r>
            <a:r>
              <a:rPr lang="en-US" altLang="ja-JP" sz="3200" dirty="0" err="1"/>
              <a:t>ps</a:t>
            </a:r>
            <a:r>
              <a:rPr lang="en-US" altLang="ja-JP" sz="3200" dirty="0"/>
              <a:t>, x</a:t>
            </a:r>
            <a:r>
              <a:rPr lang="ja-JP" altLang="en-US" sz="3200"/>
              <a:t>を除く）で始まる名詞の前で、性・数に関わりなく、</a:t>
            </a:r>
            <a:r>
              <a:rPr lang="en-US" altLang="ja-JP" sz="3200" dirty="0"/>
              <a:t>gran</a:t>
            </a:r>
            <a:r>
              <a:rPr lang="ja-JP" altLang="en-US" sz="3200"/>
              <a:t>となることがある。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grande</a:t>
            </a:r>
            <a:r>
              <a:rPr lang="en-US" altLang="ja-JP" sz="3200" b="1" dirty="0"/>
              <a:t>/gran </a:t>
            </a:r>
            <a:r>
              <a:rPr lang="en-US" altLang="ja-JP" sz="3200" b="1" dirty="0" err="1"/>
              <a:t>numero</a:t>
            </a:r>
            <a:r>
              <a:rPr lang="en-US" altLang="ja-JP" sz="3200" b="1" dirty="0"/>
              <a:t> </a:t>
            </a:r>
            <a:r>
              <a:rPr lang="ja-JP" altLang="en-US" sz="3200"/>
              <a:t>大きな数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grande/gran fame </a:t>
            </a:r>
            <a:r>
              <a:rPr lang="ja-JP" altLang="en-US" sz="3200"/>
              <a:t>激しい空腹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 grandi/gran maestri </a:t>
            </a:r>
            <a:r>
              <a:rPr lang="ja-JP" altLang="en-US" sz="3200"/>
              <a:t>巨匠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grande/grand’uomo </a:t>
            </a:r>
            <a:r>
              <a:rPr lang="ja-JP" altLang="en-US" sz="3200"/>
              <a:t>偉人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una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grande</a:t>
            </a:r>
            <a:r>
              <a:rPr lang="en-US" altLang="ja-JP" sz="3200" b="1" dirty="0"/>
              <a:t>/grand</a:t>
            </a:r>
            <a:r>
              <a:rPr lang="it-IT" altLang="ja-JP" sz="3200" b="1" dirty="0"/>
              <a:t>’</a:t>
            </a:r>
            <a:r>
              <a:rPr lang="en-US" altLang="ja-JP" sz="3200" b="1" dirty="0"/>
              <a:t>anima </a:t>
            </a:r>
            <a:r>
              <a:rPr lang="ja-JP" altLang="en-US" sz="3200"/>
              <a:t>偉大な魂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485265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AAFF3-2DFC-5441-9951-BD4218348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3C1020-DC08-DC69-D4EA-0D2E824A9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D150FC-7AF1-1303-DD73-7CBC88105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bello,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/>
              <a:t>santo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santo</a:t>
            </a:r>
            <a:r>
              <a:rPr lang="ja-JP" altLang="en-US" sz="3200"/>
              <a:t>は子音（</a:t>
            </a:r>
            <a:r>
              <a:rPr lang="en-US" altLang="ja-JP" sz="3200" dirty="0"/>
              <a:t>s+</a:t>
            </a:r>
            <a:r>
              <a:rPr lang="ja-JP" altLang="en-US" sz="3200"/>
              <a:t>子音を除く）で始まる男子名の前で、</a:t>
            </a:r>
            <a:r>
              <a:rPr lang="en-US" altLang="ja-JP" sz="3200" dirty="0" err="1"/>
              <a:t>san</a:t>
            </a:r>
            <a:r>
              <a:rPr lang="ja-JP" altLang="en-US" sz="3200"/>
              <a:t>となることがある。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 Pietro</a:t>
            </a:r>
            <a:r>
              <a:rPr lang="ja-JP" altLang="en-US" sz="3200" b="1"/>
              <a:t>　</a:t>
            </a:r>
            <a:r>
              <a:rPr lang="en-US" altLang="ja-JP" sz="3200" b="1" dirty="0"/>
              <a:t>San Zeno</a:t>
            </a:r>
          </a:p>
          <a:p>
            <a:pPr marL="0" indent="0">
              <a:buNone/>
            </a:pPr>
            <a:r>
              <a:rPr lang="en-US" altLang="ja-JP" sz="3200" b="1" dirty="0"/>
              <a:t>Sant</a:t>
            </a:r>
            <a:r>
              <a:rPr lang="it-IT" altLang="ja-JP" sz="3200" b="1" dirty="0"/>
              <a:t>’Andrea</a:t>
            </a:r>
            <a:r>
              <a:rPr lang="ja-JP" altLang="en-US" sz="3200" b="1"/>
              <a:t>　</a:t>
            </a:r>
            <a:r>
              <a:rPr lang="en-US" altLang="ja-JP" sz="3200" b="1" dirty="0"/>
              <a:t>Sant</a:t>
            </a:r>
            <a:r>
              <a:rPr lang="it-IT" altLang="ja-JP" sz="3200" b="1" dirty="0"/>
              <a:t>’Anna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Santo Stefano</a:t>
            </a:r>
            <a:r>
              <a:rPr lang="ja-JP" altLang="en-US" sz="3200" b="1"/>
              <a:t>　</a:t>
            </a:r>
            <a:r>
              <a:rPr lang="en-US" altLang="ja-JP" sz="3200" b="1" dirty="0"/>
              <a:t>Santa Caterina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Santo Padre</a:t>
            </a:r>
            <a:r>
              <a:rPr lang="ja-JP" altLang="en-US" sz="3200" b="1"/>
              <a:t>　</a:t>
            </a:r>
            <a:r>
              <a:rPr lang="en-US" altLang="ja-JP" sz="3200" b="1" dirty="0"/>
              <a:t>Santi </a:t>
            </a:r>
            <a:r>
              <a:rPr lang="en-US" altLang="ja-JP" sz="3200" b="1" dirty="0" err="1"/>
              <a:t>Padri</a:t>
            </a: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3400279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sono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sei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/>
              <a:t>siamo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/>
              <a:t>siete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/>
              <a:t>sono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～です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229373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516D4-A1FE-24CD-1AAF-9BE8ED7CA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9BADB-20CD-911B-7F77-9E1EBEA43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CE611E-2247-78CB-C38A-B168F5C89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0360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</a:p>
          <a:p>
            <a:pPr marL="0" indent="0">
              <a:buNone/>
            </a:pPr>
            <a:r>
              <a:rPr lang="en-US" altLang="ja-JP" sz="3600" b="1" dirty="0"/>
              <a:t>Lei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</a:t>
            </a:r>
            <a:r>
              <a:rPr lang="it-IT" altLang="ja-JP" sz="3600" b="1" dirty="0"/>
              <a:t>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4D7B2A8A-3840-EDC9-7CF8-726A7D35AF75}"/>
              </a:ext>
            </a:extLst>
          </p:cNvPr>
          <p:cNvSpPr txBox="1">
            <a:spLocks/>
          </p:cNvSpPr>
          <p:nvPr/>
        </p:nvSpPr>
        <p:spPr>
          <a:xfrm>
            <a:off x="6231193" y="1825625"/>
            <a:ext cx="55036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600" b="1" dirty="0" err="1"/>
              <a:t>siete</a:t>
            </a:r>
            <a:endParaRPr lang="it-IT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/>
              <a:t>è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/>
              <a:t>sei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/>
              <a:t>sono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 err="1"/>
              <a:t>sono</a:t>
            </a:r>
            <a:endParaRPr lang="en-US" altLang="ja-JP" sz="3600" b="1" dirty="0"/>
          </a:p>
          <a:p>
            <a:pPr marL="0" indent="0">
              <a:buNone/>
            </a:pPr>
            <a:r>
              <a:rPr lang="en-US" altLang="ja-JP" sz="3600" b="1" dirty="0" err="1"/>
              <a:t>siamo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/>
              <a:t>è</a:t>
            </a:r>
            <a:endParaRPr lang="en-US" altLang="ja-JP" sz="3600" dirty="0"/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1D66A486-F9B8-2377-1A28-00FDE8176CC3}"/>
              </a:ext>
            </a:extLst>
          </p:cNvPr>
          <p:cNvCxnSpPr>
            <a:endCxn id="4" idx="1"/>
          </p:cNvCxnSpPr>
          <p:nvPr/>
        </p:nvCxnSpPr>
        <p:spPr>
          <a:xfrm>
            <a:off x="1612490" y="2123768"/>
            <a:ext cx="4618703" cy="18775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A7E145FB-BC2A-4A7A-0416-9FE0212BE84C}"/>
              </a:ext>
            </a:extLst>
          </p:cNvPr>
          <p:cNvCxnSpPr/>
          <p:nvPr/>
        </p:nvCxnSpPr>
        <p:spPr>
          <a:xfrm>
            <a:off x="1700981" y="2723535"/>
            <a:ext cx="4530212" cy="609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E55076FE-097A-D4BD-C0B9-C291C8F45B89}"/>
              </a:ext>
            </a:extLst>
          </p:cNvPr>
          <p:cNvCxnSpPr/>
          <p:nvPr/>
        </p:nvCxnSpPr>
        <p:spPr>
          <a:xfrm>
            <a:off x="1700981" y="3323303"/>
            <a:ext cx="4530212" cy="24678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CF519B70-E2F7-18C7-EB8B-535BA74E9806}"/>
              </a:ext>
            </a:extLst>
          </p:cNvPr>
          <p:cNvCxnSpPr/>
          <p:nvPr/>
        </p:nvCxnSpPr>
        <p:spPr>
          <a:xfrm flipV="1">
            <a:off x="1700981" y="2723535"/>
            <a:ext cx="4530212" cy="12777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A56EB046-8763-7CA2-2971-AA894AE44E54}"/>
              </a:ext>
            </a:extLst>
          </p:cNvPr>
          <p:cNvCxnSpPr>
            <a:cxnSpLocks/>
          </p:cNvCxnSpPr>
          <p:nvPr/>
        </p:nvCxnSpPr>
        <p:spPr>
          <a:xfrm>
            <a:off x="1700981" y="4557251"/>
            <a:ext cx="4530212" cy="6735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B42C22B8-DE54-A3E5-8C98-8F15DD006E2B}"/>
              </a:ext>
            </a:extLst>
          </p:cNvPr>
          <p:cNvCxnSpPr/>
          <p:nvPr/>
        </p:nvCxnSpPr>
        <p:spPr>
          <a:xfrm flipV="1">
            <a:off x="1700981" y="2123768"/>
            <a:ext cx="4530212" cy="30873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FB2B032-6DC6-F3E0-A226-51F3DC6D763F}"/>
              </a:ext>
            </a:extLst>
          </p:cNvPr>
          <p:cNvCxnSpPr/>
          <p:nvPr/>
        </p:nvCxnSpPr>
        <p:spPr>
          <a:xfrm flipV="1">
            <a:off x="2084439" y="4557251"/>
            <a:ext cx="4146754" cy="12339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01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D1A36-8FF7-B14F-220F-01B17B1D6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23CBF3-10B0-70DD-A98D-7D2751DC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E00097-7DD6-F1F0-21CA-2EFF29EFE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修飾と述語の機能</a:t>
            </a:r>
            <a:endParaRPr lang="it-IT" altLang="ja-JP" sz="3200" b="1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La bella ragazza. </a:t>
            </a:r>
            <a:r>
              <a:rPr lang="ja-JP" altLang="it-IT" sz="3200" dirty="0"/>
              <a:t>美しい女性。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La ragazza è bella. </a:t>
            </a:r>
            <a:r>
              <a:rPr lang="ja-JP" altLang="it-IT" sz="3200" dirty="0"/>
              <a:t>女性は美しい。</a:t>
            </a:r>
            <a:endParaRPr lang="it-IT" altLang="ja-JP" sz="3200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Io sono bravo. </a:t>
            </a:r>
            <a:r>
              <a:rPr lang="ja-JP" altLang="it-IT" sz="3200" dirty="0"/>
              <a:t>私は上手です。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Noi siamo studenti </a:t>
            </a:r>
            <a:r>
              <a:rPr lang="ja-JP" altLang="it-IT" sz="3200" dirty="0"/>
              <a:t>私たちは学生です</a:t>
            </a: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948404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C4752-8E93-3EA5-8EC7-E2DE9E5B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Lezione 11: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Scheda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cibo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</a:rPr>
              <a:t>🍝 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D7D8C3-8F36-E087-A9DB-2F86BDCB4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pizza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ピザ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spaghetti </a:t>
            </a:r>
            <a:r>
              <a:rPr lang="ja-JP" altLang="en-US" dirty="0">
                <a:solidFill>
                  <a:srgbClr val="000000"/>
                </a:solidFill>
              </a:rPr>
              <a:t>スパゲッティ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gelato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アイスクリーム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lasagna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ラザニア</a:t>
            </a:r>
            <a:endParaRPr lang="it-IT" altLang="ja-JP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 maccheroni</a:t>
            </a: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it-IT" i="0" u="none" strike="noStrike" dirty="0">
                <a:solidFill>
                  <a:srgbClr val="000000"/>
                </a:solidFill>
                <a:effectLst/>
              </a:rPr>
              <a:t>マカロニ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tiramisù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ティラミス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L’insalata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サラダ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vino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ワイン</a:t>
            </a:r>
            <a:endParaRPr lang="en-US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birra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ビール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pane </a:t>
            </a:r>
            <a:r>
              <a:rPr lang="ja-JP" altLang="en-US" dirty="0">
                <a:solidFill>
                  <a:srgbClr val="000000"/>
                </a:solidFill>
              </a:rPr>
              <a:t>パン</a:t>
            </a:r>
            <a:endParaRPr lang="it-IT" altLang="ja-JP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Il formaggio</a:t>
            </a:r>
            <a:r>
              <a:rPr lang="it-IT" altLang="ja-JP" b="1" dirty="0">
                <a:solidFill>
                  <a:srgbClr val="000000"/>
                </a:solidFill>
              </a:rPr>
              <a:t> </a:t>
            </a:r>
            <a:r>
              <a:rPr lang="ja-JP" altLang="it-IT" i="0" u="none" strike="noStrike" dirty="0">
                <a:solidFill>
                  <a:srgbClr val="000000"/>
                </a:solidFill>
                <a:effectLst/>
              </a:rPr>
              <a:t>チーズ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6155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3E714-30FF-16E2-6D0F-1F41D435C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06764F-4408-1042-488A-9D6D639F6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Lezione 11: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Scheda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</a:rPr>
              <a:t>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085670-A8B0-9BB8-8B2D-C71539001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buono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buona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buoni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buone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美味しい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まずい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grande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grandi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大きい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piccolo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piccola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piccoli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piccolo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小さい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暖かい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freddo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fredda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freddi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fredde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冷たい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dolce / dolci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甘い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salato / salata / salati / salate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塩辛い</a:t>
            </a:r>
            <a:endParaRPr lang="it-IT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altLang="ja-JP" b="1" dirty="0">
                <a:solidFill>
                  <a:srgbClr val="000000"/>
                </a:solidFill>
              </a:rPr>
              <a:t>famoso / famosa / famosi / famose </a:t>
            </a:r>
            <a:r>
              <a:rPr lang="ja-JP" altLang="it-IT" dirty="0">
                <a:solidFill>
                  <a:srgbClr val="000000"/>
                </a:solidFill>
              </a:rPr>
              <a:t>有名</a:t>
            </a:r>
            <a:endParaRPr lang="it-IT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2739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D30D8-2BC7-280B-C2AC-81A5AC24C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B2411-1175-4C4F-9758-5F26F9AF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Lezione 1</a:t>
            </a: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1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1CF769-7836-8582-DB18-A060CFCA0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pizza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ピザ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Gli spaghetti </a:t>
            </a:r>
            <a:r>
              <a:rPr lang="ja-JP" altLang="en-US" dirty="0">
                <a:solidFill>
                  <a:srgbClr val="000000"/>
                </a:solidFill>
              </a:rPr>
              <a:t>スパゲッティ</a:t>
            </a:r>
            <a:endParaRPr lang="it-IT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I maccheroni</a:t>
            </a:r>
            <a:r>
              <a:rPr lang="it-IT" altLang="ja-JP" b="1" dirty="0">
                <a:solidFill>
                  <a:srgbClr val="000000"/>
                </a:solidFill>
              </a:rPr>
              <a:t> </a:t>
            </a:r>
            <a:r>
              <a:rPr lang="ja-JP" altLang="it-IT" dirty="0">
                <a:solidFill>
                  <a:srgbClr val="000000"/>
                </a:solidFill>
              </a:rPr>
              <a:t>マカロニ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gelato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アイスクリーム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Le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lasagne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ラザニア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tiramisù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ティラミス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L’insalata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サラダ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dirty="0">
                <a:solidFill>
                  <a:srgbClr val="000000"/>
                </a:solidFill>
              </a:rPr>
              <a:t>La </a:t>
            </a:r>
            <a:r>
              <a:rPr lang="en" altLang="ja-JP" b="1" dirty="0" err="1">
                <a:solidFill>
                  <a:srgbClr val="000000"/>
                </a:solidFill>
              </a:rPr>
              <a:t>birra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ビール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pane </a:t>
            </a:r>
            <a:r>
              <a:rPr lang="ja-JP" altLang="en-US" dirty="0">
                <a:solidFill>
                  <a:srgbClr val="000000"/>
                </a:solidFill>
              </a:rPr>
              <a:t>パン</a:t>
            </a:r>
            <a:endParaRPr lang="it-IT" altLang="ja-JP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Il formaggio </a:t>
            </a:r>
            <a:r>
              <a:rPr lang="ja-JP" altLang="it-IT" i="0" u="none" strike="noStrike" dirty="0">
                <a:solidFill>
                  <a:srgbClr val="000000"/>
                </a:solidFill>
                <a:effectLst/>
              </a:rPr>
              <a:t>チーズ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2EE12B19-4C38-8E18-E0AB-F1BEEC541A38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5305096" cy="503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b="1" dirty="0" err="1">
                <a:solidFill>
                  <a:srgbClr val="000000"/>
                </a:solidFill>
              </a:rPr>
              <a:t>buono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美味しい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cattivo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まずい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grande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大きい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piccolo </a:t>
            </a:r>
            <a:r>
              <a:rPr lang="ja-JP" altLang="en-US" dirty="0">
                <a:solidFill>
                  <a:srgbClr val="000000"/>
                </a:solidFill>
              </a:rPr>
              <a:t>小さい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caldo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暖かい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freddo </a:t>
            </a:r>
            <a:r>
              <a:rPr lang="ja-JP" altLang="en-US" dirty="0">
                <a:solidFill>
                  <a:srgbClr val="000000"/>
                </a:solidFill>
              </a:rPr>
              <a:t>冷たい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dolce </a:t>
            </a:r>
            <a:r>
              <a:rPr lang="ja-JP" altLang="en-US" dirty="0">
                <a:solidFill>
                  <a:srgbClr val="000000"/>
                </a:solidFill>
              </a:rPr>
              <a:t>甘い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salato </a:t>
            </a:r>
            <a:r>
              <a:rPr lang="ja-JP" altLang="en-US" dirty="0">
                <a:solidFill>
                  <a:srgbClr val="000000"/>
                </a:solidFill>
              </a:rPr>
              <a:t>塩辛い</a:t>
            </a:r>
            <a:endParaRPr lang="it-IT" altLang="ja-JP" dirty="0">
              <a:solidFill>
                <a:srgbClr val="000000"/>
              </a:solidFill>
            </a:endParaRPr>
          </a:p>
          <a:p>
            <a:r>
              <a:rPr lang="it-IT" altLang="ja-JP" b="1" dirty="0">
                <a:solidFill>
                  <a:srgbClr val="000000"/>
                </a:solidFill>
              </a:rPr>
              <a:t>famoso</a:t>
            </a:r>
            <a:r>
              <a:rPr lang="it-IT" altLang="ja-JP" dirty="0">
                <a:solidFill>
                  <a:srgbClr val="000000"/>
                </a:solidFill>
              </a:rPr>
              <a:t> </a:t>
            </a:r>
            <a:r>
              <a:rPr lang="ja-JP" altLang="it-IT" dirty="0">
                <a:solidFill>
                  <a:srgbClr val="000000"/>
                </a:solidFill>
              </a:rPr>
              <a:t>有名</a:t>
            </a:r>
            <a:endParaRPr lang="it-IT" altLang="ja-JP" dirty="0">
              <a:solidFill>
                <a:srgbClr val="000000"/>
              </a:solidFill>
            </a:endParaRPr>
          </a:p>
          <a:p>
            <a:endParaRPr lang="en" altLang="ja-JP" dirty="0">
              <a:solidFill>
                <a:srgbClr val="00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3335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71A02-A5A0-67C6-B2D2-D6842371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D824A-0D9F-D060-8F07-EB79A72C4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Lezione 1</a:t>
            </a: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1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E808EC-D714-3EA1-3DD4-4659A6E93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ja-JP" altLang="it-IT" b="1" dirty="0">
                <a:solidFill>
                  <a:srgbClr val="000000"/>
                </a:solidFill>
              </a:rPr>
              <a:t>ロールプレイ</a:t>
            </a:r>
            <a:r>
              <a:rPr lang="it-IT" altLang="ja-JP" b="1" dirty="0">
                <a:solidFill>
                  <a:srgbClr val="000000"/>
                </a:solidFill>
              </a:rPr>
              <a:t>/</a:t>
            </a:r>
            <a:r>
              <a:rPr lang="ja-JP" altLang="it-IT" b="1" dirty="0">
                <a:solidFill>
                  <a:srgbClr val="000000"/>
                </a:solidFill>
              </a:rPr>
              <a:t>当てっこ。</a:t>
            </a:r>
            <a:r>
              <a:rPr lang="it-IT" altLang="ja-JP" b="1" dirty="0">
                <a:solidFill>
                  <a:srgbClr val="000000"/>
                </a:solidFill>
              </a:rPr>
              <a:t>(2</a:t>
            </a:r>
            <a:r>
              <a:rPr lang="ja-JP" altLang="it-IT" b="1" dirty="0">
                <a:solidFill>
                  <a:srgbClr val="000000"/>
                </a:solidFill>
              </a:rPr>
              <a:t>人</a:t>
            </a:r>
            <a:r>
              <a:rPr lang="it-IT" altLang="ja-JP" b="1" dirty="0">
                <a:solidFill>
                  <a:srgbClr val="0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Io </a:t>
            </a:r>
            <a:r>
              <a:rPr lang="en-US" altLang="ja-JP" b="1" dirty="0" err="1"/>
              <a:t>sono</a:t>
            </a:r>
            <a:r>
              <a:rPr lang="en-US" altLang="ja-JP" b="1" dirty="0"/>
              <a:t> piccolo e freddo. </a:t>
            </a:r>
            <a:r>
              <a:rPr lang="ja-JP" altLang="it-IT" dirty="0"/>
              <a:t>私は小さくて、冷たいです。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</a:t>
            </a:r>
            <a:r>
              <a:rPr lang="it-IT" altLang="ja-JP" b="1" dirty="0"/>
              <a:t>Sei il tiramisù? </a:t>
            </a:r>
            <a:r>
              <a:rPr lang="ja-JP" altLang="it-IT" dirty="0"/>
              <a:t>ティラミスですか。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</a:t>
            </a:r>
            <a:r>
              <a:rPr lang="it-IT" altLang="ja-JP" b="1" dirty="0"/>
              <a:t>Sì./No, non sono il tiramisù. Sono il gelato. </a:t>
            </a:r>
            <a:r>
              <a:rPr lang="ja-JP" altLang="it-IT" dirty="0"/>
              <a:t>はい</a:t>
            </a:r>
            <a:r>
              <a:rPr lang="it-IT" altLang="ja-JP" dirty="0"/>
              <a:t>/</a:t>
            </a:r>
            <a:r>
              <a:rPr lang="ja-JP" altLang="it-IT" dirty="0"/>
              <a:t>いいえ、ティラミスではありません。アイスクリームです。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ja-JP" altLang="it-IT" b="1" dirty="0"/>
              <a:t>＊形容詞を増やしましょう！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dirty="0"/>
              <a:t>先生、○○はイタリア語で何と言いますか。</a:t>
            </a:r>
            <a:endParaRPr lang="it-IT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85DA78F-4E19-BDFA-DA38-8C6CDBD5FEFE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5305096" cy="503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" altLang="ja-JP" dirty="0">
              <a:solidFill>
                <a:srgbClr val="00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874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2D281-672F-E157-EABA-682BB3E60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C7076A-BB4C-C0FD-AA72-1ED23EC2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Lezione 1</a:t>
            </a: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1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CDF4BC-832E-2DFB-1734-7FDA4E80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ja-JP" altLang="it-IT" b="1" dirty="0">
                <a:solidFill>
                  <a:srgbClr val="000000"/>
                </a:solidFill>
              </a:rPr>
              <a:t>ロールプレイ</a:t>
            </a:r>
            <a:r>
              <a:rPr lang="it-IT" altLang="ja-JP" b="1" dirty="0">
                <a:solidFill>
                  <a:srgbClr val="000000"/>
                </a:solidFill>
              </a:rPr>
              <a:t>/</a:t>
            </a:r>
            <a:r>
              <a:rPr lang="ja-JP" altLang="it-IT" b="1" dirty="0">
                <a:solidFill>
                  <a:srgbClr val="000000"/>
                </a:solidFill>
              </a:rPr>
              <a:t>当てっこ。</a:t>
            </a:r>
            <a:r>
              <a:rPr lang="it-IT" altLang="ja-JP" b="1" dirty="0">
                <a:solidFill>
                  <a:srgbClr val="000000"/>
                </a:solidFill>
              </a:rPr>
              <a:t>(3/4</a:t>
            </a:r>
            <a:r>
              <a:rPr lang="ja-JP" altLang="it-IT" b="1" dirty="0">
                <a:solidFill>
                  <a:srgbClr val="000000"/>
                </a:solidFill>
              </a:rPr>
              <a:t>人</a:t>
            </a:r>
            <a:r>
              <a:rPr lang="it-IT" altLang="ja-JP" b="1" dirty="0">
                <a:solidFill>
                  <a:srgbClr val="0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Noi </a:t>
            </a:r>
            <a:r>
              <a:rPr lang="en-US" altLang="ja-JP" b="1" dirty="0" err="1"/>
              <a:t>siamo</a:t>
            </a:r>
            <a:r>
              <a:rPr lang="en-US" altLang="ja-JP" b="1" dirty="0"/>
              <a:t> </a:t>
            </a:r>
            <a:r>
              <a:rPr lang="en-US" altLang="ja-JP" b="1" dirty="0" err="1"/>
              <a:t>buone</a:t>
            </a:r>
            <a:r>
              <a:rPr lang="en-US" altLang="ja-JP" b="1" dirty="0"/>
              <a:t> e </a:t>
            </a:r>
            <a:r>
              <a:rPr lang="en-US" altLang="ja-JP" b="1" dirty="0" err="1"/>
              <a:t>famose</a:t>
            </a:r>
            <a:r>
              <a:rPr lang="en-US" altLang="ja-JP" b="1" dirty="0"/>
              <a:t>. </a:t>
            </a:r>
            <a:r>
              <a:rPr lang="ja-JP" altLang="it-IT" dirty="0"/>
              <a:t>私たちは美味しくて、有名です。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</a:t>
            </a:r>
            <a:r>
              <a:rPr lang="it-IT" altLang="ja-JP" b="1" dirty="0"/>
              <a:t>Siete la pizza e la birra? </a:t>
            </a:r>
            <a:r>
              <a:rPr lang="ja-JP" altLang="it-IT" dirty="0"/>
              <a:t>ピザとビールですか。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C</a:t>
            </a:r>
            <a:r>
              <a:rPr lang="en-US" altLang="ja-JP" b="1" dirty="0"/>
              <a:t>: </a:t>
            </a:r>
            <a:r>
              <a:rPr lang="it-IT" altLang="ja-JP" b="1" dirty="0"/>
              <a:t>Sì./Quasi. Io sono la pizza, ma lei non è la birra.</a:t>
            </a:r>
            <a:r>
              <a:rPr lang="ja-JP" altLang="it-IT" dirty="0"/>
              <a:t>はい</a:t>
            </a:r>
            <a:r>
              <a:rPr lang="it-IT" altLang="ja-JP" dirty="0"/>
              <a:t>/</a:t>
            </a:r>
            <a:r>
              <a:rPr lang="ja-JP" altLang="it-IT" dirty="0"/>
              <a:t>惜しい。私はピザだけど、彼女はビールではない。</a:t>
            </a:r>
            <a:endParaRPr lang="it-IT" altLang="ja-JP" b="1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</a:t>
            </a:r>
            <a:r>
              <a:rPr lang="it-IT" altLang="ja-JP" b="1" dirty="0"/>
              <a:t>Esatto. </a:t>
            </a:r>
            <a:r>
              <a:rPr lang="en-US" altLang="ja-JP" b="1" dirty="0"/>
              <a:t>Io </a:t>
            </a:r>
            <a:r>
              <a:rPr lang="en-US" altLang="ja-JP" b="1" dirty="0" err="1"/>
              <a:t>sono</a:t>
            </a:r>
            <a:r>
              <a:rPr lang="en-US" altLang="ja-JP" b="1" dirty="0"/>
              <a:t> la lasagna. </a:t>
            </a:r>
            <a:r>
              <a:rPr lang="ja-JP" altLang="it-IT" dirty="0"/>
              <a:t>そう、わたしはラザニアです。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ja-JP" altLang="it-IT" b="1" dirty="0"/>
              <a:t>＊形容詞</a:t>
            </a:r>
            <a:r>
              <a:rPr lang="it-IT" altLang="ja-JP" b="1" dirty="0"/>
              <a:t>/</a:t>
            </a:r>
            <a:r>
              <a:rPr lang="ja-JP" altLang="it-IT" b="1" dirty="0"/>
              <a:t>名詞を増やしましょう！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dirty="0"/>
              <a:t>先生、○○はイタリア語で何と言いますか。</a:t>
            </a:r>
            <a:endParaRPr lang="it-IT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B24B92B-520A-A5FF-8F6F-289C90D81883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5305096" cy="503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" altLang="ja-JP" dirty="0">
              <a:solidFill>
                <a:srgbClr val="00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805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320B6-4608-06FD-72F7-D5019A076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11: Comunicazioni </a:t>
            </a:r>
            <a:r>
              <a:rPr lang="ja-JP" altLang="it-IT" b="1" dirty="0"/>
              <a:t>通知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EDF85-08FB-55E9-CC17-AF8FA4A4C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it-IT" b="1" dirty="0"/>
              <a:t>料理教室（確定）</a:t>
            </a:r>
            <a:endParaRPr lang="it-IT" altLang="ja-JP" b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r>
              <a:rPr lang="ja-JP" altLang="it-IT" b="1" dirty="0"/>
              <a:t>日付</a:t>
            </a:r>
            <a:r>
              <a:rPr lang="it-IT" altLang="ja-JP" b="1" dirty="0"/>
              <a:t>: </a:t>
            </a:r>
            <a:r>
              <a:rPr lang="it-IT" altLang="ja-JP" dirty="0"/>
              <a:t>1</a:t>
            </a:r>
            <a:r>
              <a:rPr lang="ja-JP" altLang="it-IT" dirty="0"/>
              <a:t>月</a:t>
            </a:r>
            <a:r>
              <a:rPr lang="it-IT" altLang="ja-JP" dirty="0"/>
              <a:t>10</a:t>
            </a:r>
            <a:r>
              <a:rPr lang="ja-JP" altLang="it-IT" dirty="0"/>
              <a:t>日（土）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b="1" dirty="0"/>
              <a:t>時間帯</a:t>
            </a:r>
            <a:r>
              <a:rPr lang="it-IT" altLang="ja-JP" b="1" dirty="0"/>
              <a:t>: </a:t>
            </a:r>
            <a:r>
              <a:rPr lang="it-IT" altLang="ja-JP" dirty="0"/>
              <a:t>13:00</a:t>
            </a:r>
            <a:r>
              <a:rPr lang="ja-JP" altLang="it-IT" dirty="0"/>
              <a:t>～</a:t>
            </a:r>
            <a:r>
              <a:rPr lang="it-IT" altLang="ja-JP" dirty="0"/>
              <a:t>17:00 (4H)</a:t>
            </a:r>
            <a:r>
              <a:rPr lang="ja-JP" altLang="it-IT" dirty="0"/>
              <a:t> 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b="1" dirty="0"/>
              <a:t>場所</a:t>
            </a:r>
            <a:r>
              <a:rPr lang="it-IT" altLang="ja-JP" b="1" dirty="0"/>
              <a:t>: </a:t>
            </a:r>
            <a:r>
              <a:rPr lang="ja-JP" altLang="it-IT" dirty="0"/>
              <a:t>ふくふくプラザ（最寄り駅：唐人町）</a:t>
            </a:r>
            <a:br>
              <a:rPr lang="it-IT" altLang="ja-JP" dirty="0"/>
            </a:br>
            <a:r>
              <a:rPr lang="it-IT" altLang="ja-JP" dirty="0">
                <a:hlinkClick r:id="rId2"/>
              </a:rPr>
              <a:t>https://www.fukufukuplaza.jp/</a:t>
            </a:r>
            <a:endParaRPr lang="it-IT" altLang="ja-JP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ja-JP" altLang="it-IT" dirty="0"/>
              <a:t>詳細は後ほど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957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3FF310-8963-1709-6AF8-AA99B5D22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11: Aggettivi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98C13D-EDBB-0A2E-4FFD-69930EAAC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it-IT" b="1" dirty="0"/>
              <a:t>ロールプレイの振り返り</a:t>
            </a:r>
            <a:endParaRPr lang="it-IT" altLang="ja-JP" b="1" dirty="0"/>
          </a:p>
          <a:p>
            <a:r>
              <a:rPr lang="ja-JP" altLang="it-IT" b="1" dirty="0"/>
              <a:t>疑問文</a:t>
            </a:r>
            <a:endParaRPr lang="it-IT" altLang="ja-JP" b="1" dirty="0"/>
          </a:p>
          <a:p>
            <a:pPr lvl="1"/>
            <a:r>
              <a:rPr lang="ja-JP" altLang="it-IT" dirty="0"/>
              <a:t>文末を上げて発音される</a:t>
            </a:r>
            <a:endParaRPr lang="it-IT" altLang="ja-JP" dirty="0"/>
          </a:p>
          <a:p>
            <a:pPr lvl="1"/>
            <a:r>
              <a:rPr lang="ja-JP" altLang="it-IT" dirty="0"/>
              <a:t>書く時は必ず「？」をつける</a:t>
            </a:r>
            <a:endParaRPr lang="it-IT" altLang="ja-JP" dirty="0"/>
          </a:p>
          <a:p>
            <a:pPr lvl="1"/>
            <a:r>
              <a:rPr lang="ja-JP" altLang="it-IT" dirty="0"/>
              <a:t>語順を変える必要はない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A: Luigi è simpatico</a:t>
            </a:r>
            <a:r>
              <a:rPr lang="it-IT" altLang="ja-JP" b="1" dirty="0">
                <a:solidFill>
                  <a:srgbClr val="FF0000"/>
                </a:solidFill>
              </a:rPr>
              <a:t>?</a:t>
            </a:r>
            <a:r>
              <a:rPr lang="it-IT" altLang="ja-JP" b="1" dirty="0"/>
              <a:t> </a:t>
            </a:r>
            <a:r>
              <a:rPr lang="ja-JP" altLang="it-IT" dirty="0"/>
              <a:t>ルイージは感じがいい？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B: Sì, è simpatico. </a:t>
            </a:r>
            <a:r>
              <a:rPr lang="ja-JP" altLang="it-IT" dirty="0"/>
              <a:t>はい、感じがいいです</a:t>
            </a:r>
            <a:br>
              <a:rPr lang="it-IT" altLang="ja-JP" dirty="0"/>
            </a:br>
            <a:r>
              <a:rPr lang="it-IT" altLang="ja-JP" dirty="0"/>
              <a:t>    </a:t>
            </a:r>
            <a:r>
              <a:rPr lang="it-IT" altLang="ja-JP" b="1" dirty="0"/>
              <a:t>No, non è simpatico. </a:t>
            </a:r>
            <a:r>
              <a:rPr lang="ja-JP" altLang="it-IT" dirty="0"/>
              <a:t>いいえ、感じがよくありません。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3402211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76A82-544C-F162-C6B5-C22EC9EFD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46444-D1DE-EF71-4FD4-3A8116A97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11: Aggettivi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FBBACB-77AE-19D2-B525-8412F9501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it-IT" b="1" dirty="0"/>
              <a:t>ロールプレイの振り返り</a:t>
            </a:r>
            <a:endParaRPr lang="it-IT" altLang="ja-JP" b="1" dirty="0"/>
          </a:p>
          <a:p>
            <a:r>
              <a:rPr lang="ja-JP" altLang="it-IT" b="1" dirty="0"/>
              <a:t>否定疑問文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A: Non sono italiani</a:t>
            </a:r>
            <a:r>
              <a:rPr lang="it-IT" altLang="ja-JP" b="1" dirty="0">
                <a:solidFill>
                  <a:srgbClr val="FF0000"/>
                </a:solidFill>
              </a:rPr>
              <a:t>?</a:t>
            </a:r>
            <a:r>
              <a:rPr lang="it-IT" altLang="ja-JP" b="1" dirty="0"/>
              <a:t> </a:t>
            </a:r>
            <a:r>
              <a:rPr lang="ja-JP" altLang="it-IT" dirty="0"/>
              <a:t>彼らはイタリア人ではないのですか？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B: Sì, sono italiani. </a:t>
            </a:r>
            <a:r>
              <a:rPr lang="ja-JP" altLang="it-IT" dirty="0"/>
              <a:t>はい、イタリア人です。</a:t>
            </a:r>
            <a:br>
              <a:rPr lang="it-IT" altLang="ja-JP" dirty="0"/>
            </a:br>
            <a:r>
              <a:rPr lang="it-IT" altLang="ja-JP" dirty="0"/>
              <a:t>    </a:t>
            </a:r>
            <a:r>
              <a:rPr lang="it-IT" altLang="ja-JP" b="1" dirty="0"/>
              <a:t>No, non sono italiani. Sono spagnoli. </a:t>
            </a:r>
            <a:r>
              <a:rPr lang="ja-JP" altLang="it-IT" dirty="0"/>
              <a:t>いいえ、イタリア人ではありません。スペイン人です。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841699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4B6D9-2311-08E2-5A69-396A7C068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7EE8D8-A31C-65F5-1CCE-7DCB75294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11: Aggettivi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8E62F8-4825-A72A-21DC-FE33ACA43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it-IT" b="1" dirty="0"/>
              <a:t>ロールプレイの振り返り</a:t>
            </a:r>
            <a:endParaRPr lang="it-IT" altLang="ja-JP" b="1" dirty="0"/>
          </a:p>
          <a:p>
            <a:r>
              <a:rPr lang="ja-JP" altLang="it-IT" b="1" dirty="0"/>
              <a:t>否定文</a:t>
            </a:r>
            <a:r>
              <a:rPr lang="it-IT" altLang="ja-JP" b="1" dirty="0"/>
              <a:t> -&gt;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ja-JP" altLang="it-IT" b="1" i="1" dirty="0"/>
              <a:t>形容詞</a:t>
            </a:r>
            <a:r>
              <a:rPr lang="it-IT" altLang="ja-JP" b="1" i="1" dirty="0"/>
              <a:t>/</a:t>
            </a:r>
            <a:r>
              <a:rPr lang="ja-JP" altLang="it-IT" b="1" i="1" dirty="0"/>
              <a:t>名詞</a:t>
            </a:r>
            <a:endParaRPr lang="it-IT" altLang="ja-JP" b="1" i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Tu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sei</a:t>
            </a:r>
            <a:r>
              <a:rPr lang="it-IT" altLang="ja-JP" b="1" dirty="0"/>
              <a:t> </a:t>
            </a:r>
            <a:r>
              <a:rPr lang="it-IT" altLang="ja-JP" b="1" i="1" dirty="0"/>
              <a:t>diligente</a:t>
            </a:r>
            <a:r>
              <a:rPr lang="it-IT" altLang="ja-JP" b="1" dirty="0"/>
              <a:t>. Sei pigro. </a:t>
            </a:r>
            <a:br>
              <a:rPr lang="it-IT" altLang="ja-JP" b="1" dirty="0"/>
            </a:br>
            <a:r>
              <a:rPr lang="ja-JP" altLang="it-IT" dirty="0"/>
              <a:t>君は勤勉ではありません。怠け者です。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Voi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siete</a:t>
            </a:r>
            <a:r>
              <a:rPr lang="it-IT" altLang="ja-JP" b="1" dirty="0"/>
              <a:t> </a:t>
            </a:r>
            <a:r>
              <a:rPr lang="it-IT" altLang="ja-JP" b="1" i="1" dirty="0"/>
              <a:t>professori</a:t>
            </a:r>
            <a:r>
              <a:rPr lang="it-IT" altLang="ja-JP" b="1" dirty="0"/>
              <a:t>. Siete studenti. </a:t>
            </a:r>
            <a:r>
              <a:rPr lang="ja-JP" altLang="it-IT" dirty="0"/>
              <a:t>君たちは先生ではありません。学生です。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768100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689E6-EEDC-2303-FC3B-8A3ED3D0C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EA59CF-0066-994F-9FDB-79D6AD0A0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Lezione 11: </a:t>
            </a:r>
            <a:r>
              <a:rPr kumimoji="1" lang="ja-JP" altLang="en-US" b="1" dirty="0"/>
              <a:t>指示</a:t>
            </a:r>
            <a:r>
              <a:rPr kumimoji="1" lang="ja-JP" altLang="it-IT" b="1" dirty="0"/>
              <a:t>形容詞 </a:t>
            </a:r>
            <a:r>
              <a:rPr lang="it-IT" altLang="ja-JP" b="1" dirty="0"/>
              <a:t>Gli aggettivi dimostrativi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5F69CE-C184-0309-D17B-C3C3B3EFC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questo</a:t>
            </a:r>
            <a:r>
              <a:rPr lang="en-US" altLang="ja-JP" sz="3200" dirty="0"/>
              <a:t> </a:t>
            </a:r>
            <a:r>
              <a:rPr lang="en-US" altLang="ja-JP" sz="3200" dirty="0" err="1"/>
              <a:t>quaderno</a:t>
            </a:r>
            <a:r>
              <a:rPr lang="en-US" altLang="ja-JP" sz="3200" dirty="0"/>
              <a:t> </a:t>
            </a:r>
            <a:r>
              <a:rPr lang="ja-JP" altLang="en-US" sz="3200"/>
              <a:t>このノート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questi</a:t>
            </a:r>
            <a:r>
              <a:rPr lang="en-US" altLang="ja-JP" sz="3200" dirty="0"/>
              <a:t> </a:t>
            </a:r>
            <a:r>
              <a:rPr lang="en-US" altLang="ja-JP" sz="3200" dirty="0" err="1"/>
              <a:t>gesti</a:t>
            </a:r>
            <a:r>
              <a:rPr lang="en-US" altLang="ja-JP" sz="3200" dirty="0"/>
              <a:t> </a:t>
            </a:r>
            <a:r>
              <a:rPr lang="ja-JP" altLang="en-US" sz="3200"/>
              <a:t>これらのジェスチャー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questa</a:t>
            </a:r>
            <a:r>
              <a:rPr lang="en-US" altLang="ja-JP" sz="3200" dirty="0"/>
              <a:t> </a:t>
            </a:r>
            <a:r>
              <a:rPr lang="en-US" altLang="ja-JP" sz="3200" dirty="0" err="1"/>
              <a:t>penna</a:t>
            </a:r>
            <a:r>
              <a:rPr lang="en-US" altLang="ja-JP" sz="3200" dirty="0"/>
              <a:t> </a:t>
            </a:r>
            <a:r>
              <a:rPr lang="ja-JP" altLang="en-US" sz="3200"/>
              <a:t>このペン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queste</a:t>
            </a:r>
            <a:r>
              <a:rPr lang="en-US" altLang="ja-JP" sz="3200" dirty="0"/>
              <a:t> </a:t>
            </a:r>
            <a:r>
              <a:rPr lang="en-US" altLang="ja-JP" sz="3200" dirty="0" err="1"/>
              <a:t>lavagne</a:t>
            </a:r>
            <a:r>
              <a:rPr lang="en-US" altLang="ja-JP" sz="3200" dirty="0"/>
              <a:t> </a:t>
            </a:r>
            <a:r>
              <a:rPr lang="ja-JP" altLang="en-US" sz="3200"/>
              <a:t>この黒板</a:t>
            </a:r>
            <a:r>
              <a:rPr lang="en-US" altLang="ja-JP" sz="3200" dirty="0"/>
              <a:t>/</a:t>
            </a:r>
            <a:r>
              <a:rPr lang="ja-JP" altLang="en-US" sz="3200"/>
              <a:t>ホワイトボード</a:t>
            </a: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F8D2087-75E5-1988-85A5-22988BDC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86756"/>
              </p:ext>
            </p:extLst>
          </p:nvPr>
        </p:nvGraphicFramePr>
        <p:xfrm>
          <a:off x="995855" y="1912322"/>
          <a:ext cx="98403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37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93842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0843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err="1"/>
                        <a:t>これ・この</a:t>
                      </a:r>
                      <a:endParaRPr lang="it-IT" sz="3200" dirty="0"/>
                    </a:p>
                    <a:p>
                      <a:r>
                        <a:rPr lang="it-IT" sz="3200" dirty="0" err="1"/>
                        <a:t>これら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145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6187-84C1-47E3-7174-AA69AC8D4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E21FB1-8CC6-CC1B-445E-140AE86ED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Lezione 11: </a:t>
            </a:r>
            <a:r>
              <a:rPr kumimoji="1" lang="ja-JP" altLang="en-US" b="1" dirty="0"/>
              <a:t>指示</a:t>
            </a:r>
            <a:r>
              <a:rPr kumimoji="1" lang="ja-JP" altLang="it-IT" b="1" dirty="0"/>
              <a:t>形容詞 </a:t>
            </a:r>
            <a:r>
              <a:rPr lang="it-IT" altLang="ja-JP" b="1" dirty="0"/>
              <a:t>Gli aggettivi dimostrativi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D387CF-BB08-4674-54BA-4C048141E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996448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r>
              <a:rPr lang="en-US" altLang="ja-JP" sz="3200" b="1" dirty="0"/>
              <a:t>Questa </a:t>
            </a:r>
            <a:r>
              <a:rPr lang="it-IT" altLang="ja-JP" sz="3200" b="1" dirty="0"/>
              <a:t>è la cattedra.</a:t>
            </a:r>
            <a:r>
              <a:rPr lang="en-US" altLang="ja-JP" sz="3200" b="1" dirty="0"/>
              <a:t> </a:t>
            </a:r>
            <a:r>
              <a:rPr lang="ja-JP" altLang="en-US" sz="3200"/>
              <a:t>これは先生の机です。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Q</a:t>
            </a:r>
            <a:r>
              <a:rPr lang="it-IT" altLang="ja-JP" sz="3200" b="1" dirty="0" err="1"/>
              <a:t>uesto</a:t>
            </a:r>
            <a:r>
              <a:rPr lang="en-US" altLang="ja-JP" sz="3200" b="1" dirty="0"/>
              <a:t> </a:t>
            </a:r>
            <a:r>
              <a:rPr lang="it-IT" altLang="ja-JP" sz="3200" b="1" dirty="0"/>
              <a:t>è un</a:t>
            </a:r>
            <a:r>
              <a:rPr lang="en-US" altLang="ja-JP" sz="3200" b="1" dirty="0"/>
              <a:t> banco.</a:t>
            </a:r>
            <a:r>
              <a:rPr lang="it-IT" altLang="ja-JP" sz="3200" b="1" dirty="0"/>
              <a:t> </a:t>
            </a:r>
            <a:r>
              <a:rPr lang="ja-JP" altLang="en-US" sz="3200"/>
              <a:t>これは机です。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pennarelli</a:t>
            </a:r>
            <a:r>
              <a:rPr lang="en-US" altLang="ja-JP" sz="3200" b="1" dirty="0"/>
              <a:t>. </a:t>
            </a:r>
            <a:r>
              <a:rPr lang="ja-JP" altLang="en-US" sz="3200"/>
              <a:t>これはマーカーです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Queste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sedie</a:t>
            </a:r>
            <a:r>
              <a:rPr lang="en-US" altLang="ja-JP" sz="3200" b="1" dirty="0"/>
              <a:t>.</a:t>
            </a:r>
            <a:r>
              <a:rPr lang="ja-JP" altLang="en-US" sz="3200"/>
              <a:t>これは椅子です。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A935A3-7D2A-C47A-6908-21FF2482AE40}"/>
              </a:ext>
            </a:extLst>
          </p:cNvPr>
          <p:cNvGraphicFramePr>
            <a:graphicFrameLocks noGrp="1"/>
          </p:cNvGraphicFramePr>
          <p:nvPr/>
        </p:nvGraphicFramePr>
        <p:xfrm>
          <a:off x="995855" y="1912322"/>
          <a:ext cx="98403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37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93842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0843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err="1"/>
                        <a:t>これ・この</a:t>
                      </a:r>
                      <a:endParaRPr lang="it-IT" sz="3200" dirty="0"/>
                    </a:p>
                    <a:p>
                      <a:r>
                        <a:rPr lang="it-IT" sz="3200" dirty="0" err="1"/>
                        <a:t>これら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51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2CBED-C7A5-7AC3-C5C1-23B2660A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EFF25-FFE6-61E4-8012-0E559162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Lezione 11: </a:t>
            </a:r>
            <a:r>
              <a:rPr kumimoji="1" lang="ja-JP" altLang="en-US" b="1" dirty="0"/>
              <a:t>指示</a:t>
            </a:r>
            <a:r>
              <a:rPr kumimoji="1" lang="ja-JP" altLang="it-IT" b="1" dirty="0"/>
              <a:t>形容詞 </a:t>
            </a:r>
            <a:r>
              <a:rPr lang="it-IT" altLang="ja-JP" b="1" dirty="0"/>
              <a:t>Gli aggettivi dimostrativi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67C531-45AA-6315-593E-DC9320C57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996448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r>
              <a:rPr lang="en-US" altLang="ja-JP" sz="3200" b="1" dirty="0"/>
              <a:t>Cos</a:t>
            </a:r>
            <a:r>
              <a:rPr lang="it-IT" altLang="ja-JP" sz="3200" b="1" dirty="0"/>
              <a:t>’è questo/a? </a:t>
            </a:r>
            <a:r>
              <a:rPr lang="ja-JP" altLang="en-US" sz="3200" dirty="0"/>
              <a:t>これは何ですか。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Cosa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questi</a:t>
            </a:r>
            <a:r>
              <a:rPr lang="en-US" altLang="ja-JP" sz="3200" b="1" dirty="0"/>
              <a:t>/e? </a:t>
            </a:r>
            <a:r>
              <a:rPr lang="ja-JP" altLang="en-US" sz="3200" dirty="0"/>
              <a:t>これは何ですか。（複数の物を指し）</a:t>
            </a: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7997995-F09C-AF12-2304-0BF4A3C487A9}"/>
              </a:ext>
            </a:extLst>
          </p:cNvPr>
          <p:cNvGraphicFramePr>
            <a:graphicFrameLocks noGrp="1"/>
          </p:cNvGraphicFramePr>
          <p:nvPr/>
        </p:nvGraphicFramePr>
        <p:xfrm>
          <a:off x="995855" y="1912322"/>
          <a:ext cx="98403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37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93842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0843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err="1"/>
                        <a:t>これ・この</a:t>
                      </a:r>
                      <a:endParaRPr lang="it-IT" sz="3200" dirty="0"/>
                    </a:p>
                    <a:p>
                      <a:r>
                        <a:rPr lang="it-IT" sz="3200" dirty="0" err="1"/>
                        <a:t>これら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638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9D1E7-3BC1-5AEF-CA41-04314ACA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/>
              <a:t>Lezione 11: </a:t>
            </a:r>
            <a:r>
              <a:rPr lang="ja-JP" altLang="en-US" b="1" dirty="0"/>
              <a:t>教室での挨拶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B79E85-157E-C3DA-128C-58429CD26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Così così </a:t>
            </a:r>
            <a:r>
              <a:rPr lang="ja-JP" altLang="it-IT" dirty="0"/>
              <a:t>まあまあ</a:t>
            </a:r>
            <a:endParaRPr lang="it-IT" altLang="ja-JP" dirty="0"/>
          </a:p>
          <a:p>
            <a:r>
              <a:rPr lang="it-IT" b="1" dirty="0"/>
              <a:t>Non c’è male </a:t>
            </a:r>
            <a:r>
              <a:rPr lang="ja-JP" altLang="it-IT" dirty="0"/>
              <a:t>悪くはない</a:t>
            </a:r>
            <a:endParaRPr lang="it-IT" altLang="ja-JP" dirty="0"/>
          </a:p>
          <a:p>
            <a:r>
              <a:rPr lang="it-IT" altLang="ja-JP" b="1" dirty="0"/>
              <a:t>Non tanto bene </a:t>
            </a:r>
            <a:r>
              <a:rPr lang="ja-JP" altLang="it-IT" dirty="0"/>
              <a:t>あまり元気じゃない</a:t>
            </a:r>
            <a:endParaRPr lang="it-IT" altLang="ja-JP" dirty="0"/>
          </a:p>
          <a:p>
            <a:r>
              <a:rPr lang="it-IT" altLang="ja-JP" b="1" dirty="0"/>
              <a:t>Male </a:t>
            </a:r>
            <a:r>
              <a:rPr lang="ja-JP" altLang="it-IT" dirty="0"/>
              <a:t>元気じゃない</a:t>
            </a:r>
            <a:endParaRPr lang="it-IT" altLang="ja-JP" dirty="0"/>
          </a:p>
          <a:p>
            <a:r>
              <a:rPr lang="it-IT" b="1" dirty="0"/>
              <a:t>Davvero? Mi dispiace. </a:t>
            </a:r>
            <a:r>
              <a:rPr lang="ja-JP" altLang="it-IT" dirty="0"/>
              <a:t>本当に？残念ですね。</a:t>
            </a:r>
            <a:endParaRPr lang="it-IT" altLang="ja-JP" dirty="0"/>
          </a:p>
          <a:p>
            <a:endParaRPr lang="it-IT" dirty="0"/>
          </a:p>
          <a:p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b="1" dirty="0"/>
              <a:t>先生、○○はイタリア語で何と言いますか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46040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5087-685B-FCA0-D410-AD9751D33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05804-627D-2307-6747-168A1DB4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Lezione 11: </a:t>
            </a:r>
            <a:r>
              <a:rPr kumimoji="1" lang="ja-JP" altLang="en-US" b="1" dirty="0"/>
              <a:t>教室での挨拶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C9BB75-DC05-1E2A-D996-D3B0BBED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287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 dirty="0"/>
              <a:t>こんばんは</a:t>
            </a:r>
            <a:r>
              <a:rPr lang="en-US" altLang="ja-JP" dirty="0"/>
              <a:t>____</a:t>
            </a:r>
            <a:r>
              <a:rPr lang="ja-JP" altLang="en-US" dirty="0"/>
              <a:t>さん。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dirty="0"/>
              <a:t>↪︎</a:t>
            </a:r>
            <a:r>
              <a:rPr lang="en-US" altLang="ja-JP" dirty="0"/>
              <a:t>(</a:t>
            </a:r>
            <a:r>
              <a:rPr lang="ja-JP" altLang="en-US" dirty="0"/>
              <a:t>人の名前を入れる。覚えていなければ、</a:t>
            </a:r>
            <a:r>
              <a:rPr lang="en-US" altLang="ja-JP" b="1" dirty="0"/>
              <a:t>Come </a:t>
            </a:r>
            <a:r>
              <a:rPr lang="en-US" altLang="ja-JP" b="1" dirty="0" err="1"/>
              <a:t>ti</a:t>
            </a:r>
            <a:r>
              <a:rPr lang="en-US" altLang="ja-JP" b="1" dirty="0"/>
              <a:t> </a:t>
            </a:r>
            <a:r>
              <a:rPr lang="en-US" altLang="ja-JP" b="1" dirty="0" err="1"/>
              <a:t>chiami</a:t>
            </a:r>
            <a:r>
              <a:rPr lang="en-US" altLang="ja-JP" b="1" dirty="0"/>
              <a:t>?</a:t>
            </a:r>
            <a:r>
              <a:rPr lang="ja-JP" altLang="en-US" dirty="0"/>
              <a:t>と丁寧に聞きましょう。</a:t>
            </a:r>
            <a:r>
              <a:rPr lang="en-US" altLang="ja-JP" dirty="0"/>
              <a:t>*Tu chi sei?)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B</a:t>
            </a:r>
            <a:r>
              <a:rPr kumimoji="1" lang="en-US" altLang="ja-JP" b="1" dirty="0"/>
              <a:t>: </a:t>
            </a:r>
            <a:r>
              <a:rPr lang="en-US" altLang="ja-JP" b="1" dirty="0"/>
              <a:t>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 dirty="0"/>
              <a:t>こんばんは</a:t>
            </a:r>
            <a:r>
              <a:rPr lang="en-US" altLang="ja-JP" dirty="0"/>
              <a:t>____</a:t>
            </a:r>
            <a:r>
              <a:rPr lang="ja-JP" altLang="en-US" dirty="0"/>
              <a:t>さん。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Come </a:t>
            </a:r>
            <a:r>
              <a:rPr lang="en-US" altLang="ja-JP" b="1" dirty="0" err="1"/>
              <a:t>va</a:t>
            </a:r>
            <a:r>
              <a:rPr lang="en-US" altLang="ja-JP" b="1" dirty="0"/>
              <a:t>?</a:t>
            </a:r>
            <a:r>
              <a:rPr lang="ja-JP" altLang="en-US" dirty="0"/>
              <a:t>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(</a:t>
            </a:r>
            <a:r>
              <a:rPr lang="en-US" altLang="ja-JP" b="1" dirty="0" err="1"/>
              <a:t>Tutto</a:t>
            </a:r>
            <a:r>
              <a:rPr lang="en-US" altLang="ja-JP" b="1" dirty="0"/>
              <a:t>) bene. </a:t>
            </a:r>
            <a:r>
              <a:rPr lang="ja-JP" altLang="en-US" dirty="0"/>
              <a:t>全てが順調です。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Tu come </a:t>
            </a:r>
            <a:r>
              <a:rPr lang="en-US" altLang="ja-JP" b="1" dirty="0" err="1"/>
              <a:t>stai</a:t>
            </a:r>
            <a:r>
              <a:rPr lang="en-US" altLang="ja-JP" b="1" dirty="0"/>
              <a:t>?</a:t>
            </a:r>
            <a:r>
              <a:rPr lang="ja-JP" altLang="en-US" dirty="0"/>
              <a:t>あなたは元気ですか。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(</a:t>
            </a:r>
            <a:r>
              <a:rPr lang="en-US" altLang="ja-JP" b="1" dirty="0" err="1"/>
              <a:t>Sto</a:t>
            </a:r>
            <a:r>
              <a:rPr lang="en-US" altLang="ja-JP" b="1" dirty="0"/>
              <a:t>) (molto) bene, </a:t>
            </a:r>
            <a:r>
              <a:rPr lang="en-US" altLang="ja-JP" b="1" dirty="0" err="1"/>
              <a:t>grazie</a:t>
            </a:r>
            <a:r>
              <a:rPr lang="en-US" altLang="ja-JP" b="1" dirty="0"/>
              <a:t>.</a:t>
            </a:r>
            <a:r>
              <a:rPr lang="ja-JP" altLang="en-US" dirty="0"/>
              <a:t>（とても）元気です。ありがとう。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64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519D-0C13-CCEE-7B77-25867716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AC44B-2E30-E38C-1D66-9719CB19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kumimoji="1"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714E9C-1EE0-4248-8B90-FB80FA6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4441"/>
          </a:xfrm>
        </p:spPr>
        <p:txBody>
          <a:bodyPr>
            <a:normAutofit/>
          </a:bodyPr>
          <a:lstStyle/>
          <a:p>
            <a:endParaRPr lang="it-IT" altLang="ja-JP" sz="3200" dirty="0"/>
          </a:p>
          <a:p>
            <a:endParaRPr lang="it-IT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r>
              <a:rPr lang="it-IT" altLang="ja-JP" sz="3200" dirty="0"/>
              <a:t>A: alt</a:t>
            </a:r>
            <a:r>
              <a:rPr lang="it-IT" altLang="ja-JP" sz="3200" b="1" dirty="0"/>
              <a:t>o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i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a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e</a:t>
            </a:r>
          </a:p>
          <a:p>
            <a:pPr marL="0" indent="0">
              <a:buNone/>
            </a:pPr>
            <a:r>
              <a:rPr lang="it-IT" altLang="ja-JP" sz="3200" dirty="0"/>
              <a:t>B: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endParaRPr lang="it-IT" altLang="ja-JP" sz="3200" dirty="0"/>
          </a:p>
          <a:p>
            <a:pPr marL="0" indent="0">
              <a:buNone/>
            </a:pPr>
            <a:endParaRPr lang="it-IT" altLang="ja-JP" sz="3200" b="1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A5E3C7C-B635-7269-EA9B-C5EFB2B9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342901"/>
              </p:ext>
            </p:extLst>
          </p:nvPr>
        </p:nvGraphicFramePr>
        <p:xfrm>
          <a:off x="838200" y="2104595"/>
          <a:ext cx="91669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388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456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08C39-5427-CE76-2393-C16BA6CD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AC0970-AA60-AF7D-8984-DB1660F63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E1E7B-207D-1EF5-E37F-0687BE591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ja-JP" altLang="it-IT" sz="3200" b="1" dirty="0"/>
              <a:t>①</a:t>
            </a:r>
            <a:r>
              <a:rPr lang="it-IT" altLang="ja-JP" sz="3200" b="1" dirty="0"/>
              <a:t> -co, -chi, -ca, che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bianco</a:t>
            </a:r>
            <a:r>
              <a:rPr lang="ja-JP" altLang="it-IT" sz="3200" dirty="0"/>
              <a:t>白い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② </a:t>
            </a:r>
            <a:r>
              <a:rPr lang="it-IT" altLang="ja-JP" sz="3200" b="1" dirty="0"/>
              <a:t>-co, ci, -ca, che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b="1" dirty="0"/>
              <a:t> simpatico</a:t>
            </a:r>
            <a:r>
              <a:rPr lang="ja-JP" altLang="it-IT" sz="3200" dirty="0"/>
              <a:t>感じのいい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➂</a:t>
            </a:r>
            <a:r>
              <a:rPr lang="ja-JP" altLang="it-IT" sz="3200" dirty="0"/>
              <a:t> </a:t>
            </a:r>
            <a:r>
              <a:rPr lang="it-IT" altLang="ja-JP" sz="3200" b="1" dirty="0"/>
              <a:t>-go, -ghi, -</a:t>
            </a:r>
            <a:r>
              <a:rPr lang="it-IT" altLang="ja-JP" sz="3200" b="1" dirty="0" err="1"/>
              <a:t>ga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ghe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lungo</a:t>
            </a:r>
            <a:r>
              <a:rPr lang="ja-JP" altLang="it-IT" sz="3200" dirty="0"/>
              <a:t>長い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④</a:t>
            </a:r>
            <a:r>
              <a:rPr lang="it-IT" altLang="ja-JP" sz="3200" b="1" dirty="0"/>
              <a:t> 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, -ci, -</a:t>
            </a:r>
            <a:r>
              <a:rPr lang="it-IT" altLang="ja-JP" sz="3200" b="1" dirty="0" err="1"/>
              <a:t>cia</a:t>
            </a:r>
            <a:r>
              <a:rPr lang="it-IT" altLang="ja-JP" sz="3200" b="1" dirty="0"/>
              <a:t>, ce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marcio</a:t>
            </a:r>
            <a:r>
              <a:rPr lang="ja-JP" altLang="it-IT" sz="3200" dirty="0"/>
              <a:t>腐っている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⑤</a:t>
            </a:r>
            <a:r>
              <a:rPr lang="it-IT" altLang="ja-JP" sz="3200" b="1" dirty="0"/>
              <a:t> -</a:t>
            </a:r>
            <a:r>
              <a:rPr lang="it-IT" altLang="ja-JP" sz="3200" b="1" dirty="0" err="1"/>
              <a:t>gio</a:t>
            </a:r>
            <a:r>
              <a:rPr lang="it-IT" altLang="ja-JP" sz="3200" b="1" dirty="0"/>
              <a:t>, -gi, -</a:t>
            </a:r>
            <a:r>
              <a:rPr lang="it-IT" altLang="ja-JP" sz="3200" b="1" dirty="0" err="1"/>
              <a:t>gia</a:t>
            </a:r>
            <a:r>
              <a:rPr lang="it-IT" altLang="ja-JP" sz="3200" b="1" dirty="0"/>
              <a:t>, g(i)e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grigio</a:t>
            </a:r>
            <a:r>
              <a:rPr lang="ja-JP" altLang="en-US" sz="3200" dirty="0"/>
              <a:t>灰色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⑥</a:t>
            </a:r>
            <a:r>
              <a:rPr lang="it-IT" altLang="ja-JP" sz="3200" b="1" dirty="0"/>
              <a:t> -io, -i, -</a:t>
            </a:r>
            <a:r>
              <a:rPr lang="it-IT" altLang="ja-JP" sz="3200" b="1" dirty="0" err="1"/>
              <a:t>ia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ie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vario</a:t>
            </a:r>
            <a:r>
              <a:rPr lang="ja-JP" altLang="it-IT" sz="3200" dirty="0"/>
              <a:t>さまざまな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105208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E784F-8888-EF49-39A9-1E3F922F7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05697-D2D2-1D31-9CBB-C8A9F06D4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22B122-553E-74B1-1CCC-6AF3D9559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/>
              <a:t>bello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</a:p>
          <a:p>
            <a:pPr marL="0" indent="0">
              <a:buNone/>
            </a:pPr>
            <a:r>
              <a:rPr lang="ja-JP" altLang="en-US" sz="3200"/>
              <a:t>切断などを伴う不規則的な形容詞（付加）。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bello</a:t>
            </a:r>
            <a:r>
              <a:rPr lang="ja-JP" altLang="en-US" sz="3200"/>
              <a:t>は定冠詞と同じ語尾変化をする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</a:t>
            </a:r>
            <a:r>
              <a:rPr lang="en-US" altLang="ja-JP" sz="3200" b="1" dirty="0"/>
              <a:t> bel </a:t>
            </a:r>
            <a:r>
              <a:rPr lang="en-US" altLang="ja-JP" sz="3200" b="1" dirty="0" err="1"/>
              <a:t>paese</a:t>
            </a:r>
            <a:r>
              <a:rPr lang="en-US" altLang="ja-JP" sz="3200" b="1" dirty="0"/>
              <a:t>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bei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paesi</a:t>
            </a:r>
            <a:r>
              <a:rPr lang="en-US" altLang="ja-JP" sz="3200" b="1" dirty="0"/>
              <a:t> </a:t>
            </a:r>
            <a:r>
              <a:rPr lang="ja-JP" altLang="en-US" sz="3200"/>
              <a:t>美しい国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bello specchio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begli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specchi</a:t>
            </a:r>
            <a:r>
              <a:rPr lang="it-IT" altLang="ja-JP" sz="3200" b="1" dirty="0"/>
              <a:t> </a:t>
            </a:r>
            <a:r>
              <a:rPr lang="ja-JP" altLang="en-US" sz="3200"/>
              <a:t>美しい鏡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bell’uomo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begli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uomini</a:t>
            </a:r>
            <a:r>
              <a:rPr lang="en-US" altLang="ja-JP" sz="3200" b="1" dirty="0"/>
              <a:t> </a:t>
            </a:r>
            <a:r>
              <a:rPr lang="ja-JP" altLang="en-US" sz="3200"/>
              <a:t>美男子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566442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1F6E2-9AD5-5B14-1E83-AD7FA1ABF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7BF3A-875A-B303-9499-7CD3A45CD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E51399-47FE-3836-0609-B9C0AB9DD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/>
              <a:t>bello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</a:t>
            </a:r>
            <a:r>
              <a:rPr lang="en-US" altLang="ja-JP" sz="3200" b="1" dirty="0"/>
              <a:t>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ja-JP" altLang="en-US" sz="3200"/>
              <a:t>子音で始まる女性名詞の前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bella</a:t>
            </a:r>
            <a:r>
              <a:rPr lang="en-US" altLang="ja-JP" sz="3200" b="1" dirty="0"/>
              <a:t> donna </a:t>
            </a:r>
            <a:r>
              <a:rPr lang="ja-JP" altLang="en-US" sz="3200" b="1"/>
              <a:t>→ </a:t>
            </a:r>
            <a:r>
              <a:rPr lang="en-US" altLang="ja-JP" sz="3200" b="1" dirty="0"/>
              <a:t>belle </a:t>
            </a:r>
            <a:r>
              <a:rPr lang="en-US" altLang="ja-JP" sz="3200" b="1" dirty="0" err="1"/>
              <a:t>donne</a:t>
            </a:r>
            <a:r>
              <a:rPr lang="en-US" altLang="ja-JP" sz="3200" b="1" dirty="0"/>
              <a:t> </a:t>
            </a:r>
            <a:r>
              <a:rPr lang="ja-JP" altLang="en-US" sz="3200"/>
              <a:t>美女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bell’estate </a:t>
            </a:r>
            <a:r>
              <a:rPr lang="ja-JP" altLang="en-US" sz="3200" b="1"/>
              <a:t>→ </a:t>
            </a:r>
            <a:r>
              <a:rPr lang="en-US" altLang="ja-JP" sz="3200" b="1" dirty="0"/>
              <a:t>belle </a:t>
            </a:r>
            <a:r>
              <a:rPr lang="en-US" altLang="ja-JP" sz="3200" b="1" dirty="0" err="1"/>
              <a:t>estati</a:t>
            </a:r>
            <a:r>
              <a:rPr lang="en-US" altLang="ja-JP" sz="3200" b="1" dirty="0"/>
              <a:t> </a:t>
            </a:r>
            <a:r>
              <a:rPr lang="ja-JP" altLang="en-US" sz="3200"/>
              <a:t>美しい夏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3985889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AAF14-CD7C-AD67-9D1A-3804274FE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B5684-0E3A-225E-9EFB-B25644799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78709F-425B-93A2-CBC8-6E23D03CA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53559"/>
            <a:ext cx="10954407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bello, </a:t>
            </a:r>
            <a:r>
              <a:rPr lang="en-US" altLang="ja-JP" sz="3200" b="1" dirty="0" err="1"/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</a:p>
          <a:p>
            <a:pPr marL="0" indent="0">
              <a:buNone/>
            </a:pP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buono</a:t>
            </a:r>
            <a:r>
              <a:rPr lang="ja-JP" altLang="en-US" sz="3200"/>
              <a:t>は単数形において不定冠詞と同じ語尾変化をする。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buon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ragazzo</a:t>
            </a:r>
            <a:r>
              <a:rPr lang="en-US" altLang="ja-JP" sz="3200" b="1" dirty="0"/>
              <a:t>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ragazzi</a:t>
            </a:r>
            <a:r>
              <a:rPr lang="en-US" altLang="ja-JP" sz="3200" b="1" dirty="0"/>
              <a:t> </a:t>
            </a:r>
            <a:r>
              <a:rPr lang="ja-JP" altLang="en-US" sz="3200"/>
              <a:t>良い少年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buono studente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studenti</a:t>
            </a:r>
            <a:r>
              <a:rPr lang="it-IT" altLang="ja-JP" sz="3200" b="1" dirty="0"/>
              <a:t> </a:t>
            </a:r>
            <a:r>
              <a:rPr lang="ja-JP" altLang="en-US" sz="3200"/>
              <a:t>良い学生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buon amico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buoni</a:t>
            </a:r>
            <a:r>
              <a:rPr lang="en-US" altLang="ja-JP" sz="3200" b="1" dirty="0"/>
              <a:t> amici </a:t>
            </a:r>
            <a:r>
              <a:rPr lang="ja-JP" altLang="en-US" sz="3200"/>
              <a:t>良い友人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buona zia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buone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zie</a:t>
            </a:r>
            <a:r>
              <a:rPr lang="en-US" altLang="ja-JP" sz="3200" b="1" dirty="0"/>
              <a:t> </a:t>
            </a:r>
            <a:r>
              <a:rPr lang="ja-JP" altLang="en-US" sz="3200"/>
              <a:t>良い叔母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buon’idea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buone</a:t>
            </a:r>
            <a:r>
              <a:rPr lang="en-US" altLang="ja-JP" sz="3200" b="1" dirty="0"/>
              <a:t> idee </a:t>
            </a:r>
            <a:r>
              <a:rPr lang="ja-JP" altLang="en-US" sz="3200"/>
              <a:t>良い考え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10708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9898</TotalTime>
  <Words>1532</Words>
  <Application>Microsoft Office PowerPoint</Application>
  <PresentationFormat>Widescreen</PresentationFormat>
  <Paragraphs>259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游ゴシック</vt:lpstr>
      <vt:lpstr>游ゴシック Light</vt:lpstr>
      <vt:lpstr>Arial</vt:lpstr>
      <vt:lpstr>Office テーマ</vt:lpstr>
      <vt:lpstr>イタリア語教室 Italiano</vt:lpstr>
      <vt:lpstr>Lezione 11: Comunicazioni 通知</vt:lpstr>
      <vt:lpstr>Lezione 11: 教室での挨拶</vt:lpstr>
      <vt:lpstr>Lezione 11: 教室での挨拶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il verbo essere</vt:lpstr>
      <vt:lpstr>復習: il verbo essere</vt:lpstr>
      <vt:lpstr>復習: 品質形容詞 Gli aggettivi qualificativi</vt:lpstr>
      <vt:lpstr>Lezione 11: Scheda cibo 🍝 </vt:lpstr>
      <vt:lpstr>Lezione 11: Scheda aggettivi🎨</vt:lpstr>
      <vt:lpstr>Lezione 11: Aggettivi</vt:lpstr>
      <vt:lpstr>Lezione 11: Aggettivi</vt:lpstr>
      <vt:lpstr>Lezione 11: Aggettivi</vt:lpstr>
      <vt:lpstr>Lezione 11: Aggettivi</vt:lpstr>
      <vt:lpstr>Lezione 11: Aggettivi</vt:lpstr>
      <vt:lpstr>Lezione 11: Aggettivi</vt:lpstr>
      <vt:lpstr>Lezione 11: 指示形容詞 Gli aggettivi dimostrativi</vt:lpstr>
      <vt:lpstr>Lezione 11: 指示形容詞 Gli aggettivi dimostrativi</vt:lpstr>
      <vt:lpstr>Lezione 11: 指示形容詞 Gli aggettivi dimostrativi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81</cp:revision>
  <dcterms:created xsi:type="dcterms:W3CDTF">2025-07-16T14:35:29Z</dcterms:created>
  <dcterms:modified xsi:type="dcterms:W3CDTF">2025-10-09T15:25:30Z</dcterms:modified>
</cp:coreProperties>
</file>