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73" r:id="rId3"/>
    <p:sldId id="391" r:id="rId4"/>
    <p:sldId id="376" r:id="rId5"/>
    <p:sldId id="377" r:id="rId6"/>
    <p:sldId id="378" r:id="rId7"/>
    <p:sldId id="379" r:id="rId8"/>
    <p:sldId id="382" r:id="rId9"/>
    <p:sldId id="383" r:id="rId10"/>
    <p:sldId id="384" r:id="rId11"/>
    <p:sldId id="385" r:id="rId12"/>
    <p:sldId id="386" r:id="rId13"/>
    <p:sldId id="387" r:id="rId14"/>
    <p:sldId id="388" r:id="rId15"/>
    <p:sldId id="375" r:id="rId16"/>
    <p:sldId id="381" r:id="rId17"/>
    <p:sldId id="396" r:id="rId18"/>
    <p:sldId id="397" r:id="rId19"/>
    <p:sldId id="398" r:id="rId2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68"/>
    <p:restoredTop sz="94694"/>
  </p:normalViewPr>
  <p:slideViewPr>
    <p:cSldViewPr snapToGrid="0">
      <p:cViewPr varScale="1">
        <p:scale>
          <a:sx n="78" d="100"/>
          <a:sy n="78" d="100"/>
        </p:scale>
        <p:origin x="88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F77899-6BF7-17BA-A6C3-87E8EF1F3C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7BFB389-3273-D457-4719-AF234F7771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363378-5894-9680-6F93-0FA2B7CF3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3453C2-E139-74F0-307D-FC836B572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CD08A7-5B1B-170C-5DE9-9AE8F8112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6790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D01BBA-A576-2DF1-3A9D-8604BD392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F5D990A-8E2D-4F94-42E1-4C9B571E01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724D68-7DD5-99EC-E44B-AFDB0732C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AD6AD8-C166-E184-3874-D994BB4F4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FB8159-277B-B8DB-98BF-E8B47BBEB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4020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6A3A79B-DBD0-E8EE-E158-00BB2FC0F6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C9F6256-D34E-582E-1327-CD7D9AB9DF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488471-8FC3-93CC-79B5-CF88482E4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392E34-2060-7642-43C5-AD466A0C0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3B4264-C615-064A-C172-BC47B1D95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965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B474F4-B69C-2C3B-E720-1CD3AB43B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011DF6-5C82-2222-D68E-EB4B98D1B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8C7E09-983B-7C54-BD72-B971FB5A4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556763-4650-61E2-A56B-7079943C6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570F98-001F-DB6E-DFF1-C110EC615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1690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96EEF8-FEB2-CE35-37E7-AD4D0E5AB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34E5EE2-30BE-41E1-7F70-28416603E7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98DDC4-7C8A-20F3-3A21-9FD384A07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0355E9-81D4-F479-11B0-B09408875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02AE2D-0A65-9A5D-B73C-F56338CDD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960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E67E04-3555-0B74-1923-EDB6F1685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881C2F-EE61-4014-00F1-B7BEAEE70A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999F4C7-AB34-23BD-7BF5-644914129E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7FA6CC1-A6BE-CD84-66E4-06079D08E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03392F2-7B31-FE4F-3531-87C9A7598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130982B-DF64-69BC-40C9-2CD3430F7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479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C5CB20-94D3-0BCB-7CA6-FA8777C53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946DED-6C05-A919-79B2-6E10AC706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D2C46A-8A4D-4077-EC26-BD14683C26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A36A3B3-6E3B-EDB1-0CD6-3D6C557C68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2D461C2-83C7-7768-EA6A-7E7A757907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1FCBDC2-4EAD-7EBC-3926-D99031F25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7C3ED08-E615-BC85-57BE-BC71BFC0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3648C77-16BC-4987-0339-39FD40751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371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DDDA1A-44E1-F144-55F1-D1714132A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67C4607-D8BD-435A-BA85-5B7ECB445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B98D16F-889A-37A3-C78E-C46A2CB2A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9D3933D-DDAF-4F74-3257-AB1682A42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64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C03D6F-2B24-956C-7E8D-C44D15BD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D89F897-358A-85FB-0A16-7F969B64C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0B419D-AF74-3BA7-D6B6-BC288294E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637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565E49-C5D0-9C4E-525D-7D958F9E3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58436E6-0378-3BFD-E406-02C7580CDD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9C03019-C884-4182-5996-B1B2F2F8B3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076600B-241D-60D6-1722-7047CDD1C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8EF5101-624E-50BF-651E-DE6EB3EAC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F84B1B0-B711-FA5E-7779-75D150D2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168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94BA69-76F1-2F38-4D41-6965AE79E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C76312F-D26B-51D3-E559-5ED18264D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A37EF69-A156-F9CA-9E63-C8D07D2D86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DBAAF3B-5869-7319-CEB7-B12554C14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D12A9A-E510-B1E6-4F71-342B8BC2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57B8DC2-F7F2-9BD9-E3D9-564168462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155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666E6AE-9FEF-D13E-54EF-22AEBFC25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C519B8-4726-49F6-0962-CE7C3A7ED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35DD93-EC24-427A-4CDB-7803C608FB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1F9E47-1864-F14C-90A4-03426BCD6D7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F04632-7EC9-4713-3CB1-D7F2110BAC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394B95-0004-1C23-E53E-475BEBCE2F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234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nio.com/sv/varldens-flaggor/flagga-italien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ixabay.com/ja/photos/%E3%83%AD%E3%83%BC%E3%83%9E-%E6%9C%A8-%E3%82%A4%E3%82%BF%E3%83%AA%E3%82%A2-2472641/" TargetMode="Externa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図形&#10;&#10;自動的に生成された説明">
            <a:extLst>
              <a:ext uri="{FF2B5EF4-FFF2-40B4-BE49-F238E27FC236}">
                <a16:creationId xmlns:a16="http://schemas.microsoft.com/office/drawing/2014/main" id="{07D42B70-1430-E798-6BBB-F32DE5177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8740" r="2" b="22244"/>
          <a:stretch>
            <a:fillRect/>
          </a:stretch>
        </p:blipFill>
        <p:spPr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5" name="図 4" descr="時計台のある建物&#10;&#10;自動的に生成された説明">
            <a:extLst>
              <a:ext uri="{FF2B5EF4-FFF2-40B4-BE49-F238E27FC236}">
                <a16:creationId xmlns:a16="http://schemas.microsoft.com/office/drawing/2014/main" id="{9EF412E3-05E5-B090-D18B-B2599B562E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t="20060" r="-2" b="10966"/>
          <a:stretch>
            <a:fillRect/>
          </a:stretch>
        </p:blipFill>
        <p:spPr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4DBCAAD6-CBD5-0A12-3464-7AFA8465C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912" y="1524659"/>
            <a:ext cx="5344050" cy="2774088"/>
          </a:xfrm>
        </p:spPr>
        <p:txBody>
          <a:bodyPr>
            <a:normAutofit/>
          </a:bodyPr>
          <a:lstStyle/>
          <a:p>
            <a:pPr algn="l"/>
            <a:r>
              <a:rPr lang="ja-JP" altLang="en-US" sz="5400" b="1"/>
              <a:t>イタリア語教室</a:t>
            </a:r>
            <a:br>
              <a:rPr lang="en-US" altLang="ja-JP" sz="5400" b="1" dirty="0"/>
            </a:br>
            <a:r>
              <a:rPr lang="en-US" altLang="ja-JP" sz="5400" b="1" dirty="0"/>
              <a:t>Italiano</a:t>
            </a:r>
            <a:endParaRPr kumimoji="1" lang="ja-JP" altLang="en-US" sz="5400" b="1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19705F3-6144-D02D-7ABB-05B271E1D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8911" y="4687367"/>
            <a:ext cx="5232839" cy="1335024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600"/>
              <a:t>スコットディクレメンテ・マルコ</a:t>
            </a:r>
            <a:endParaRPr kumimoji="1" lang="en-US" altLang="ja-JP" sz="2600" dirty="0"/>
          </a:p>
          <a:p>
            <a:pPr algn="l"/>
            <a:r>
              <a:rPr lang="en-US" altLang="ja-JP" sz="2600" dirty="0"/>
              <a:t>Scotto di Clemente Marco</a:t>
            </a:r>
            <a:endParaRPr kumimoji="1" lang="ja-JP" altLang="en-US" sz="2600"/>
          </a:p>
        </p:txBody>
      </p:sp>
    </p:spTree>
    <p:extLst>
      <p:ext uri="{BB962C8B-B14F-4D97-AF65-F5344CB8AC3E}">
        <p14:creationId xmlns:p14="http://schemas.microsoft.com/office/powerpoint/2010/main" val="835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EE784F-8888-EF49-39A9-1E3F922F7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705697-D2D2-1D31-9CBB-C8A9F06D4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10: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22B122-553E-74B1-1CCC-6AF3D9559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3200" b="1" dirty="0"/>
              <a:t>bello</a:t>
            </a: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altLang="ja-JP" sz="3200" b="1" dirty="0" err="1">
                <a:solidFill>
                  <a:schemeClr val="bg1">
                    <a:lumMod val="85000"/>
                  </a:schemeClr>
                </a:solidFill>
              </a:rPr>
              <a:t>buono</a:t>
            </a: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altLang="ja-JP" sz="3200" b="1" dirty="0" err="1">
                <a:solidFill>
                  <a:schemeClr val="bg1">
                    <a:lumMod val="85000"/>
                  </a:schemeClr>
                </a:solidFill>
              </a:rPr>
              <a:t>grande</a:t>
            </a: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, santo</a:t>
            </a:r>
          </a:p>
          <a:p>
            <a:pPr marL="0" indent="0">
              <a:buNone/>
            </a:pPr>
            <a:r>
              <a:rPr lang="ja-JP" altLang="en-US" sz="3200"/>
              <a:t>切断などを伴う不規則的な形容詞（付加）。</a:t>
            </a: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/>
              <a:t>bello</a:t>
            </a:r>
            <a:r>
              <a:rPr lang="ja-JP" altLang="en-US" sz="3200"/>
              <a:t>は定冠詞と同じ語尾変化をする</a:t>
            </a: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</a:t>
            </a:r>
            <a:r>
              <a:rPr lang="en-US" altLang="ja-JP" sz="3200" b="1" dirty="0"/>
              <a:t> bel </a:t>
            </a:r>
            <a:r>
              <a:rPr lang="en-US" altLang="ja-JP" sz="3200" b="1" dirty="0" err="1"/>
              <a:t>paese</a:t>
            </a:r>
            <a:r>
              <a:rPr lang="en-US" altLang="ja-JP" sz="3200" b="1" dirty="0"/>
              <a:t> </a:t>
            </a:r>
            <a:r>
              <a:rPr lang="ja-JP" altLang="en-US" sz="3200" b="1"/>
              <a:t>→ </a:t>
            </a:r>
            <a:r>
              <a:rPr lang="en-US" altLang="ja-JP" sz="3200" b="1" dirty="0" err="1"/>
              <a:t>bei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paesi</a:t>
            </a:r>
            <a:r>
              <a:rPr lang="en-US" altLang="ja-JP" sz="3200" b="1" dirty="0"/>
              <a:t> </a:t>
            </a:r>
            <a:r>
              <a:rPr lang="ja-JP" altLang="en-US" sz="3200"/>
              <a:t>美しい国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 bello specchio </a:t>
            </a:r>
            <a:r>
              <a:rPr lang="ja-JP" altLang="en-US" sz="3200" b="1"/>
              <a:t>→ </a:t>
            </a:r>
            <a:r>
              <a:rPr lang="en-US" altLang="ja-JP" sz="3200" b="1" dirty="0" err="1"/>
              <a:t>begli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specchi</a:t>
            </a:r>
            <a:r>
              <a:rPr lang="it-IT" altLang="ja-JP" sz="3200" b="1" dirty="0"/>
              <a:t> </a:t>
            </a:r>
            <a:r>
              <a:rPr lang="ja-JP" altLang="en-US" sz="3200"/>
              <a:t>美しい鏡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 bell’uomo </a:t>
            </a:r>
            <a:r>
              <a:rPr lang="ja-JP" altLang="en-US" sz="3200" b="1"/>
              <a:t>→ </a:t>
            </a:r>
            <a:r>
              <a:rPr lang="en-US" altLang="ja-JP" sz="3200" b="1" dirty="0" err="1"/>
              <a:t>begli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uomini</a:t>
            </a:r>
            <a:r>
              <a:rPr lang="en-US" altLang="ja-JP" sz="3200" b="1" dirty="0"/>
              <a:t> </a:t>
            </a:r>
            <a:r>
              <a:rPr lang="ja-JP" altLang="en-US" sz="3200"/>
              <a:t>美男子</a:t>
            </a:r>
            <a:endParaRPr lang="en-US" altLang="ja-JP" sz="3200" dirty="0"/>
          </a:p>
        </p:txBody>
      </p:sp>
    </p:spTree>
    <p:extLst>
      <p:ext uri="{BB962C8B-B14F-4D97-AF65-F5344CB8AC3E}">
        <p14:creationId xmlns:p14="http://schemas.microsoft.com/office/powerpoint/2010/main" val="566442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C1F6E2-9AD5-5B14-1E83-AD7FA1ABF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E7BF3A-875A-B303-9499-7CD3A45CD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10: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E51399-47FE-3836-0609-B9C0AB9DD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3200" b="1" dirty="0"/>
              <a:t>bello</a:t>
            </a: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,</a:t>
            </a:r>
            <a:r>
              <a:rPr lang="en-US" altLang="ja-JP" sz="3200" b="1" dirty="0"/>
              <a:t> </a:t>
            </a:r>
            <a:r>
              <a:rPr lang="en-US" altLang="ja-JP" sz="3200" b="1" dirty="0" err="1">
                <a:solidFill>
                  <a:schemeClr val="bg1">
                    <a:lumMod val="85000"/>
                  </a:schemeClr>
                </a:solidFill>
              </a:rPr>
              <a:t>buono</a:t>
            </a: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altLang="ja-JP" sz="3200" b="1" dirty="0" err="1">
                <a:solidFill>
                  <a:schemeClr val="bg1">
                    <a:lumMod val="85000"/>
                  </a:schemeClr>
                </a:solidFill>
              </a:rPr>
              <a:t>grande</a:t>
            </a: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, santo</a:t>
            </a: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r>
              <a:rPr lang="ja-JP" altLang="en-US" sz="3200"/>
              <a:t>子音で始まる女性名詞の前</a:t>
            </a: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una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bella</a:t>
            </a:r>
            <a:r>
              <a:rPr lang="en-US" altLang="ja-JP" sz="3200" b="1" dirty="0"/>
              <a:t> donna </a:t>
            </a:r>
            <a:r>
              <a:rPr lang="ja-JP" altLang="en-US" sz="3200" b="1"/>
              <a:t>→ </a:t>
            </a:r>
            <a:r>
              <a:rPr lang="en-US" altLang="ja-JP" sz="3200" b="1" dirty="0"/>
              <a:t>belle </a:t>
            </a:r>
            <a:r>
              <a:rPr lang="en-US" altLang="ja-JP" sz="3200" b="1" dirty="0" err="1"/>
              <a:t>donne</a:t>
            </a:r>
            <a:r>
              <a:rPr lang="en-US" altLang="ja-JP" sz="3200" b="1" dirty="0"/>
              <a:t> </a:t>
            </a:r>
            <a:r>
              <a:rPr lang="ja-JP" altLang="en-US" sz="3200"/>
              <a:t>美女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una bell’estate </a:t>
            </a:r>
            <a:r>
              <a:rPr lang="ja-JP" altLang="en-US" sz="3200" b="1"/>
              <a:t>→ </a:t>
            </a:r>
            <a:r>
              <a:rPr lang="en-US" altLang="ja-JP" sz="3200" b="1" dirty="0"/>
              <a:t>belle </a:t>
            </a:r>
            <a:r>
              <a:rPr lang="en-US" altLang="ja-JP" sz="3200" b="1" dirty="0" err="1"/>
              <a:t>estati</a:t>
            </a:r>
            <a:r>
              <a:rPr lang="en-US" altLang="ja-JP" sz="3200" b="1" dirty="0"/>
              <a:t> </a:t>
            </a:r>
            <a:r>
              <a:rPr lang="ja-JP" altLang="en-US" sz="3200"/>
              <a:t>美しい夏</a:t>
            </a:r>
            <a:endParaRPr lang="en-US" altLang="ja-JP" sz="3200" dirty="0"/>
          </a:p>
        </p:txBody>
      </p:sp>
    </p:spTree>
    <p:extLst>
      <p:ext uri="{BB962C8B-B14F-4D97-AF65-F5344CB8AC3E}">
        <p14:creationId xmlns:p14="http://schemas.microsoft.com/office/powerpoint/2010/main" val="3985889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AAF14-CD7C-AD67-9D1A-3804274FE8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2B5684-0E3A-225E-9EFB-B25644799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10: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A78709F-425B-93A2-CBC8-6E23D03CA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53559"/>
            <a:ext cx="10954407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bello, </a:t>
            </a:r>
            <a:r>
              <a:rPr lang="en-US" altLang="ja-JP" sz="3200" b="1" dirty="0" err="1"/>
              <a:t>buono</a:t>
            </a: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altLang="ja-JP" sz="3200" b="1" dirty="0" err="1">
                <a:solidFill>
                  <a:schemeClr val="bg1">
                    <a:lumMod val="85000"/>
                  </a:schemeClr>
                </a:solidFill>
              </a:rPr>
              <a:t>grande</a:t>
            </a: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, santo</a:t>
            </a:r>
          </a:p>
          <a:p>
            <a:pPr marL="0" indent="0">
              <a:buNone/>
            </a:pP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 err="1"/>
              <a:t>buono</a:t>
            </a:r>
            <a:r>
              <a:rPr lang="ja-JP" altLang="en-US" sz="3200"/>
              <a:t>は単数形において不定冠詞と同じ語尾変化をする。</a:t>
            </a: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buon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ragazzo</a:t>
            </a:r>
            <a:r>
              <a:rPr lang="en-US" altLang="ja-JP" sz="3200" b="1" dirty="0"/>
              <a:t> </a:t>
            </a:r>
            <a:r>
              <a:rPr lang="ja-JP" altLang="en-US" sz="3200" b="1"/>
              <a:t>→ </a:t>
            </a:r>
            <a:r>
              <a:rPr lang="en-US" altLang="ja-JP" sz="3200" b="1" dirty="0" err="1"/>
              <a:t>buoni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ragazzi</a:t>
            </a:r>
            <a:r>
              <a:rPr lang="en-US" altLang="ja-JP" sz="3200" b="1" dirty="0"/>
              <a:t> </a:t>
            </a:r>
            <a:r>
              <a:rPr lang="ja-JP" altLang="en-US" sz="3200"/>
              <a:t>良い少年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 buono studente </a:t>
            </a:r>
            <a:r>
              <a:rPr lang="ja-JP" altLang="en-US" sz="3200" b="1"/>
              <a:t>→ </a:t>
            </a:r>
            <a:r>
              <a:rPr lang="en-US" altLang="ja-JP" sz="3200" b="1" dirty="0" err="1"/>
              <a:t>buoni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studenti</a:t>
            </a:r>
            <a:r>
              <a:rPr lang="it-IT" altLang="ja-JP" sz="3200" b="1" dirty="0"/>
              <a:t> </a:t>
            </a:r>
            <a:r>
              <a:rPr lang="ja-JP" altLang="en-US" sz="3200"/>
              <a:t>良い学生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 buon amico </a:t>
            </a:r>
            <a:r>
              <a:rPr lang="ja-JP" altLang="en-US" sz="3200" b="1"/>
              <a:t>→ </a:t>
            </a:r>
            <a:r>
              <a:rPr lang="en-US" altLang="ja-JP" sz="3200" b="1" dirty="0" err="1"/>
              <a:t>buoni</a:t>
            </a:r>
            <a:r>
              <a:rPr lang="en-US" altLang="ja-JP" sz="3200" b="1" dirty="0"/>
              <a:t> amici </a:t>
            </a:r>
            <a:r>
              <a:rPr lang="ja-JP" altLang="en-US" sz="3200"/>
              <a:t>良い友人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una buona zia </a:t>
            </a:r>
            <a:r>
              <a:rPr lang="ja-JP" altLang="en-US" sz="3200" b="1"/>
              <a:t>→ </a:t>
            </a:r>
            <a:r>
              <a:rPr lang="en-US" altLang="ja-JP" sz="3200" b="1" dirty="0" err="1"/>
              <a:t>buone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zie</a:t>
            </a:r>
            <a:r>
              <a:rPr lang="en-US" altLang="ja-JP" sz="3200" b="1" dirty="0"/>
              <a:t> </a:t>
            </a:r>
            <a:r>
              <a:rPr lang="ja-JP" altLang="en-US" sz="3200"/>
              <a:t>良い叔母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 buon’idea </a:t>
            </a:r>
            <a:r>
              <a:rPr lang="ja-JP" altLang="en-US" sz="3200" b="1"/>
              <a:t>→ </a:t>
            </a:r>
            <a:r>
              <a:rPr lang="en-US" altLang="ja-JP" sz="3200" b="1" dirty="0" err="1"/>
              <a:t>buone</a:t>
            </a:r>
            <a:r>
              <a:rPr lang="en-US" altLang="ja-JP" sz="3200" b="1" dirty="0"/>
              <a:t> idee </a:t>
            </a:r>
            <a:r>
              <a:rPr lang="ja-JP" altLang="en-US" sz="3200"/>
              <a:t>良い考え</a:t>
            </a:r>
            <a:endParaRPr lang="en-US" altLang="ja-JP" sz="3200" dirty="0"/>
          </a:p>
        </p:txBody>
      </p:sp>
    </p:spTree>
    <p:extLst>
      <p:ext uri="{BB962C8B-B14F-4D97-AF65-F5344CB8AC3E}">
        <p14:creationId xmlns:p14="http://schemas.microsoft.com/office/powerpoint/2010/main" val="2107081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60C18C-5663-C6FB-9B80-1302AAFF5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A8EE9B-2D8D-6BF9-444E-8E471FC44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10: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B79707D-A431-4BC6-76C7-101D99A09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bello, </a:t>
            </a:r>
            <a:r>
              <a:rPr lang="en-US" altLang="ja-JP" sz="3200" b="1" dirty="0" err="1">
                <a:solidFill>
                  <a:schemeClr val="bg1">
                    <a:lumMod val="85000"/>
                  </a:schemeClr>
                </a:solidFill>
              </a:rPr>
              <a:t>buono</a:t>
            </a: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altLang="ja-JP" sz="3200" b="1" dirty="0" err="1"/>
              <a:t>grande</a:t>
            </a: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, santo</a:t>
            </a: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 err="1"/>
              <a:t>grande</a:t>
            </a:r>
            <a:r>
              <a:rPr lang="ja-JP" altLang="en-US" sz="3200"/>
              <a:t>は子音（</a:t>
            </a:r>
            <a:r>
              <a:rPr lang="en-US" altLang="ja-JP" sz="3200" dirty="0"/>
              <a:t>s</a:t>
            </a:r>
            <a:r>
              <a:rPr lang="ja-JP" altLang="en-US" sz="3200"/>
              <a:t> </a:t>
            </a:r>
            <a:r>
              <a:rPr lang="en-US" altLang="ja-JP" sz="3200" dirty="0"/>
              <a:t>+</a:t>
            </a:r>
            <a:r>
              <a:rPr lang="ja-JP" altLang="en-US" sz="3200"/>
              <a:t>子音</a:t>
            </a:r>
            <a:r>
              <a:rPr lang="en-US" altLang="ja-JP" sz="3200" dirty="0"/>
              <a:t>, z, </a:t>
            </a:r>
            <a:r>
              <a:rPr lang="en-US" altLang="ja-JP" sz="3200" dirty="0" err="1"/>
              <a:t>gn</a:t>
            </a:r>
            <a:r>
              <a:rPr lang="en-US" altLang="ja-JP" sz="3200" dirty="0"/>
              <a:t>, </a:t>
            </a:r>
            <a:r>
              <a:rPr lang="en-US" altLang="ja-JP" sz="3200" dirty="0" err="1"/>
              <a:t>ps</a:t>
            </a:r>
            <a:r>
              <a:rPr lang="en-US" altLang="ja-JP" sz="3200" dirty="0"/>
              <a:t>, x</a:t>
            </a:r>
            <a:r>
              <a:rPr lang="ja-JP" altLang="en-US" sz="3200"/>
              <a:t>を除く）で始まる名詞の前で、性・数に関わりなく、</a:t>
            </a:r>
            <a:r>
              <a:rPr lang="en-US" altLang="ja-JP" sz="3200" dirty="0"/>
              <a:t>gran</a:t>
            </a:r>
            <a:r>
              <a:rPr lang="ja-JP" altLang="en-US" sz="3200"/>
              <a:t>となることがある。</a:t>
            </a: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grande</a:t>
            </a:r>
            <a:r>
              <a:rPr lang="en-US" altLang="ja-JP" sz="3200" b="1" dirty="0"/>
              <a:t>/gran </a:t>
            </a:r>
            <a:r>
              <a:rPr lang="en-US" altLang="ja-JP" sz="3200" b="1" dirty="0" err="1"/>
              <a:t>numero</a:t>
            </a:r>
            <a:r>
              <a:rPr lang="en-US" altLang="ja-JP" sz="3200" b="1" dirty="0"/>
              <a:t> </a:t>
            </a:r>
            <a:r>
              <a:rPr lang="ja-JP" altLang="en-US" sz="3200"/>
              <a:t>大きな数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una grande/gran fame </a:t>
            </a:r>
            <a:r>
              <a:rPr lang="ja-JP" altLang="en-US" sz="3200"/>
              <a:t>激しい空腹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i grandi/gran maestri </a:t>
            </a:r>
            <a:r>
              <a:rPr lang="ja-JP" altLang="en-US" sz="3200"/>
              <a:t>巨匠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 grande/grand’uomo </a:t>
            </a:r>
            <a:r>
              <a:rPr lang="ja-JP" altLang="en-US" sz="3200"/>
              <a:t>偉人</a:t>
            </a: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 err="1"/>
              <a:t>una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grande</a:t>
            </a:r>
            <a:r>
              <a:rPr lang="en-US" altLang="ja-JP" sz="3200" b="1" dirty="0"/>
              <a:t>/grand</a:t>
            </a:r>
            <a:r>
              <a:rPr lang="it-IT" altLang="ja-JP" sz="3200" b="1" dirty="0"/>
              <a:t>’</a:t>
            </a:r>
            <a:r>
              <a:rPr lang="en-US" altLang="ja-JP" sz="3200" b="1" dirty="0"/>
              <a:t>anima </a:t>
            </a:r>
            <a:r>
              <a:rPr lang="ja-JP" altLang="en-US" sz="3200"/>
              <a:t>偉大な魂</a:t>
            </a:r>
            <a:endParaRPr lang="en-US" altLang="ja-JP" sz="3200" dirty="0"/>
          </a:p>
        </p:txBody>
      </p:sp>
    </p:spTree>
    <p:extLst>
      <p:ext uri="{BB962C8B-B14F-4D97-AF65-F5344CB8AC3E}">
        <p14:creationId xmlns:p14="http://schemas.microsoft.com/office/powerpoint/2010/main" val="24852653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8AAFF3-2DFC-5441-9951-BD4218348A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3C1020-DC08-DC69-D4EA-0D2E824A9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10: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D150FC-7AF1-1303-DD73-7CBC88105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bello, </a:t>
            </a:r>
            <a:r>
              <a:rPr lang="en-US" altLang="ja-JP" sz="3200" b="1" dirty="0" err="1">
                <a:solidFill>
                  <a:schemeClr val="bg1">
                    <a:lumMod val="85000"/>
                  </a:schemeClr>
                </a:solidFill>
              </a:rPr>
              <a:t>buono</a:t>
            </a: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altLang="ja-JP" sz="3200" b="1" dirty="0" err="1">
                <a:solidFill>
                  <a:schemeClr val="bg1">
                    <a:lumMod val="85000"/>
                  </a:schemeClr>
                </a:solidFill>
              </a:rPr>
              <a:t>grande</a:t>
            </a:r>
            <a:r>
              <a:rPr lang="en-US" altLang="ja-JP" sz="3200" b="1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altLang="ja-JP" sz="3200" b="1" dirty="0"/>
              <a:t>santo</a:t>
            </a: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/>
              <a:t>santo</a:t>
            </a:r>
            <a:r>
              <a:rPr lang="ja-JP" altLang="en-US" sz="3200"/>
              <a:t>は子音（</a:t>
            </a:r>
            <a:r>
              <a:rPr lang="en-US" altLang="ja-JP" sz="3200" dirty="0"/>
              <a:t>s+</a:t>
            </a:r>
            <a:r>
              <a:rPr lang="ja-JP" altLang="en-US" sz="3200"/>
              <a:t>子音を除く）で始まる男子名の前で、</a:t>
            </a:r>
            <a:r>
              <a:rPr lang="en-US" altLang="ja-JP" sz="3200" dirty="0" err="1"/>
              <a:t>san</a:t>
            </a:r>
            <a:r>
              <a:rPr lang="ja-JP" altLang="en-US" sz="3200"/>
              <a:t>となることがある。</a:t>
            </a: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/>
              <a:t>San Pietro</a:t>
            </a:r>
            <a:r>
              <a:rPr lang="ja-JP" altLang="en-US" sz="3200" b="1"/>
              <a:t>　</a:t>
            </a:r>
            <a:r>
              <a:rPr lang="en-US" altLang="ja-JP" sz="3200" b="1" dirty="0"/>
              <a:t>San Zeno</a:t>
            </a:r>
          </a:p>
          <a:p>
            <a:pPr marL="0" indent="0">
              <a:buNone/>
            </a:pPr>
            <a:r>
              <a:rPr lang="en-US" altLang="ja-JP" sz="3200" b="1" dirty="0"/>
              <a:t>Sant</a:t>
            </a:r>
            <a:r>
              <a:rPr lang="it-IT" altLang="ja-JP" sz="3200" b="1" dirty="0"/>
              <a:t>’Andrea</a:t>
            </a:r>
            <a:r>
              <a:rPr lang="ja-JP" altLang="en-US" sz="3200" b="1"/>
              <a:t>　</a:t>
            </a:r>
            <a:r>
              <a:rPr lang="en-US" altLang="ja-JP" sz="3200" b="1" dirty="0"/>
              <a:t>Sant</a:t>
            </a:r>
            <a:r>
              <a:rPr lang="it-IT" altLang="ja-JP" sz="3200" b="1" dirty="0"/>
              <a:t>’Anna</a:t>
            </a: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/>
              <a:t>Santo Stefano</a:t>
            </a:r>
            <a:r>
              <a:rPr lang="ja-JP" altLang="en-US" sz="3200" b="1"/>
              <a:t>　</a:t>
            </a:r>
            <a:r>
              <a:rPr lang="en-US" altLang="ja-JP" sz="3200" b="1" dirty="0"/>
              <a:t>Santa Caterina</a:t>
            </a: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/>
              <a:t>Santo Padre</a:t>
            </a:r>
            <a:r>
              <a:rPr lang="ja-JP" altLang="en-US" sz="3200" b="1"/>
              <a:t>　</a:t>
            </a:r>
            <a:r>
              <a:rPr lang="en-US" altLang="ja-JP" sz="3200" b="1" dirty="0"/>
              <a:t>Santi </a:t>
            </a:r>
            <a:r>
              <a:rPr lang="en-US" altLang="ja-JP" sz="3200" b="1" dirty="0" err="1"/>
              <a:t>Padri</a:t>
            </a:r>
            <a:endParaRPr lang="it-IT" altLang="ja-JP" sz="3200" b="1" dirty="0"/>
          </a:p>
        </p:txBody>
      </p:sp>
    </p:spTree>
    <p:extLst>
      <p:ext uri="{BB962C8B-B14F-4D97-AF65-F5344CB8AC3E}">
        <p14:creationId xmlns:p14="http://schemas.microsoft.com/office/powerpoint/2010/main" val="34002790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5DE98B-4597-1843-9415-C63EA9AFB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FB88BF-3E1C-7A8C-8956-AC6FB7470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復習</a:t>
            </a:r>
            <a:r>
              <a:rPr kumimoji="1" lang="en-US" altLang="ja-JP" b="1" dirty="0"/>
              <a:t>: il verbo </a:t>
            </a:r>
            <a:r>
              <a:rPr kumimoji="1" lang="it-IT" altLang="ja-JP" b="1" dirty="0"/>
              <a:t>essere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3E211DC-DCD1-B1A1-7ACA-F7EDF0521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1" lang="it-IT" altLang="ja-JP" sz="3600" b="1" dirty="0"/>
              <a:t>Io sono</a:t>
            </a:r>
            <a:r>
              <a:rPr kumimoji="1" lang="ja-JP" altLang="it-IT" sz="3600" b="1" dirty="0"/>
              <a:t>　</a:t>
            </a:r>
            <a:r>
              <a:rPr kumimoji="1" lang="ja-JP" altLang="it-IT" sz="3600" dirty="0"/>
              <a:t>私</a:t>
            </a:r>
            <a:endParaRPr kumimoji="1" lang="it-IT" altLang="ja-JP" sz="3600" dirty="0"/>
          </a:p>
          <a:p>
            <a:pPr marL="0" indent="0">
              <a:buNone/>
            </a:pPr>
            <a:r>
              <a:rPr lang="it-IT" altLang="ja-JP" sz="3600" b="1" dirty="0"/>
              <a:t>Tu</a:t>
            </a:r>
            <a:r>
              <a:rPr lang="en-US" altLang="ja-JP" sz="3600" b="1" dirty="0"/>
              <a:t> sei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あなた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Lui/lei è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かれ</a:t>
            </a:r>
            <a:r>
              <a:rPr lang="it-IT" altLang="ja-JP" sz="3600" dirty="0"/>
              <a:t>/</a:t>
            </a:r>
            <a:r>
              <a:rPr lang="ja-JP" altLang="it-IT" sz="3600" dirty="0"/>
              <a:t>かのじょ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Noi </a:t>
            </a:r>
            <a:r>
              <a:rPr lang="en-US" altLang="ja-JP" sz="3600" b="1" dirty="0" err="1"/>
              <a:t>siamo</a:t>
            </a:r>
            <a:r>
              <a:rPr lang="ja-JP" altLang="it-IT" sz="3600" b="1" dirty="0"/>
              <a:t>　</a:t>
            </a:r>
            <a:r>
              <a:rPr lang="ja-JP" altLang="it-IT" sz="3600" dirty="0"/>
              <a:t>私たち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Voi </a:t>
            </a:r>
            <a:r>
              <a:rPr lang="en-US" altLang="ja-JP" sz="3600" b="1" dirty="0" err="1"/>
              <a:t>siete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あなたたち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Loro </a:t>
            </a:r>
            <a:r>
              <a:rPr lang="en-US" altLang="ja-JP" sz="3600" b="1" dirty="0" err="1"/>
              <a:t>sono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かれら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it-IT" sz="3600" dirty="0"/>
              <a:t>～です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22293739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7D1A36-8FF7-B14F-220F-01B17B1D6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23CBF3-10B0-70DD-A98D-7D2751DC2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10: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2E00097-7DD6-F1F0-21CA-2EFF29EFE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it-IT" sz="3200" b="1" dirty="0"/>
              <a:t>修飾と述語の機能</a:t>
            </a:r>
            <a:endParaRPr lang="it-IT" altLang="ja-JP" sz="3200" b="1" dirty="0"/>
          </a:p>
          <a:p>
            <a:pPr marL="0" indent="0">
              <a:buNone/>
            </a:pPr>
            <a:endParaRPr lang="it-IT" altLang="ja-JP" sz="3200" b="1" dirty="0"/>
          </a:p>
          <a:p>
            <a:pPr marL="0" indent="0">
              <a:buNone/>
            </a:pPr>
            <a:r>
              <a:rPr lang="it-IT" altLang="ja-JP" sz="3200" b="1" dirty="0"/>
              <a:t>La bella ragazza. </a:t>
            </a:r>
            <a:r>
              <a:rPr lang="ja-JP" altLang="it-IT" sz="3200" dirty="0"/>
              <a:t>美しい女性。</a:t>
            </a:r>
            <a:endParaRPr lang="it-IT" altLang="ja-JP" sz="3200" dirty="0"/>
          </a:p>
          <a:p>
            <a:pPr marL="0" indent="0">
              <a:buNone/>
            </a:pPr>
            <a:r>
              <a:rPr lang="it-IT" altLang="ja-JP" sz="3200" b="1" dirty="0"/>
              <a:t>La ragazza è bella. </a:t>
            </a:r>
            <a:r>
              <a:rPr lang="ja-JP" altLang="it-IT" sz="3200" dirty="0"/>
              <a:t>女性は美しい。</a:t>
            </a:r>
            <a:endParaRPr lang="it-IT" altLang="ja-JP" sz="3200" dirty="0"/>
          </a:p>
          <a:p>
            <a:pPr marL="0" indent="0">
              <a:buNone/>
            </a:pPr>
            <a:endParaRPr lang="it-IT" altLang="ja-JP" sz="3200" b="1" dirty="0"/>
          </a:p>
          <a:p>
            <a:pPr marL="0" indent="0">
              <a:buNone/>
            </a:pPr>
            <a:r>
              <a:rPr lang="it-IT" altLang="ja-JP" sz="3200" b="1" dirty="0"/>
              <a:t>Io sono bravo. </a:t>
            </a:r>
            <a:r>
              <a:rPr lang="ja-JP" altLang="it-IT" sz="3200" dirty="0"/>
              <a:t>私は上手です。</a:t>
            </a:r>
            <a:endParaRPr lang="it-IT" altLang="ja-JP" sz="3200" dirty="0"/>
          </a:p>
        </p:txBody>
      </p:sp>
    </p:spTree>
    <p:extLst>
      <p:ext uri="{BB962C8B-B14F-4D97-AF65-F5344CB8AC3E}">
        <p14:creationId xmlns:p14="http://schemas.microsoft.com/office/powerpoint/2010/main" val="9484044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AC4752-8E93-3EA5-8EC7-E2DE9E5B4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i="0" u="none" strike="noStrike" dirty="0" err="1">
                <a:solidFill>
                  <a:srgbClr val="000000"/>
                </a:solidFill>
                <a:effectLst/>
              </a:rPr>
              <a:t>Lezione</a:t>
            </a:r>
            <a:r>
              <a:rPr lang="en-US" altLang="ja-JP" b="1" i="0" u="none" strike="noStrike" dirty="0">
                <a:solidFill>
                  <a:srgbClr val="000000"/>
                </a:solidFill>
                <a:effectLst/>
              </a:rPr>
              <a:t> 10: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Scheda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cibo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ja-JP" altLang="en-US" b="1" i="0" u="none" strike="noStrike" dirty="0">
                <a:solidFill>
                  <a:srgbClr val="000000"/>
                </a:solidFill>
                <a:effectLst/>
              </a:rPr>
              <a:t>🍝 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0D7D8C3-8F36-E087-A9DB-2F86BDCB4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La pizza </a:t>
            </a:r>
            <a:r>
              <a:rPr lang="ja-JP" altLang="en-US" i="0" u="none" strike="noStrike">
                <a:solidFill>
                  <a:srgbClr val="000000"/>
                </a:solidFill>
                <a:effectLst/>
              </a:rPr>
              <a:t>ピザ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Gli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spaghetti </a:t>
            </a:r>
            <a:r>
              <a:rPr lang="ja-JP" altLang="en-US">
                <a:solidFill>
                  <a:srgbClr val="000000"/>
                </a:solidFill>
              </a:rPr>
              <a:t>スパゲッティ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Il gelato </a:t>
            </a:r>
            <a:r>
              <a:rPr lang="ja-JP" altLang="en-US" i="0" u="none" strike="noStrike">
                <a:solidFill>
                  <a:srgbClr val="000000"/>
                </a:solidFill>
                <a:effectLst/>
              </a:rPr>
              <a:t>アイスクリーム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La lasagna </a:t>
            </a:r>
            <a:r>
              <a:rPr lang="ja-JP" altLang="en-US" i="0" u="none" strike="noStrike">
                <a:solidFill>
                  <a:srgbClr val="000000"/>
                </a:solidFill>
                <a:effectLst/>
              </a:rPr>
              <a:t>ラザニア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Il tiramisù </a:t>
            </a:r>
            <a:r>
              <a:rPr lang="ja-JP" altLang="en-US" i="0" u="none" strike="noStrike">
                <a:solidFill>
                  <a:srgbClr val="000000"/>
                </a:solidFill>
                <a:effectLst/>
              </a:rPr>
              <a:t>ティラミス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L’insalata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ja-JP" altLang="en-US" i="0" u="none" strike="noStrike">
                <a:solidFill>
                  <a:srgbClr val="000000"/>
                </a:solidFill>
                <a:effectLst/>
              </a:rPr>
              <a:t>サラダ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Il vino </a:t>
            </a:r>
            <a:r>
              <a:rPr lang="ja-JP" altLang="en-US" i="0" u="none" strike="noStrike">
                <a:solidFill>
                  <a:srgbClr val="000000"/>
                </a:solidFill>
                <a:effectLst/>
              </a:rPr>
              <a:t>ワイン</a:t>
            </a:r>
            <a:endParaRPr lang="en-US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La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birra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ja-JP" altLang="en-US">
                <a:solidFill>
                  <a:srgbClr val="000000"/>
                </a:solidFill>
              </a:rPr>
              <a:t>ビール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Il pane </a:t>
            </a:r>
            <a:r>
              <a:rPr lang="ja-JP" altLang="en-US">
                <a:solidFill>
                  <a:srgbClr val="000000"/>
                </a:solidFill>
              </a:rPr>
              <a:t>パン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161552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93E714-30FF-16E2-6D0F-1F41D435C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06764F-4408-1042-488A-9D6D639F6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i="0" u="none" strike="noStrike" dirty="0" err="1">
                <a:solidFill>
                  <a:srgbClr val="000000"/>
                </a:solidFill>
                <a:effectLst/>
              </a:rPr>
              <a:t>Lezione</a:t>
            </a:r>
            <a:r>
              <a:rPr lang="en-US" altLang="ja-JP" b="1" i="0" u="none" strike="noStrike" dirty="0">
                <a:solidFill>
                  <a:srgbClr val="000000"/>
                </a:solidFill>
                <a:effectLst/>
              </a:rPr>
              <a:t> 10:</a:t>
            </a:r>
            <a:r>
              <a:rPr lang="ja-JP" altLang="en-US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Scheda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aggettivi</a:t>
            </a:r>
            <a:r>
              <a:rPr lang="ja-JP" altLang="en-US" b="1" i="0" u="none" strike="noStrike" dirty="0">
                <a:solidFill>
                  <a:srgbClr val="000000"/>
                </a:solidFill>
                <a:effectLst/>
              </a:rPr>
              <a:t>🎨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2085670-A8B0-9BB8-8B2D-C71539001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buono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buona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buoni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buone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ja-JP" altLang="en-US" i="0" u="none" strike="noStrike">
                <a:solidFill>
                  <a:srgbClr val="000000"/>
                </a:solidFill>
                <a:effectLst/>
              </a:rPr>
              <a:t>美味しい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cattivo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cattiva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cattivi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cattive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ja-JP" altLang="en-US" i="0" u="none" strike="noStrike">
                <a:solidFill>
                  <a:srgbClr val="000000"/>
                </a:solidFill>
                <a:effectLst/>
              </a:rPr>
              <a:t>まずい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grande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grandi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ja-JP" altLang="en-US" i="0" u="none" strike="noStrike">
                <a:solidFill>
                  <a:srgbClr val="000000"/>
                </a:solidFill>
                <a:effectLst/>
              </a:rPr>
              <a:t>大きい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piccolo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piccola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piccoli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piccolo </a:t>
            </a:r>
            <a:r>
              <a:rPr lang="ja-JP" altLang="en-US" i="0" u="none" strike="noStrike">
                <a:solidFill>
                  <a:srgbClr val="000000"/>
                </a:solidFill>
                <a:effectLst/>
              </a:rPr>
              <a:t>小さい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caldo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calda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caldi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calde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ja-JP" altLang="en-US" i="0" u="none" strike="noStrike">
                <a:solidFill>
                  <a:srgbClr val="000000"/>
                </a:solidFill>
                <a:effectLst/>
              </a:rPr>
              <a:t>暖かい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freddo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fredda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freddi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fredde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ja-JP" altLang="en-US" i="0" u="none" strike="noStrike">
                <a:solidFill>
                  <a:srgbClr val="000000"/>
                </a:solidFill>
                <a:effectLst/>
              </a:rPr>
              <a:t>冷たい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dolce / dolce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dolci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ja-JP" altLang="en-US" i="0" u="none" strike="noStrike">
                <a:solidFill>
                  <a:srgbClr val="000000"/>
                </a:solidFill>
                <a:effectLst/>
              </a:rPr>
              <a:t>甘い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salato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salata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salati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/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salate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ja-JP" altLang="en-US" i="0" u="none" strike="noStrike">
                <a:solidFill>
                  <a:srgbClr val="000000"/>
                </a:solidFill>
                <a:effectLst/>
              </a:rPr>
              <a:t>塩辛い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7399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D30D8-2BC7-280B-C2AC-81A5AC24C7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1B2411-1175-4C4F-9758-5F26F9AFB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i="0" u="none" strike="noStrike" dirty="0" err="1">
                <a:solidFill>
                  <a:srgbClr val="000000"/>
                </a:solidFill>
                <a:effectLst/>
              </a:rPr>
              <a:t>Lezione</a:t>
            </a:r>
            <a:r>
              <a:rPr lang="en-US" altLang="ja-JP" b="1" i="0" u="none" strike="noStrike" dirty="0">
                <a:solidFill>
                  <a:srgbClr val="000000"/>
                </a:solidFill>
                <a:effectLst/>
              </a:rPr>
              <a:t> 10: </a:t>
            </a:r>
            <a:r>
              <a:rPr lang="en-US" altLang="ja-JP" b="1" i="0" u="none" strike="noStrike" dirty="0" err="1">
                <a:solidFill>
                  <a:srgbClr val="000000"/>
                </a:solidFill>
                <a:effectLst/>
              </a:rPr>
              <a:t>Aggettivi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81CF769-7836-8582-DB18-A060CFCA0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La pizza </a:t>
            </a:r>
            <a:r>
              <a:rPr lang="ja-JP" altLang="en-US" i="0" u="none" strike="noStrike">
                <a:solidFill>
                  <a:srgbClr val="000000"/>
                </a:solidFill>
                <a:effectLst/>
              </a:rPr>
              <a:t>ピザ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Gli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spaghetti </a:t>
            </a:r>
            <a:r>
              <a:rPr lang="ja-JP" altLang="en-US">
                <a:solidFill>
                  <a:srgbClr val="000000"/>
                </a:solidFill>
              </a:rPr>
              <a:t>スパゲッティ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Il gelato </a:t>
            </a:r>
            <a:r>
              <a:rPr lang="ja-JP" altLang="en-US" i="0" u="none" strike="noStrike">
                <a:solidFill>
                  <a:srgbClr val="000000"/>
                </a:solidFill>
                <a:effectLst/>
              </a:rPr>
              <a:t>アイスクリーム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Le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lasagne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ja-JP" altLang="en-US" i="0" u="none" strike="noStrike">
                <a:solidFill>
                  <a:srgbClr val="000000"/>
                </a:solidFill>
                <a:effectLst/>
              </a:rPr>
              <a:t>ラザニア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Il tiramisù </a:t>
            </a:r>
            <a:r>
              <a:rPr lang="ja-JP" altLang="en-US" i="0" u="none" strike="noStrike">
                <a:solidFill>
                  <a:srgbClr val="000000"/>
                </a:solidFill>
                <a:effectLst/>
              </a:rPr>
              <a:t>ティラミス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L’insalata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ja-JP" altLang="en-US" i="0" u="none" strike="noStrike">
                <a:solidFill>
                  <a:srgbClr val="000000"/>
                </a:solidFill>
                <a:effectLst/>
              </a:rPr>
              <a:t>サラダ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dirty="0">
                <a:solidFill>
                  <a:srgbClr val="000000"/>
                </a:solidFill>
              </a:rPr>
              <a:t>La </a:t>
            </a:r>
            <a:r>
              <a:rPr lang="en" altLang="ja-JP" b="1" dirty="0" err="1">
                <a:solidFill>
                  <a:srgbClr val="000000"/>
                </a:solidFill>
              </a:rPr>
              <a:t>birra</a:t>
            </a:r>
            <a:r>
              <a:rPr lang="en" altLang="ja-JP" b="1" dirty="0">
                <a:solidFill>
                  <a:srgbClr val="000000"/>
                </a:solidFill>
              </a:rPr>
              <a:t> </a:t>
            </a:r>
            <a:r>
              <a:rPr lang="ja-JP" altLang="en-US" i="0" u="none" strike="noStrike">
                <a:solidFill>
                  <a:srgbClr val="000000"/>
                </a:solidFill>
                <a:effectLst/>
              </a:rPr>
              <a:t>ビール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Il pane </a:t>
            </a:r>
            <a:r>
              <a:rPr lang="ja-JP" altLang="en-US">
                <a:solidFill>
                  <a:srgbClr val="000000"/>
                </a:solidFill>
              </a:rPr>
              <a:t>パン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2EE12B19-4C38-8E18-E0AB-F1BEEC541A38}"/>
              </a:ext>
            </a:extLst>
          </p:cNvPr>
          <p:cNvSpPr txBox="1">
            <a:spLocks/>
          </p:cNvSpPr>
          <p:nvPr/>
        </p:nvSpPr>
        <p:spPr>
          <a:xfrm>
            <a:off x="6886904" y="1825625"/>
            <a:ext cx="84687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altLang="ja-JP" b="1" dirty="0" err="1">
                <a:solidFill>
                  <a:srgbClr val="000000"/>
                </a:solidFill>
              </a:rPr>
              <a:t>buono</a:t>
            </a:r>
            <a:r>
              <a:rPr lang="en" altLang="ja-JP" b="1" dirty="0">
                <a:solidFill>
                  <a:srgbClr val="000000"/>
                </a:solidFill>
              </a:rPr>
              <a:t> </a:t>
            </a:r>
            <a:r>
              <a:rPr lang="ja-JP" altLang="en-US">
                <a:solidFill>
                  <a:srgbClr val="000000"/>
                </a:solidFill>
              </a:rPr>
              <a:t>美味しい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b="1" dirty="0" err="1">
                <a:solidFill>
                  <a:srgbClr val="000000"/>
                </a:solidFill>
              </a:rPr>
              <a:t>cattivo</a:t>
            </a:r>
            <a:r>
              <a:rPr lang="en" altLang="ja-JP" b="1" dirty="0">
                <a:solidFill>
                  <a:srgbClr val="000000"/>
                </a:solidFill>
              </a:rPr>
              <a:t> </a:t>
            </a:r>
            <a:r>
              <a:rPr lang="ja-JP" altLang="en-US">
                <a:solidFill>
                  <a:srgbClr val="000000"/>
                </a:solidFill>
              </a:rPr>
              <a:t>まずい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b="1" dirty="0" err="1">
                <a:solidFill>
                  <a:srgbClr val="000000"/>
                </a:solidFill>
              </a:rPr>
              <a:t>grande</a:t>
            </a:r>
            <a:r>
              <a:rPr lang="en" altLang="ja-JP" b="1" dirty="0">
                <a:solidFill>
                  <a:srgbClr val="000000"/>
                </a:solidFill>
              </a:rPr>
              <a:t> </a:t>
            </a:r>
            <a:r>
              <a:rPr lang="ja-JP" altLang="en-US">
                <a:solidFill>
                  <a:srgbClr val="000000"/>
                </a:solidFill>
              </a:rPr>
              <a:t>大きい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b="1" dirty="0">
                <a:solidFill>
                  <a:srgbClr val="000000"/>
                </a:solidFill>
              </a:rPr>
              <a:t>piccolo </a:t>
            </a:r>
            <a:r>
              <a:rPr lang="ja-JP" altLang="en-US">
                <a:solidFill>
                  <a:srgbClr val="000000"/>
                </a:solidFill>
              </a:rPr>
              <a:t>小さい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b="1" dirty="0" err="1">
                <a:solidFill>
                  <a:srgbClr val="000000"/>
                </a:solidFill>
              </a:rPr>
              <a:t>caldo</a:t>
            </a:r>
            <a:r>
              <a:rPr lang="en" altLang="ja-JP" b="1" dirty="0">
                <a:solidFill>
                  <a:srgbClr val="000000"/>
                </a:solidFill>
              </a:rPr>
              <a:t> </a:t>
            </a:r>
            <a:r>
              <a:rPr lang="ja-JP" altLang="en-US">
                <a:solidFill>
                  <a:srgbClr val="000000"/>
                </a:solidFill>
              </a:rPr>
              <a:t>暖かい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b="1" dirty="0">
                <a:solidFill>
                  <a:srgbClr val="000000"/>
                </a:solidFill>
              </a:rPr>
              <a:t>freddo </a:t>
            </a:r>
            <a:r>
              <a:rPr lang="ja-JP" altLang="en-US">
                <a:solidFill>
                  <a:srgbClr val="000000"/>
                </a:solidFill>
              </a:rPr>
              <a:t>冷たい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b="1" dirty="0">
                <a:solidFill>
                  <a:srgbClr val="000000"/>
                </a:solidFill>
              </a:rPr>
              <a:t>dolce </a:t>
            </a:r>
            <a:r>
              <a:rPr lang="ja-JP" altLang="en-US">
                <a:solidFill>
                  <a:srgbClr val="000000"/>
                </a:solidFill>
              </a:rPr>
              <a:t>甘い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b="1" dirty="0" err="1">
                <a:solidFill>
                  <a:srgbClr val="000000"/>
                </a:solidFill>
              </a:rPr>
              <a:t>salato</a:t>
            </a:r>
            <a:r>
              <a:rPr lang="en" altLang="ja-JP" b="1" dirty="0">
                <a:solidFill>
                  <a:srgbClr val="000000"/>
                </a:solidFill>
              </a:rPr>
              <a:t> </a:t>
            </a:r>
            <a:r>
              <a:rPr lang="ja-JP" altLang="en-US">
                <a:solidFill>
                  <a:srgbClr val="000000"/>
                </a:solidFill>
              </a:rPr>
              <a:t>塩辛い</a:t>
            </a:r>
            <a:endParaRPr lang="en" altLang="ja-JP" dirty="0">
              <a:solidFill>
                <a:srgbClr val="000000"/>
              </a:solidFill>
            </a:endParaRPr>
          </a:p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53335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5F88E4-A0DA-5BF9-B5AD-1A92F0B6E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2AD77B-889C-3AD3-8137-2AA9E7B87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/>
              <a:t>LINE</a:t>
            </a:r>
            <a:r>
              <a:rPr lang="ja-JP" altLang="it-IT" b="1"/>
              <a:t>グループ「イタリア語教室」</a:t>
            </a:r>
            <a:endParaRPr lang="it-IT" b="1" dirty="0"/>
          </a:p>
        </p:txBody>
      </p:sp>
      <p:pic>
        <p:nvPicPr>
          <p:cNvPr id="5" name="Segnaposto contenuto 4" descr="Immagine che contiene Elementi grafici, modello, pixel, grafica&#10;&#10;Il contenuto generato dall'IA potrebbe non essere corretto.">
            <a:extLst>
              <a:ext uri="{FF2B5EF4-FFF2-40B4-BE49-F238E27FC236}">
                <a16:creationId xmlns:a16="http://schemas.microsoft.com/office/drawing/2014/main" id="{EF746EE8-7DFE-1A51-92F2-2066392C95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05618" y="2506662"/>
            <a:ext cx="4351338" cy="4351338"/>
          </a:xfr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4C0C8E2-1C0D-5E11-D958-E4921D0F99BA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919070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altLang="ja-JP" b="1" dirty="0"/>
              <a:t>QR</a:t>
            </a:r>
            <a:r>
              <a:rPr lang="ja-JP" altLang="it-IT" b="1" dirty="0"/>
              <a:t>コードを読み取って友達追加をお願いします。</a:t>
            </a:r>
            <a:br>
              <a:rPr lang="ja-JP" altLang="it-IT" b="1" dirty="0"/>
            </a:br>
            <a:r>
              <a:rPr lang="ja-JP" altLang="it-IT" b="1" dirty="0"/>
              <a:t>後ほどグループに招待しますので、そこで色々な連絡をしていきたいと思います。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5A6A2-1B74-3D32-5600-B3A772056C94}"/>
              </a:ext>
            </a:extLst>
          </p:cNvPr>
          <p:cNvSpPr txBox="1">
            <a:spLocks/>
          </p:cNvSpPr>
          <p:nvPr/>
        </p:nvSpPr>
        <p:spPr>
          <a:xfrm>
            <a:off x="905518" y="4191462"/>
            <a:ext cx="4528034" cy="1485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b="1" dirty="0"/>
              <a:t>Marco</a:t>
            </a:r>
            <a:r>
              <a:rPr lang="ja-JP" altLang="it-IT" b="1" dirty="0"/>
              <a:t>先生のプロフィールです！</a:t>
            </a:r>
            <a:endParaRPr lang="en-US" b="1" dirty="0"/>
          </a:p>
        </p:txBody>
      </p:sp>
      <p:sp>
        <p:nvSpPr>
          <p:cNvPr id="7" name="Freccia circolare in su 6">
            <a:extLst>
              <a:ext uri="{FF2B5EF4-FFF2-40B4-BE49-F238E27FC236}">
                <a16:creationId xmlns:a16="http://schemas.microsoft.com/office/drawing/2014/main" id="{7F8EFCE0-C1FD-BA91-3601-882804EEA2C4}"/>
              </a:ext>
            </a:extLst>
          </p:cNvPr>
          <p:cNvSpPr/>
          <p:nvPr/>
        </p:nvSpPr>
        <p:spPr>
          <a:xfrm rot="1805591">
            <a:off x="3917737" y="5029366"/>
            <a:ext cx="1697642" cy="711615"/>
          </a:xfrm>
          <a:prstGeom prst="curvedUpArrow">
            <a:avLst>
              <a:gd name="adj1" fmla="val 5770"/>
              <a:gd name="adj2" fmla="val 53056"/>
              <a:gd name="adj3" fmla="val 35126"/>
            </a:avLst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568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A05087-685B-FCA0-D410-AD9751D336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705804-627D-2307-6747-168A1DB4E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10: </a:t>
            </a:r>
            <a:r>
              <a:rPr kumimoji="1" lang="ja-JP" altLang="en-US" b="1" dirty="0"/>
              <a:t>教室での挨拶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2C9BB75-DC05-1E2A-D996-D3B0BBED7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22876" cy="4351338"/>
          </a:xfrm>
        </p:spPr>
        <p:txBody>
          <a:bodyPr/>
          <a:lstStyle/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A</a:t>
            </a:r>
            <a:r>
              <a:rPr lang="en-US" altLang="ja-JP" b="1" dirty="0"/>
              <a:t>: Ciao/</a:t>
            </a:r>
            <a:r>
              <a:rPr lang="en-US" altLang="ja-JP" b="1" dirty="0" err="1"/>
              <a:t>Buonasera</a:t>
            </a:r>
            <a:r>
              <a:rPr lang="en-US" altLang="ja-JP" b="1" dirty="0"/>
              <a:t> _______ !</a:t>
            </a:r>
            <a:r>
              <a:rPr lang="ja-JP" altLang="en-US"/>
              <a:t>こんばんは</a:t>
            </a:r>
            <a:r>
              <a:rPr lang="en-US" altLang="ja-JP" dirty="0"/>
              <a:t>____</a:t>
            </a:r>
            <a:r>
              <a:rPr lang="ja-JP" altLang="en-US"/>
              <a:t>さん。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/>
              <a:t>↪︎</a:t>
            </a:r>
            <a:r>
              <a:rPr lang="en-US" altLang="ja-JP" dirty="0"/>
              <a:t>(</a:t>
            </a:r>
            <a:r>
              <a:rPr lang="ja-JP" altLang="en-US"/>
              <a:t>人の名前を入れる。覚えていなければ、</a:t>
            </a:r>
            <a:r>
              <a:rPr lang="en-US" altLang="ja-JP" b="1" dirty="0"/>
              <a:t>Come </a:t>
            </a:r>
            <a:r>
              <a:rPr lang="en-US" altLang="ja-JP" b="1" dirty="0" err="1"/>
              <a:t>ti</a:t>
            </a:r>
            <a:r>
              <a:rPr lang="en-US" altLang="ja-JP" b="1" dirty="0"/>
              <a:t> </a:t>
            </a:r>
            <a:r>
              <a:rPr lang="en-US" altLang="ja-JP" b="1" dirty="0" err="1"/>
              <a:t>chiami</a:t>
            </a:r>
            <a:r>
              <a:rPr lang="en-US" altLang="ja-JP" b="1" dirty="0"/>
              <a:t>?</a:t>
            </a:r>
            <a:r>
              <a:rPr lang="ja-JP" altLang="en-US"/>
              <a:t>と丁寧に聞きましょう。</a:t>
            </a:r>
            <a:r>
              <a:rPr lang="en-US" altLang="ja-JP" dirty="0"/>
              <a:t>*Tu chi sei?)</a:t>
            </a:r>
          </a:p>
          <a:p>
            <a:pPr marL="0" indent="0">
              <a:buNone/>
            </a:pPr>
            <a:r>
              <a:rPr kumimoji="1" lang="en-US" altLang="ja-JP" b="1" dirty="0">
                <a:solidFill>
                  <a:srgbClr val="FF0000"/>
                </a:solidFill>
              </a:rPr>
              <a:t>B</a:t>
            </a:r>
            <a:r>
              <a:rPr kumimoji="1" lang="en-US" altLang="ja-JP" b="1" dirty="0"/>
              <a:t>: </a:t>
            </a:r>
            <a:r>
              <a:rPr lang="en-US" altLang="ja-JP" b="1" dirty="0"/>
              <a:t>Ciao/</a:t>
            </a:r>
            <a:r>
              <a:rPr lang="en-US" altLang="ja-JP" b="1" dirty="0" err="1"/>
              <a:t>Buonasera</a:t>
            </a:r>
            <a:r>
              <a:rPr lang="en-US" altLang="ja-JP" b="1" dirty="0"/>
              <a:t> _______ !</a:t>
            </a:r>
            <a:r>
              <a:rPr lang="ja-JP" altLang="en-US"/>
              <a:t>こんばんは</a:t>
            </a:r>
            <a:r>
              <a:rPr lang="en-US" altLang="ja-JP" dirty="0"/>
              <a:t>____</a:t>
            </a:r>
            <a:r>
              <a:rPr lang="ja-JP" altLang="en-US"/>
              <a:t>さん。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/>
              <a:t>Come </a:t>
            </a:r>
            <a:r>
              <a:rPr lang="en-US" altLang="ja-JP" b="1" dirty="0" err="1"/>
              <a:t>va</a:t>
            </a:r>
            <a:r>
              <a:rPr lang="en-US" altLang="ja-JP" b="1" dirty="0"/>
              <a:t>?</a:t>
            </a:r>
            <a:r>
              <a:rPr lang="ja-JP" altLang="en-US"/>
              <a:t>元気ですか。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A</a:t>
            </a:r>
            <a:r>
              <a:rPr lang="en-US" altLang="ja-JP" b="1" dirty="0"/>
              <a:t>: (</a:t>
            </a:r>
            <a:r>
              <a:rPr lang="en-US" altLang="ja-JP" b="1" dirty="0" err="1"/>
              <a:t>Tutto</a:t>
            </a:r>
            <a:r>
              <a:rPr lang="en-US" altLang="ja-JP" b="1" dirty="0"/>
              <a:t>) bene. </a:t>
            </a:r>
            <a:r>
              <a:rPr lang="ja-JP" altLang="en-US"/>
              <a:t>全てが順調です。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/>
              <a:t>Tu come </a:t>
            </a:r>
            <a:r>
              <a:rPr lang="en-US" altLang="ja-JP" b="1" dirty="0" err="1"/>
              <a:t>stai</a:t>
            </a:r>
            <a:r>
              <a:rPr lang="en-US" altLang="ja-JP" b="1" dirty="0"/>
              <a:t>?</a:t>
            </a:r>
            <a:r>
              <a:rPr lang="ja-JP" altLang="en-US"/>
              <a:t>あなたは元気ですか。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B</a:t>
            </a:r>
            <a:r>
              <a:rPr lang="en-US" altLang="ja-JP" b="1" dirty="0"/>
              <a:t>: (</a:t>
            </a:r>
            <a:r>
              <a:rPr lang="en-US" altLang="ja-JP" b="1" dirty="0" err="1"/>
              <a:t>Sto</a:t>
            </a:r>
            <a:r>
              <a:rPr lang="en-US" altLang="ja-JP" b="1" dirty="0"/>
              <a:t>) (molto) bene, </a:t>
            </a:r>
            <a:r>
              <a:rPr lang="en-US" altLang="ja-JP" b="1" dirty="0" err="1"/>
              <a:t>grazie</a:t>
            </a:r>
            <a:r>
              <a:rPr lang="en-US" altLang="ja-JP" b="1" dirty="0"/>
              <a:t>.</a:t>
            </a:r>
            <a:r>
              <a:rPr lang="ja-JP" altLang="en-US"/>
              <a:t>（とても）元気です。ありがとう。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5464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1519D-0C13-CCEE-7B77-25867716B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6AC44B-2E30-E38C-1D66-9719CB19B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復習</a:t>
            </a:r>
            <a:r>
              <a:rPr kumimoji="1" lang="en-US" altLang="ja-JP" b="1" dirty="0"/>
              <a:t>: </a:t>
            </a:r>
            <a:r>
              <a:rPr kumimoji="1" lang="ja-JP" altLang="it-IT" b="1" dirty="0"/>
              <a:t>品質形容詞 </a:t>
            </a:r>
            <a:r>
              <a:rPr kumimoji="1"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714E9C-1EE0-4248-8B90-FB80FA6CB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204441"/>
          </a:xfrm>
        </p:spPr>
        <p:txBody>
          <a:bodyPr>
            <a:normAutofit/>
          </a:bodyPr>
          <a:lstStyle/>
          <a:p>
            <a:r>
              <a:rPr lang="ja-JP" altLang="it-IT" sz="3200" dirty="0"/>
              <a:t>性質</a:t>
            </a:r>
            <a:r>
              <a:rPr kumimoji="1" lang="ja-JP" altLang="it-IT" sz="3200" dirty="0"/>
              <a:t>、種類、形状などを示す。</a:t>
            </a:r>
            <a:endParaRPr kumimoji="1" lang="it-IT" altLang="ja-JP" sz="3200" dirty="0"/>
          </a:p>
          <a:p>
            <a:r>
              <a:rPr lang="ja-JP" altLang="it-IT" sz="3200" dirty="0"/>
              <a:t>名詞あるいは代名詞を修飾する。</a:t>
            </a:r>
            <a:endParaRPr lang="en-US" altLang="ja-JP" sz="3200" dirty="0"/>
          </a:p>
          <a:p>
            <a:r>
              <a:rPr lang="ja-JP" altLang="it-IT" sz="3200" dirty="0"/>
              <a:t>性・数に応じて語尾変化をする。</a:t>
            </a:r>
            <a:endParaRPr lang="it-IT" altLang="ja-JP" sz="3200" dirty="0"/>
          </a:p>
          <a:p>
            <a:endParaRPr lang="it-IT" altLang="ja-JP" sz="3200" dirty="0"/>
          </a:p>
          <a:p>
            <a:endParaRPr lang="it-IT" altLang="ja-JP" sz="3200" dirty="0"/>
          </a:p>
          <a:p>
            <a:endParaRPr lang="it-IT" altLang="ja-JP" sz="3200" dirty="0"/>
          </a:p>
          <a:p>
            <a:endParaRPr lang="it-IT" altLang="ja-JP" sz="3200" dirty="0"/>
          </a:p>
          <a:p>
            <a:pPr marL="0" indent="0">
              <a:buNone/>
            </a:pPr>
            <a:r>
              <a:rPr lang="it-IT" altLang="ja-JP" sz="3200" dirty="0"/>
              <a:t>A: alt</a:t>
            </a:r>
            <a:r>
              <a:rPr lang="it-IT" altLang="ja-JP" sz="3200" b="1" dirty="0"/>
              <a:t>o</a:t>
            </a:r>
            <a:r>
              <a:rPr lang="it-IT" altLang="ja-JP" sz="3200" dirty="0"/>
              <a:t> alt</a:t>
            </a:r>
            <a:r>
              <a:rPr lang="it-IT" altLang="ja-JP" sz="3200" b="1" dirty="0"/>
              <a:t>i</a:t>
            </a:r>
            <a:r>
              <a:rPr lang="it-IT" altLang="ja-JP" sz="3200" dirty="0"/>
              <a:t> alt</a:t>
            </a:r>
            <a:r>
              <a:rPr lang="it-IT" altLang="ja-JP" sz="3200" b="1" dirty="0"/>
              <a:t>a</a:t>
            </a:r>
            <a:r>
              <a:rPr lang="it-IT" altLang="ja-JP" sz="3200" dirty="0"/>
              <a:t> alt</a:t>
            </a:r>
            <a:r>
              <a:rPr lang="it-IT" altLang="ja-JP" sz="3200" b="1" dirty="0"/>
              <a:t>e</a:t>
            </a:r>
          </a:p>
          <a:p>
            <a:pPr marL="0" indent="0">
              <a:buNone/>
            </a:pPr>
            <a:r>
              <a:rPr lang="it-IT" altLang="ja-JP" sz="3200" dirty="0"/>
              <a:t>B: grand</a:t>
            </a:r>
            <a:r>
              <a:rPr lang="it-IT" altLang="ja-JP" sz="3200" b="1" dirty="0"/>
              <a:t>e</a:t>
            </a:r>
            <a:r>
              <a:rPr lang="it-IT" altLang="ja-JP" sz="3200" dirty="0"/>
              <a:t> grand</a:t>
            </a:r>
            <a:r>
              <a:rPr lang="it-IT" altLang="ja-JP" sz="3200" b="1" dirty="0"/>
              <a:t>i</a:t>
            </a:r>
            <a:r>
              <a:rPr lang="it-IT" altLang="ja-JP" sz="3200" dirty="0"/>
              <a:t> grand</a:t>
            </a:r>
            <a:r>
              <a:rPr lang="it-IT" altLang="ja-JP" sz="3200" b="1" dirty="0"/>
              <a:t>e</a:t>
            </a:r>
            <a:r>
              <a:rPr lang="it-IT" altLang="ja-JP" sz="3200" dirty="0"/>
              <a:t> grand</a:t>
            </a:r>
            <a:r>
              <a:rPr lang="it-IT" altLang="ja-JP" sz="3200" b="1" dirty="0"/>
              <a:t>i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EA5E3C7C-B635-7269-EA9B-C5EFB2B960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043000"/>
              </p:ext>
            </p:extLst>
          </p:nvPr>
        </p:nvGraphicFramePr>
        <p:xfrm>
          <a:off x="838200" y="3753465"/>
          <a:ext cx="916694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3388">
                  <a:extLst>
                    <a:ext uri="{9D8B030D-6E8A-4147-A177-3AD203B41FA5}">
                      <a16:colId xmlns:a16="http://schemas.microsoft.com/office/drawing/2014/main" val="2460468062"/>
                    </a:ext>
                  </a:extLst>
                </a:gridCol>
                <a:gridCol w="1833388">
                  <a:extLst>
                    <a:ext uri="{9D8B030D-6E8A-4147-A177-3AD203B41FA5}">
                      <a16:colId xmlns:a16="http://schemas.microsoft.com/office/drawing/2014/main" val="3869527458"/>
                    </a:ext>
                  </a:extLst>
                </a:gridCol>
                <a:gridCol w="1833388">
                  <a:extLst>
                    <a:ext uri="{9D8B030D-6E8A-4147-A177-3AD203B41FA5}">
                      <a16:colId xmlns:a16="http://schemas.microsoft.com/office/drawing/2014/main" val="42416923"/>
                    </a:ext>
                  </a:extLst>
                </a:gridCol>
                <a:gridCol w="1833388">
                  <a:extLst>
                    <a:ext uri="{9D8B030D-6E8A-4147-A177-3AD203B41FA5}">
                      <a16:colId xmlns:a16="http://schemas.microsoft.com/office/drawing/2014/main" val="2494682498"/>
                    </a:ext>
                  </a:extLst>
                </a:gridCol>
                <a:gridCol w="1833388">
                  <a:extLst>
                    <a:ext uri="{9D8B030D-6E8A-4147-A177-3AD203B41FA5}">
                      <a16:colId xmlns:a16="http://schemas.microsoft.com/office/drawing/2014/main" val="36870751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男性複数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女性複数</a:t>
                      </a:r>
                      <a:endParaRPr lang="it-IT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21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32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065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32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5959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7456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4C7592-0039-EE8A-603E-95F808C70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55DCE7-61E9-3E91-C703-C1401CD56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復習</a:t>
            </a:r>
            <a:r>
              <a:rPr kumimoji="1" lang="en-US" altLang="ja-JP" b="1" dirty="0"/>
              <a:t>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4EF3F3-F2B0-9D6E-20D8-E7244AE56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it-IT" sz="3200" b="1" dirty="0"/>
              <a:t>形容詞の変化で注意すべきもの</a:t>
            </a:r>
            <a:endParaRPr lang="it-IT" altLang="ja-JP" sz="3200" b="1" dirty="0"/>
          </a:p>
          <a:p>
            <a:pPr marL="0" indent="0">
              <a:buNone/>
            </a:pPr>
            <a:r>
              <a:rPr lang="it-IT" altLang="ja-JP" sz="3200" b="1" dirty="0"/>
              <a:t>1</a:t>
            </a:r>
            <a:r>
              <a:rPr lang="ja-JP" altLang="it-IT" sz="3200" b="1" dirty="0"/>
              <a:t>）</a:t>
            </a:r>
            <a:r>
              <a:rPr lang="it-IT" altLang="ja-JP" sz="3200" b="1" dirty="0"/>
              <a:t>-co</a:t>
            </a:r>
          </a:p>
          <a:p>
            <a:pPr marL="0" indent="0">
              <a:buNone/>
            </a:pPr>
            <a:r>
              <a:rPr lang="ja-JP" altLang="it-IT" sz="3200" b="1" dirty="0"/>
              <a:t>①</a:t>
            </a:r>
            <a:r>
              <a:rPr lang="it-IT" altLang="ja-JP" sz="3200" b="1" dirty="0"/>
              <a:t> -co, -chi, -ca, che</a:t>
            </a:r>
            <a:r>
              <a:rPr lang="it-IT" altLang="ja-JP" sz="3200" dirty="0"/>
              <a:t> (</a:t>
            </a:r>
            <a:r>
              <a:rPr lang="ja-JP" altLang="it-IT" sz="3200" dirty="0"/>
              <a:t>例</a:t>
            </a:r>
            <a:r>
              <a:rPr lang="it-IT" altLang="ja-JP" sz="3200" dirty="0"/>
              <a:t> </a:t>
            </a:r>
            <a:r>
              <a:rPr lang="it-IT" altLang="ja-JP" sz="3200" b="1" dirty="0"/>
              <a:t>bianco</a:t>
            </a:r>
            <a:r>
              <a:rPr lang="ja-JP" altLang="it-IT" sz="3200" dirty="0"/>
              <a:t>白い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r>
              <a:rPr lang="ja-JP" altLang="it-IT" sz="3200" b="1" dirty="0"/>
              <a:t>② </a:t>
            </a:r>
            <a:r>
              <a:rPr lang="it-IT" altLang="ja-JP" sz="3200" b="1" dirty="0"/>
              <a:t>-co, ci, -ca, che </a:t>
            </a:r>
            <a:r>
              <a:rPr lang="it-IT" altLang="ja-JP" sz="3200" dirty="0"/>
              <a:t>(</a:t>
            </a:r>
            <a:r>
              <a:rPr lang="ja-JP" altLang="it-IT" sz="3200" dirty="0"/>
              <a:t>例</a:t>
            </a:r>
            <a:r>
              <a:rPr lang="it-IT" altLang="ja-JP" sz="3200" b="1" dirty="0"/>
              <a:t> simpatico</a:t>
            </a:r>
            <a:r>
              <a:rPr lang="ja-JP" altLang="it-IT" sz="3200" dirty="0"/>
              <a:t>感じのいい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endParaRPr lang="it-IT" altLang="ja-JP" sz="3200" b="1" dirty="0"/>
          </a:p>
          <a:p>
            <a:pPr marL="0" indent="0">
              <a:buNone/>
            </a:pPr>
            <a:r>
              <a:rPr lang="it-IT" altLang="ja-JP" sz="3200" b="1" dirty="0"/>
              <a:t>2</a:t>
            </a:r>
            <a:r>
              <a:rPr lang="ja-JP" altLang="it-IT" sz="3200" b="1" dirty="0"/>
              <a:t>）</a:t>
            </a:r>
            <a:r>
              <a:rPr lang="it-IT" altLang="ja-JP" sz="3200" b="1" dirty="0"/>
              <a:t>-go</a:t>
            </a:r>
          </a:p>
          <a:p>
            <a:pPr marL="0" indent="0">
              <a:buNone/>
            </a:pPr>
            <a:r>
              <a:rPr lang="it-IT" altLang="ja-JP" sz="3200" b="1" dirty="0"/>
              <a:t>-go, -ghi, -</a:t>
            </a:r>
            <a:r>
              <a:rPr lang="it-IT" altLang="ja-JP" sz="3200" b="1" dirty="0" err="1"/>
              <a:t>ga</a:t>
            </a:r>
            <a:r>
              <a:rPr lang="it-IT" altLang="ja-JP" sz="3200" b="1" dirty="0"/>
              <a:t>, -</a:t>
            </a:r>
            <a:r>
              <a:rPr lang="it-IT" altLang="ja-JP" sz="3200" b="1" dirty="0" err="1"/>
              <a:t>ghe</a:t>
            </a:r>
            <a:r>
              <a:rPr lang="it-IT" altLang="ja-JP" sz="3200" b="1" dirty="0"/>
              <a:t> </a:t>
            </a:r>
            <a:r>
              <a:rPr lang="it-IT" altLang="ja-JP" sz="3200" dirty="0"/>
              <a:t>(</a:t>
            </a:r>
            <a:r>
              <a:rPr lang="ja-JP" altLang="it-IT" sz="3200" dirty="0"/>
              <a:t>例</a:t>
            </a:r>
            <a:r>
              <a:rPr lang="it-IT" altLang="ja-JP" sz="3200" dirty="0"/>
              <a:t> </a:t>
            </a:r>
            <a:r>
              <a:rPr lang="it-IT" altLang="ja-JP" sz="3200" b="1" dirty="0"/>
              <a:t>lungo</a:t>
            </a:r>
            <a:r>
              <a:rPr lang="ja-JP" altLang="it-IT" sz="3200" dirty="0"/>
              <a:t>長い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endParaRPr lang="it-IT" altLang="ja-JP" sz="3200" b="1" dirty="0"/>
          </a:p>
        </p:txBody>
      </p:sp>
    </p:spTree>
    <p:extLst>
      <p:ext uri="{BB962C8B-B14F-4D97-AF65-F5344CB8AC3E}">
        <p14:creationId xmlns:p14="http://schemas.microsoft.com/office/powerpoint/2010/main" val="4035757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08C39-5427-CE76-2393-C16BA6CD38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AC0970-AA60-AF7D-8984-DB1660F63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復習</a:t>
            </a:r>
            <a:r>
              <a:rPr kumimoji="1" lang="en-US" altLang="ja-JP" b="1" dirty="0"/>
              <a:t>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AE1E7B-207D-1EF5-E37F-0687BE5914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it-IT" sz="3200" b="1" dirty="0"/>
              <a:t>形容詞の変化で注意すべきもの</a:t>
            </a:r>
            <a:endParaRPr lang="it-IT" altLang="ja-JP" sz="3200" b="1" dirty="0"/>
          </a:p>
          <a:p>
            <a:pPr marL="0" indent="0">
              <a:buNone/>
            </a:pPr>
            <a:r>
              <a:rPr lang="it-IT" altLang="ja-JP" sz="3200" b="1" dirty="0"/>
              <a:t>3</a:t>
            </a:r>
            <a:r>
              <a:rPr lang="ja-JP" altLang="it-IT" sz="3200" b="1" dirty="0"/>
              <a:t>）</a:t>
            </a:r>
            <a:r>
              <a:rPr lang="it-IT" altLang="ja-JP" sz="3200" b="1" dirty="0"/>
              <a:t>-</a:t>
            </a:r>
            <a:r>
              <a:rPr lang="it-IT" altLang="ja-JP" sz="3200" b="1" dirty="0" err="1"/>
              <a:t>cio</a:t>
            </a:r>
            <a:r>
              <a:rPr lang="it-IT" altLang="ja-JP" sz="3200" b="1" dirty="0"/>
              <a:t>/</a:t>
            </a:r>
            <a:r>
              <a:rPr lang="it-IT" altLang="ja-JP" sz="3200" b="1" dirty="0" err="1"/>
              <a:t>gio</a:t>
            </a:r>
            <a:endParaRPr lang="it-IT" altLang="ja-JP" sz="3200" b="1" dirty="0"/>
          </a:p>
          <a:p>
            <a:pPr marL="0" indent="0">
              <a:buNone/>
            </a:pPr>
            <a:r>
              <a:rPr lang="it-IT" altLang="ja-JP" sz="3200" b="1" dirty="0"/>
              <a:t>-</a:t>
            </a:r>
            <a:r>
              <a:rPr lang="it-IT" altLang="ja-JP" sz="3200" b="1" dirty="0" err="1"/>
              <a:t>cio</a:t>
            </a:r>
            <a:r>
              <a:rPr lang="it-IT" altLang="ja-JP" sz="3200" b="1" dirty="0"/>
              <a:t>, -ci, -</a:t>
            </a:r>
            <a:r>
              <a:rPr lang="it-IT" altLang="ja-JP" sz="3200" b="1" dirty="0" err="1"/>
              <a:t>cia</a:t>
            </a:r>
            <a:r>
              <a:rPr lang="it-IT" altLang="ja-JP" sz="3200" b="1" dirty="0"/>
              <a:t>, ce</a:t>
            </a:r>
            <a:r>
              <a:rPr lang="it-IT" altLang="ja-JP" sz="3200" dirty="0"/>
              <a:t> (</a:t>
            </a:r>
            <a:r>
              <a:rPr lang="ja-JP" altLang="it-IT" sz="3200" dirty="0"/>
              <a:t>例</a:t>
            </a:r>
            <a:r>
              <a:rPr lang="it-IT" altLang="ja-JP" sz="3200" dirty="0"/>
              <a:t> </a:t>
            </a:r>
            <a:r>
              <a:rPr lang="it-IT" altLang="ja-JP" sz="3200" b="1" dirty="0"/>
              <a:t>marcio</a:t>
            </a:r>
            <a:r>
              <a:rPr lang="ja-JP" altLang="it-IT" sz="3200" dirty="0"/>
              <a:t>腐って</a:t>
            </a:r>
            <a:r>
              <a:rPr lang="ja-JP" altLang="it-IT" sz="3200"/>
              <a:t>いる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r>
              <a:rPr lang="it-IT" altLang="ja-JP" sz="3200" b="1" dirty="0"/>
              <a:t>-</a:t>
            </a:r>
            <a:r>
              <a:rPr lang="it-IT" altLang="ja-JP" sz="3200" b="1" dirty="0" err="1"/>
              <a:t>gio</a:t>
            </a:r>
            <a:r>
              <a:rPr lang="it-IT" altLang="ja-JP" sz="3200" b="1" dirty="0"/>
              <a:t>, -gi, -</a:t>
            </a:r>
            <a:r>
              <a:rPr lang="it-IT" altLang="ja-JP" sz="3200" b="1" dirty="0" err="1"/>
              <a:t>gia</a:t>
            </a:r>
            <a:r>
              <a:rPr lang="it-IT" altLang="ja-JP" sz="3200" b="1" dirty="0"/>
              <a:t>, </a:t>
            </a:r>
            <a:r>
              <a:rPr lang="it-IT" altLang="ja-JP" sz="3200" b="1" dirty="0" err="1"/>
              <a:t>ge</a:t>
            </a:r>
            <a:r>
              <a:rPr lang="it-IT" altLang="ja-JP" sz="3200" dirty="0"/>
              <a:t> (</a:t>
            </a:r>
            <a:r>
              <a:rPr lang="ja-JP" altLang="it-IT" sz="3200"/>
              <a:t>例</a:t>
            </a:r>
            <a:r>
              <a:rPr lang="it-IT" altLang="ja-JP" sz="3200" dirty="0"/>
              <a:t> </a:t>
            </a:r>
            <a:r>
              <a:rPr lang="it-IT" altLang="ja-JP" sz="3200" b="1" dirty="0"/>
              <a:t>grigio</a:t>
            </a:r>
            <a:r>
              <a:rPr lang="ja-JP" altLang="en-US" sz="3200"/>
              <a:t>灰色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endParaRPr lang="it-IT" altLang="ja-JP" sz="3200" b="1" dirty="0"/>
          </a:p>
          <a:p>
            <a:pPr marL="0" indent="0">
              <a:buNone/>
            </a:pPr>
            <a:r>
              <a:rPr lang="it-IT" altLang="ja-JP" sz="3200" b="1" dirty="0"/>
              <a:t>4</a:t>
            </a:r>
            <a:r>
              <a:rPr lang="ja-JP" altLang="it-IT" sz="3200" b="1" dirty="0"/>
              <a:t>）</a:t>
            </a:r>
            <a:r>
              <a:rPr lang="it-IT" altLang="ja-JP" sz="3200" b="1" dirty="0"/>
              <a:t>-io</a:t>
            </a:r>
          </a:p>
          <a:p>
            <a:pPr marL="0" indent="0">
              <a:buNone/>
            </a:pPr>
            <a:r>
              <a:rPr lang="it-IT" altLang="ja-JP" sz="3200" b="1" dirty="0"/>
              <a:t>-io, -i, -</a:t>
            </a:r>
            <a:r>
              <a:rPr lang="it-IT" altLang="ja-JP" sz="3200" b="1" dirty="0" err="1"/>
              <a:t>ia</a:t>
            </a:r>
            <a:r>
              <a:rPr lang="it-IT" altLang="ja-JP" sz="3200" b="1" dirty="0"/>
              <a:t>, -</a:t>
            </a:r>
            <a:r>
              <a:rPr lang="it-IT" altLang="ja-JP" sz="3200" b="1" dirty="0" err="1"/>
              <a:t>ie</a:t>
            </a:r>
            <a:r>
              <a:rPr lang="it-IT" altLang="ja-JP" sz="3200" b="1" dirty="0"/>
              <a:t> </a:t>
            </a:r>
            <a:r>
              <a:rPr lang="it-IT" altLang="ja-JP" sz="3200" dirty="0"/>
              <a:t>(</a:t>
            </a:r>
            <a:r>
              <a:rPr lang="ja-JP" altLang="it-IT" sz="3200" dirty="0"/>
              <a:t>例</a:t>
            </a:r>
            <a:r>
              <a:rPr lang="it-IT" altLang="ja-JP" sz="3200" dirty="0"/>
              <a:t> </a:t>
            </a:r>
            <a:r>
              <a:rPr lang="it-IT" altLang="ja-JP" sz="3200" b="1" dirty="0"/>
              <a:t>vario</a:t>
            </a:r>
            <a:r>
              <a:rPr lang="ja-JP" altLang="it-IT" sz="3200" dirty="0"/>
              <a:t>さまざまな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endParaRPr lang="it-IT" altLang="ja-JP" sz="3200" b="1" dirty="0"/>
          </a:p>
        </p:txBody>
      </p:sp>
    </p:spTree>
    <p:extLst>
      <p:ext uri="{BB962C8B-B14F-4D97-AF65-F5344CB8AC3E}">
        <p14:creationId xmlns:p14="http://schemas.microsoft.com/office/powerpoint/2010/main" val="1052088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B9766-C6D2-57E7-2DB8-C4B4E853A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120ED2-DDA8-00CE-171E-62837A7E3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復習</a:t>
            </a:r>
            <a:r>
              <a:rPr kumimoji="1" lang="en-US" altLang="ja-JP" b="1" dirty="0"/>
              <a:t>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7556E6C-9A79-9421-8CFA-556F6F7D5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200" b="1"/>
              <a:t>付加形容詞としての用法</a:t>
            </a:r>
            <a:endParaRPr lang="en-US" altLang="ja-JP" sz="3200" b="1" dirty="0"/>
          </a:p>
          <a:p>
            <a:pPr marL="0" indent="0">
              <a:buNone/>
            </a:pPr>
            <a:r>
              <a:rPr lang="ja-JP" altLang="en-US" sz="3200"/>
              <a:t>普通名詞の後に置かれる。</a:t>
            </a:r>
            <a:endParaRPr lang="en-US" altLang="ja-JP" sz="3200" dirty="0"/>
          </a:p>
          <a:p>
            <a:pPr marL="0" indent="0">
              <a:buNone/>
            </a:pPr>
            <a:endParaRPr lang="it-IT" altLang="ja-JP" sz="3200" dirty="0"/>
          </a:p>
          <a:p>
            <a:pPr marL="0" indent="0">
              <a:buNone/>
            </a:pPr>
            <a:r>
              <a:rPr lang="it-IT" altLang="ja-JP" sz="3200" b="1" dirty="0"/>
              <a:t>un ragazzo </a:t>
            </a:r>
            <a:r>
              <a:rPr lang="it-IT" altLang="ja-JP" sz="3200" b="1" i="1" dirty="0"/>
              <a:t>italiano</a:t>
            </a:r>
            <a:r>
              <a:rPr lang="it-IT" altLang="ja-JP" sz="3200" b="1" dirty="0"/>
              <a:t> </a:t>
            </a:r>
            <a:r>
              <a:rPr lang="ja-JP" altLang="en-US" sz="3200"/>
              <a:t>あるイタリアの少年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i musei </a:t>
            </a:r>
            <a:r>
              <a:rPr lang="it-IT" altLang="ja-JP" sz="3200" b="1" i="1" dirty="0"/>
              <a:t>italiani</a:t>
            </a:r>
            <a:r>
              <a:rPr lang="it-IT" altLang="ja-JP" sz="3200" b="1" dirty="0"/>
              <a:t> </a:t>
            </a:r>
            <a:r>
              <a:rPr lang="ja-JP" altLang="en-US" sz="3200"/>
              <a:t>イタリアの博物館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una scarpa </a:t>
            </a:r>
            <a:r>
              <a:rPr lang="it-IT" altLang="ja-JP" sz="3200" b="1" i="1" dirty="0"/>
              <a:t>italiana </a:t>
            </a:r>
            <a:r>
              <a:rPr lang="ja-JP" altLang="en-US" sz="3200"/>
              <a:t>（ある）イタリアの靴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le ragazze </a:t>
            </a:r>
            <a:r>
              <a:rPr lang="it-IT" altLang="ja-JP" sz="3200" b="1" i="1" dirty="0"/>
              <a:t>italiane</a:t>
            </a:r>
            <a:r>
              <a:rPr lang="it-IT" altLang="ja-JP" sz="3200" b="1" dirty="0"/>
              <a:t> </a:t>
            </a:r>
            <a:r>
              <a:rPr lang="ja-JP" altLang="en-US" sz="3200"/>
              <a:t>（それらの）イタリアの少女たち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un’auto </a:t>
            </a:r>
            <a:r>
              <a:rPr lang="it-IT" altLang="ja-JP" sz="3200" b="1" i="1" dirty="0"/>
              <a:t>giapponese</a:t>
            </a:r>
            <a:r>
              <a:rPr lang="it-IT" altLang="ja-JP" sz="3200" b="1" dirty="0"/>
              <a:t> </a:t>
            </a:r>
            <a:r>
              <a:rPr lang="ja-JP" altLang="en-US" sz="3200"/>
              <a:t>ある日本の自動車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gli aerei </a:t>
            </a:r>
            <a:r>
              <a:rPr lang="it-IT" altLang="ja-JP" sz="3200" b="1" i="1" dirty="0"/>
              <a:t>giapponesi</a:t>
            </a:r>
            <a:r>
              <a:rPr lang="it-IT" altLang="ja-JP" sz="3200" b="1" dirty="0"/>
              <a:t> </a:t>
            </a:r>
            <a:r>
              <a:rPr lang="ja-JP" altLang="en-US" sz="3200"/>
              <a:t>（それらの）日本の飛行機</a:t>
            </a:r>
            <a:endParaRPr lang="en-US" altLang="ja-JP" sz="3200" dirty="0"/>
          </a:p>
          <a:p>
            <a:pPr marL="0" indent="0">
              <a:buNone/>
            </a:pPr>
            <a:endParaRPr lang="it-IT" altLang="ja-JP" sz="3200" dirty="0"/>
          </a:p>
        </p:txBody>
      </p:sp>
    </p:spTree>
    <p:extLst>
      <p:ext uri="{BB962C8B-B14F-4D97-AF65-F5344CB8AC3E}">
        <p14:creationId xmlns:p14="http://schemas.microsoft.com/office/powerpoint/2010/main" val="2946501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88F300-6637-821A-CE82-9F40CAD4F4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CB9EC2-9D4C-433F-CA7B-87FA463A5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復習</a:t>
            </a:r>
            <a:r>
              <a:rPr kumimoji="1" lang="en-US" altLang="ja-JP" b="1" dirty="0"/>
              <a:t>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EBE943D-6C0C-5244-67FE-C9402B987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200" b="1"/>
              <a:t>付加形容詞としての用法</a:t>
            </a:r>
            <a:endParaRPr lang="en-US" altLang="ja-JP" sz="3200" b="1" dirty="0"/>
          </a:p>
          <a:p>
            <a:pPr marL="0" indent="0">
              <a:buNone/>
            </a:pPr>
            <a:r>
              <a:rPr lang="ja-JP" altLang="en-US" sz="3200"/>
              <a:t>日常的によく用いられるある形容詞は前に置かれる。</a:t>
            </a:r>
            <a:endParaRPr lang="en-US" altLang="ja-JP" sz="3200" dirty="0"/>
          </a:p>
          <a:p>
            <a:pPr marL="0" indent="0">
              <a:buNone/>
            </a:pPr>
            <a:br>
              <a:rPr lang="it-IT" altLang="ja-JP" sz="3200" b="1" dirty="0"/>
            </a:br>
            <a:r>
              <a:rPr lang="it-IT" altLang="ja-JP" sz="3200" b="1" dirty="0"/>
              <a:t>una </a:t>
            </a:r>
            <a:r>
              <a:rPr lang="it-IT" altLang="ja-JP" sz="3200" b="1" i="1" dirty="0"/>
              <a:t>bella</a:t>
            </a:r>
            <a:r>
              <a:rPr lang="it-IT" altLang="ja-JP" sz="3200" b="1" dirty="0"/>
              <a:t> giornata </a:t>
            </a:r>
            <a:r>
              <a:rPr lang="ja-JP" altLang="en-US" sz="3200"/>
              <a:t>ある天気のいい日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 </a:t>
            </a:r>
            <a:r>
              <a:rPr lang="it-IT" altLang="ja-JP" sz="3200" b="1" i="1" dirty="0"/>
              <a:t>piccolo</a:t>
            </a:r>
            <a:r>
              <a:rPr lang="it-IT" altLang="ja-JP" sz="3200" b="1" dirty="0"/>
              <a:t> incidente </a:t>
            </a:r>
            <a:r>
              <a:rPr lang="ja-JP" altLang="en-US" sz="3200"/>
              <a:t>ある小さな事故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il </a:t>
            </a:r>
            <a:r>
              <a:rPr lang="it-IT" altLang="ja-JP" sz="3200" b="1" i="1" dirty="0"/>
              <a:t>vero</a:t>
            </a:r>
            <a:r>
              <a:rPr lang="it-IT" altLang="ja-JP" sz="3200" b="1" dirty="0"/>
              <a:t> padre </a:t>
            </a:r>
            <a:r>
              <a:rPr lang="ja-JP" altLang="en-US" sz="3200"/>
              <a:t>実の父親</a:t>
            </a:r>
            <a:endParaRPr lang="en-US" altLang="ja-JP" sz="3200" dirty="0"/>
          </a:p>
        </p:txBody>
      </p:sp>
    </p:spTree>
    <p:extLst>
      <p:ext uri="{BB962C8B-B14F-4D97-AF65-F5344CB8AC3E}">
        <p14:creationId xmlns:p14="http://schemas.microsoft.com/office/powerpoint/2010/main" val="2210553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430A3-A9B2-6987-A92C-C5B00A6F2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996795-C11D-B27E-57C9-41A7CFE24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復習</a:t>
            </a:r>
            <a:r>
              <a:rPr kumimoji="1" lang="en-US" altLang="ja-JP" b="1" dirty="0"/>
              <a:t>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94E4F8-B7AD-72CA-3157-F6924A7078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200" b="1"/>
              <a:t>付加形容詞としての用法</a:t>
            </a:r>
            <a:endParaRPr lang="en-US" altLang="ja-JP" sz="3200" b="1" dirty="0"/>
          </a:p>
          <a:p>
            <a:pPr marL="0" indent="0">
              <a:buNone/>
            </a:pPr>
            <a:r>
              <a:rPr lang="ja-JP" altLang="en-US" sz="3200"/>
              <a:t>名詞の前に置かれた場合と名詞の後に置かれた場合で、意味の異なるものがある。</a:t>
            </a:r>
            <a:endParaRPr lang="it-IT" altLang="ja-JP" sz="3200" dirty="0"/>
          </a:p>
          <a:p>
            <a:pPr marL="0" indent="0">
              <a:buNone/>
            </a:pPr>
            <a:r>
              <a:rPr lang="it-IT" altLang="ja-JP" sz="3200" b="1" dirty="0"/>
              <a:t>una </a:t>
            </a:r>
            <a:r>
              <a:rPr lang="it-IT" altLang="ja-JP" sz="3200" b="1" i="1" dirty="0"/>
              <a:t>certa</a:t>
            </a:r>
            <a:r>
              <a:rPr lang="it-IT" altLang="ja-JP" sz="3200" b="1" dirty="0"/>
              <a:t> notizia </a:t>
            </a:r>
            <a:r>
              <a:rPr lang="ja-JP" altLang="en-US" sz="3200"/>
              <a:t>ある知らせ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una notizia </a:t>
            </a:r>
            <a:r>
              <a:rPr lang="it-IT" altLang="ja-JP" sz="3200" b="1" i="1" dirty="0"/>
              <a:t>certa</a:t>
            </a:r>
            <a:r>
              <a:rPr lang="it-IT" altLang="ja-JP" sz="3200" b="1" dirty="0"/>
              <a:t> </a:t>
            </a:r>
            <a:r>
              <a:rPr lang="ja-JP" altLang="en-US" sz="3200"/>
              <a:t>確実の知らせ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 </a:t>
            </a:r>
            <a:r>
              <a:rPr lang="it-IT" altLang="ja-JP" sz="3200" b="1" i="1" dirty="0"/>
              <a:t>grande</a:t>
            </a:r>
            <a:r>
              <a:rPr lang="it-IT" altLang="ja-JP" sz="3200" b="1" dirty="0"/>
              <a:t> uomo </a:t>
            </a:r>
            <a:r>
              <a:rPr lang="ja-JP" altLang="en-US" sz="3200"/>
              <a:t>偉人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 uomo </a:t>
            </a:r>
            <a:r>
              <a:rPr lang="it-IT" altLang="ja-JP" sz="3200" b="1" i="1" dirty="0"/>
              <a:t>grande</a:t>
            </a:r>
            <a:r>
              <a:rPr lang="en-US" altLang="ja-JP" sz="3200" b="1" dirty="0"/>
              <a:t> </a:t>
            </a:r>
            <a:r>
              <a:rPr lang="ja-JP" altLang="en-US" sz="3200"/>
              <a:t>大きな人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una </a:t>
            </a:r>
            <a:r>
              <a:rPr lang="it-IT" altLang="ja-JP" sz="3200" b="1" i="1" dirty="0"/>
              <a:t>povera</a:t>
            </a:r>
            <a:r>
              <a:rPr lang="it-IT" altLang="ja-JP" sz="3200" b="1" dirty="0"/>
              <a:t> donna </a:t>
            </a:r>
            <a:r>
              <a:rPr lang="ja-JP" altLang="en-US" sz="3200"/>
              <a:t>哀れな女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una donna </a:t>
            </a:r>
            <a:r>
              <a:rPr lang="it-IT" altLang="ja-JP" sz="3200" b="1" i="1" dirty="0"/>
              <a:t>povera</a:t>
            </a:r>
            <a:r>
              <a:rPr lang="en-US" altLang="ja-JP" sz="3200" b="1" dirty="0"/>
              <a:t> </a:t>
            </a:r>
            <a:r>
              <a:rPr lang="ja-JP" altLang="en-US" sz="3200"/>
              <a:t>貧しい女</a:t>
            </a:r>
            <a:endParaRPr lang="en-US" altLang="ja-JP" sz="3200" dirty="0"/>
          </a:p>
          <a:p>
            <a:pPr marL="0" indent="0">
              <a:buNone/>
            </a:pPr>
            <a:endParaRPr lang="it-IT" altLang="ja-JP" sz="3200" dirty="0"/>
          </a:p>
        </p:txBody>
      </p:sp>
    </p:spTree>
    <p:extLst>
      <p:ext uri="{BB962C8B-B14F-4D97-AF65-F5344CB8AC3E}">
        <p14:creationId xmlns:p14="http://schemas.microsoft.com/office/powerpoint/2010/main" val="1277783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9726</TotalTime>
  <Words>1093</Words>
  <Application>Microsoft Office PowerPoint</Application>
  <PresentationFormat>Widescreen</PresentationFormat>
  <Paragraphs>166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3" baseType="lpstr">
      <vt:lpstr>游ゴシック</vt:lpstr>
      <vt:lpstr>游ゴシック Light</vt:lpstr>
      <vt:lpstr>Arial</vt:lpstr>
      <vt:lpstr>Office テーマ</vt:lpstr>
      <vt:lpstr>イタリア語教室 Italiano</vt:lpstr>
      <vt:lpstr>LINEグループ「イタリア語教室」</vt:lpstr>
      <vt:lpstr>Lezione 10: 教室での挨拶</vt:lpstr>
      <vt:lpstr>復習: 品質形容詞 Gli aggettivi qualificativi</vt:lpstr>
      <vt:lpstr>復習: 品質形容詞 Gli aggettivi qualificativi</vt:lpstr>
      <vt:lpstr>復習: 品質形容詞 Gli aggettivi qualificativi</vt:lpstr>
      <vt:lpstr>復習: 品質形容詞 Gli aggettivi qualificativi</vt:lpstr>
      <vt:lpstr>復習: 品質形容詞 Gli aggettivi qualificativi</vt:lpstr>
      <vt:lpstr>復習: 品質形容詞 Gli aggettivi qualificativi</vt:lpstr>
      <vt:lpstr>Lezione 10: 品質形容詞 Gli aggettivi qualificativi</vt:lpstr>
      <vt:lpstr>Lezione 10: 品質形容詞 Gli aggettivi qualificativi</vt:lpstr>
      <vt:lpstr>Lezione 10: 品質形容詞 Gli aggettivi qualificativi</vt:lpstr>
      <vt:lpstr>Lezione 10: 品質形容詞 Gli aggettivi qualificativi</vt:lpstr>
      <vt:lpstr>Lezione 10: 品質形容詞 Gli aggettivi qualificativi</vt:lpstr>
      <vt:lpstr>復習: il verbo essere</vt:lpstr>
      <vt:lpstr>Lezione 10: 品質形容詞 Gli aggettivi qualificativi</vt:lpstr>
      <vt:lpstr>Lezione 10: Scheda cibo 🍝 </vt:lpstr>
      <vt:lpstr>Lezione 10: Scheda aggettivi🎨</vt:lpstr>
      <vt:lpstr>Lezione 10: Aggettivi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Scotto di Clemente Marco</dc:creator>
  <cp:lastModifiedBy>Scotto di Clemente Marco</cp:lastModifiedBy>
  <cp:revision>76</cp:revision>
  <dcterms:created xsi:type="dcterms:W3CDTF">2025-07-16T14:35:29Z</dcterms:created>
  <dcterms:modified xsi:type="dcterms:W3CDTF">2025-10-01T13:23:44Z</dcterms:modified>
</cp:coreProperties>
</file>