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3" r:id="rId3"/>
    <p:sldId id="403" r:id="rId4"/>
    <p:sldId id="389" r:id="rId5"/>
    <p:sldId id="406" r:id="rId6"/>
    <p:sldId id="404" r:id="rId7"/>
    <p:sldId id="405" r:id="rId8"/>
    <p:sldId id="407" r:id="rId9"/>
    <p:sldId id="400" r:id="rId10"/>
    <p:sldId id="408" r:id="rId11"/>
    <p:sldId id="410" r:id="rId12"/>
    <p:sldId id="411" r:id="rId13"/>
    <p:sldId id="401" r:id="rId14"/>
    <p:sldId id="409" r:id="rId15"/>
    <p:sldId id="412" r:id="rId16"/>
    <p:sldId id="402" r:id="rId17"/>
    <p:sldId id="318" r:id="rId18"/>
    <p:sldId id="319" r:id="rId19"/>
    <p:sldId id="413" r:id="rId20"/>
    <p:sldId id="399" r:id="rId21"/>
    <p:sldId id="380" r:id="rId22"/>
    <p:sldId id="391" r:id="rId23"/>
    <p:sldId id="414" r:id="rId24"/>
    <p:sldId id="416" r:id="rId25"/>
    <p:sldId id="376" r:id="rId26"/>
    <p:sldId id="377" r:id="rId27"/>
    <p:sldId id="378" r:id="rId28"/>
    <p:sldId id="379" r:id="rId29"/>
    <p:sldId id="382" r:id="rId30"/>
    <p:sldId id="383" r:id="rId3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/>
    <p:restoredTop sz="94694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DB88C-BA06-263C-AFF4-BA4418A3D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86397E-1C19-A2DB-DEEA-A33D1086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009362-0DCD-4241-2FCB-60972B5DD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問２</a:t>
            </a:r>
            <a:r>
              <a:rPr lang="ja-JP" altLang="en-US"/>
              <a:t>：不定冠詞を設ける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6542B82F-B4BB-6C03-4570-86F5BDCBC0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902282"/>
              </p:ext>
            </p:extLst>
          </p:nvPr>
        </p:nvGraphicFramePr>
        <p:xfrm>
          <a:off x="1948651" y="2736927"/>
          <a:ext cx="7285704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381">
                  <a:extLst>
                    <a:ext uri="{9D8B030D-6E8A-4147-A177-3AD203B41FA5}">
                      <a16:colId xmlns:a16="http://schemas.microsoft.com/office/drawing/2014/main" val="2347859062"/>
                    </a:ext>
                  </a:extLst>
                </a:gridCol>
                <a:gridCol w="1059684">
                  <a:extLst>
                    <a:ext uri="{9D8B030D-6E8A-4147-A177-3AD203B41FA5}">
                      <a16:colId xmlns:a16="http://schemas.microsoft.com/office/drawing/2014/main" val="2226182670"/>
                    </a:ext>
                  </a:extLst>
                </a:gridCol>
                <a:gridCol w="5302639">
                  <a:extLst>
                    <a:ext uri="{9D8B030D-6E8A-4147-A177-3AD203B41FA5}">
                      <a16:colId xmlns:a16="http://schemas.microsoft.com/office/drawing/2014/main" val="7315708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不定冠詞</a:t>
                      </a:r>
                      <a:endParaRPr lang="it-IT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分布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429534"/>
                  </a:ext>
                </a:extLst>
              </a:tr>
              <a:tr h="556260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㊚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ja-JP" sz="3200" b="0" dirty="0" err="1"/>
                        <a:t>s</a:t>
                      </a:r>
                      <a:r>
                        <a:rPr lang="it-IT" altLang="ja-JP" sz="3200" b="0" dirty="0"/>
                        <a:t>+</a:t>
                      </a:r>
                      <a:r>
                        <a:rPr lang="ja-JP" altLang="it-IT" sz="3200" b="0"/>
                        <a:t>子音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z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gn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ps</a:t>
                      </a:r>
                      <a:r>
                        <a:rPr lang="it-IT" altLang="ja-JP" sz="3200" b="0" dirty="0"/>
                        <a:t>, x, y</a:t>
                      </a:r>
                      <a:r>
                        <a:rPr lang="ja-JP" altLang="it-IT" sz="3200" b="0"/>
                        <a:t>の前</a:t>
                      </a:r>
                      <a:endParaRPr lang="it-IT" altLang="ja-JP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947981"/>
                  </a:ext>
                </a:extLst>
              </a:tr>
              <a:tr h="5562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it-IT" sz="3200" b="0"/>
                        <a:t>母音および</a:t>
                      </a:r>
                      <a:r>
                        <a:rPr lang="ja-JP" altLang="en-US" sz="3200" b="0"/>
                        <a:t>上</a:t>
                      </a:r>
                      <a:r>
                        <a:rPr lang="ja-JP" altLang="it-IT" sz="3200" b="0"/>
                        <a:t>記以外</a:t>
                      </a:r>
                      <a:endParaRPr lang="it-IT" altLang="ja-JP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5709690"/>
                  </a:ext>
                </a:extLst>
              </a:tr>
              <a:tr h="556260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㊛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it-IT" sz="3200" dirty="0"/>
                        <a:t>子音の前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333325"/>
                  </a:ext>
                </a:extLst>
              </a:tr>
              <a:tr h="5562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un'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8361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747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7CE60-4C24-6ED4-DDB2-7C6C39120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E67AD3-5F6E-FAAF-23DB-702407A23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600FE4-141A-8171-DC6C-C98EA9FE1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問２</a:t>
            </a:r>
            <a:r>
              <a:rPr lang="ja-JP" altLang="en-US"/>
              <a:t>：不定冠詞を設ける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A40343F-F35D-D21B-895F-D5BAE49EA64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libro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schiena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/>
              <a:t>__</a:t>
            </a:r>
            <a:r>
              <a:rPr lang="en-US" altLang="ja-JP" dirty="0"/>
              <a:t> tiramisù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/>
              <a:t>__ </a:t>
            </a:r>
            <a:r>
              <a:rPr lang="en-US" altLang="ja-JP" dirty="0" err="1"/>
              <a:t>amica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problema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papà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__</a:t>
            </a:r>
            <a:r>
              <a:rPr lang="en-US" altLang="ja-JP" dirty="0"/>
              <a:t> papa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pappagallo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0774652-F7F4-BDE9-C3C1-33F2DD1B72F7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zio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gnocco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occhio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bosco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__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farmacia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__</a:t>
            </a:r>
            <a:r>
              <a:rPr lang="en-US" altLang="ja-JP" dirty="0"/>
              <a:t> cinema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__</a:t>
            </a:r>
            <a:r>
              <a:rPr lang="en-US" altLang="ja-JP" dirty="0"/>
              <a:t> mano</a:t>
            </a:r>
          </a:p>
          <a:p>
            <a:endParaRPr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DF8011B3-B019-CD74-78F6-C03627D9CE15}"/>
              </a:ext>
            </a:extLst>
          </p:cNvPr>
          <p:cNvSpPr txBox="1">
            <a:spLocks/>
          </p:cNvSpPr>
          <p:nvPr/>
        </p:nvSpPr>
        <p:spPr>
          <a:xfrm>
            <a:off x="7763204" y="1825624"/>
            <a:ext cx="3812628" cy="52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__</a:t>
            </a:r>
            <a:r>
              <a:rPr lang="en-US" altLang="ja-JP" dirty="0"/>
              <a:t> brindisi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spia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__</a:t>
            </a:r>
            <a:r>
              <a:rPr lang="en-US" altLang="ja-JP" dirty="0"/>
              <a:t> caffè 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/>
              <a:t>__ </a:t>
            </a:r>
            <a:r>
              <a:rPr lang="en-US" altLang="ja-JP" dirty="0"/>
              <a:t>auto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__</a:t>
            </a:r>
            <a:r>
              <a:rPr lang="en-US" altLang="ja-JP" dirty="0"/>
              <a:t> medico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camicia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coniglio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__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gioco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22753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B498A-54A0-C9A6-BA3A-06B0BE378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4D514-DF9C-F66D-6295-9072491B0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5FA5BF-C90D-09CE-C4F0-F709931FF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問２</a:t>
            </a:r>
            <a:r>
              <a:rPr lang="ja-JP" altLang="en-US"/>
              <a:t>：不定冠詞を設ける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11.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occhio</a:t>
            </a:r>
            <a:r>
              <a:rPr lang="ja-JP" altLang="it-IT" sz="2800"/>
              <a:t>㊚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 err="1"/>
              <a:t>un</a:t>
            </a:r>
            <a:r>
              <a:rPr lang="en-US" altLang="ja-JP" b="1" dirty="0" err="1">
                <a:solidFill>
                  <a:srgbClr val="FF0000"/>
                </a:solidFill>
              </a:rPr>
              <a:t>’</a:t>
            </a:r>
            <a:r>
              <a:rPr lang="en-US" altLang="ja-JP" dirty="0" err="1"/>
              <a:t>auto</a:t>
            </a:r>
            <a:r>
              <a:rPr lang="ja-JP" altLang="it-IT" sz="2800">
                <a:solidFill>
                  <a:srgbClr val="FF0000"/>
                </a:solidFill>
              </a:rPr>
              <a:t>㊛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26.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ostacolo</a:t>
            </a:r>
            <a:r>
              <a:rPr lang="ja-JP" altLang="it-IT" sz="2800"/>
              <a:t>㊚</a:t>
            </a:r>
            <a:endParaRPr lang="it-IT" altLang="ja-JP" sz="28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2983B6A-4089-2952-AC5C-013AE4CE5C17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4. </a:t>
            </a:r>
            <a:r>
              <a:rPr lang="en-US" altLang="ja-JP" b="1" dirty="0" err="1"/>
              <a:t>un</a:t>
            </a:r>
            <a:r>
              <a:rPr lang="en-US" altLang="ja-JP" b="1" dirty="0" err="1">
                <a:solidFill>
                  <a:srgbClr val="FF0000"/>
                </a:solidFill>
              </a:rPr>
              <a:t>’</a:t>
            </a:r>
            <a:r>
              <a:rPr lang="en-US" altLang="ja-JP" dirty="0" err="1"/>
              <a:t>amica</a:t>
            </a:r>
            <a:r>
              <a:rPr lang="ja-JP" altLang="it-IT" sz="2800">
                <a:solidFill>
                  <a:srgbClr val="FF0000"/>
                </a:solidFill>
              </a:rPr>
              <a:t>㊛</a:t>
            </a:r>
            <a:endParaRPr lang="it-IT" altLang="ja-JP" sz="28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43724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54010-C569-6232-6EAF-F413E48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49EFD4-F97D-15A8-03AB-85AE1EF5D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問３</a:t>
            </a:r>
            <a:r>
              <a:rPr kumimoji="1" lang="ja-JP" altLang="en-US"/>
              <a:t>：定冠詞を設ける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05E24391-69F6-CAC5-0054-DB02D9D4BEC6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libro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/>
              <a:t>la</a:t>
            </a:r>
            <a:r>
              <a:rPr lang="en-US" altLang="ja-JP" dirty="0"/>
              <a:t> </a:t>
            </a:r>
            <a:r>
              <a:rPr lang="en-US" altLang="ja-JP" dirty="0" err="1"/>
              <a:t>schiena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/>
              <a:t>il</a:t>
            </a:r>
            <a:r>
              <a:rPr lang="en-US" altLang="ja-JP" dirty="0"/>
              <a:t> tiramisù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 err="1"/>
              <a:t>l’</a:t>
            </a:r>
            <a:r>
              <a:rPr lang="en-US" altLang="ja-JP" dirty="0" err="1"/>
              <a:t>amica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problema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papà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il</a:t>
            </a:r>
            <a:r>
              <a:rPr lang="en-US" altLang="ja-JP" dirty="0"/>
              <a:t> papa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pappagallo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C1B85F85-0D1B-44A8-0765-A527157344AD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/>
              <a:t>lo</a:t>
            </a:r>
            <a:r>
              <a:rPr lang="en-US" altLang="ja-JP" dirty="0"/>
              <a:t> </a:t>
            </a:r>
            <a:r>
              <a:rPr lang="en-US" altLang="ja-JP" dirty="0" err="1"/>
              <a:t>zio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/>
              <a:t>lo</a:t>
            </a:r>
            <a:r>
              <a:rPr lang="en-US" altLang="ja-JP" dirty="0"/>
              <a:t> </a:t>
            </a:r>
            <a:r>
              <a:rPr lang="en-US" altLang="ja-JP" dirty="0" err="1"/>
              <a:t>gnocco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 err="1"/>
              <a:t>l’</a:t>
            </a:r>
            <a:r>
              <a:rPr lang="en-US" altLang="ja-JP" dirty="0" err="1"/>
              <a:t>occhio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bosco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il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/>
              <a:t>la</a:t>
            </a:r>
            <a:r>
              <a:rPr lang="en-US" altLang="ja-JP" dirty="0"/>
              <a:t> </a:t>
            </a:r>
            <a:r>
              <a:rPr lang="en-US" altLang="ja-JP" dirty="0" err="1"/>
              <a:t>farmacia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il</a:t>
            </a:r>
            <a:r>
              <a:rPr lang="en-US" altLang="ja-JP" dirty="0"/>
              <a:t> cinema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la</a:t>
            </a:r>
            <a:r>
              <a:rPr lang="en-US" altLang="ja-JP" dirty="0"/>
              <a:t> mano</a:t>
            </a:r>
          </a:p>
          <a:p>
            <a:endParaRPr lang="ja-JP" altLang="en-US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FF9DFDB6-09EE-8EF2-0C48-AFFC61BC8511}"/>
              </a:ext>
            </a:extLst>
          </p:cNvPr>
          <p:cNvSpPr txBox="1">
            <a:spLocks/>
          </p:cNvSpPr>
          <p:nvPr/>
        </p:nvSpPr>
        <p:spPr>
          <a:xfrm>
            <a:off x="7763204" y="1825625"/>
            <a:ext cx="3812628" cy="503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il</a:t>
            </a:r>
            <a:r>
              <a:rPr lang="en-US" altLang="ja-JP" dirty="0"/>
              <a:t> brindisi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/>
              <a:t>la</a:t>
            </a:r>
            <a:r>
              <a:rPr lang="en-US" altLang="ja-JP" dirty="0"/>
              <a:t> </a:t>
            </a:r>
            <a:r>
              <a:rPr lang="en-US" altLang="ja-JP" dirty="0" err="1"/>
              <a:t>spia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il</a:t>
            </a:r>
            <a:r>
              <a:rPr lang="en-US" altLang="ja-JP" dirty="0"/>
              <a:t> caffè 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 err="1"/>
              <a:t>l’</a:t>
            </a:r>
            <a:r>
              <a:rPr lang="en-US" altLang="ja-JP" dirty="0" err="1"/>
              <a:t>auto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il</a:t>
            </a:r>
            <a:r>
              <a:rPr lang="en-US" altLang="ja-JP" dirty="0"/>
              <a:t> medico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/>
              <a:t>la</a:t>
            </a:r>
            <a:r>
              <a:rPr lang="en-US" altLang="ja-JP" dirty="0"/>
              <a:t> </a:t>
            </a:r>
            <a:r>
              <a:rPr lang="en-US" altLang="ja-JP" dirty="0" err="1"/>
              <a:t>camicia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coniglio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lo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Giappone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99014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86A81-9BDA-286D-9E39-7CD8157E0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343CD0-1966-2461-E211-37022D1E4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2D3026-8900-56C2-FDA5-4E88CBD39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問３</a:t>
            </a:r>
            <a:r>
              <a:rPr kumimoji="1" lang="ja-JP" altLang="en-US"/>
              <a:t>：定冠詞を設ける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A2F3BBFF-9BEB-D230-C696-008DF293C6A6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graphicFrame>
        <p:nvGraphicFramePr>
          <p:cNvPr id="4" name="Segnaposto contenuto 6">
            <a:extLst>
              <a:ext uri="{FF2B5EF4-FFF2-40B4-BE49-F238E27FC236}">
                <a16:creationId xmlns:a16="http://schemas.microsoft.com/office/drawing/2014/main" id="{54953645-01B2-9900-4AD1-89FD6FED9B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049092"/>
              </p:ext>
            </p:extLst>
          </p:nvPr>
        </p:nvGraphicFramePr>
        <p:xfrm>
          <a:off x="2330245" y="2537711"/>
          <a:ext cx="753151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020">
                  <a:extLst>
                    <a:ext uri="{9D8B030D-6E8A-4147-A177-3AD203B41FA5}">
                      <a16:colId xmlns:a16="http://schemas.microsoft.com/office/drawing/2014/main" val="2347859062"/>
                    </a:ext>
                  </a:extLst>
                </a:gridCol>
                <a:gridCol w="1007631">
                  <a:extLst>
                    <a:ext uri="{9D8B030D-6E8A-4147-A177-3AD203B41FA5}">
                      <a16:colId xmlns:a16="http://schemas.microsoft.com/office/drawing/2014/main" val="2226182670"/>
                    </a:ext>
                  </a:extLst>
                </a:gridCol>
                <a:gridCol w="934065">
                  <a:extLst>
                    <a:ext uri="{9D8B030D-6E8A-4147-A177-3AD203B41FA5}">
                      <a16:colId xmlns:a16="http://schemas.microsoft.com/office/drawing/2014/main" val="2934483167"/>
                    </a:ext>
                  </a:extLst>
                </a:gridCol>
                <a:gridCol w="4935794">
                  <a:extLst>
                    <a:ext uri="{9D8B030D-6E8A-4147-A177-3AD203B41FA5}">
                      <a16:colId xmlns:a16="http://schemas.microsoft.com/office/drawing/2014/main" val="24254018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単数</a:t>
                      </a:r>
                      <a:endParaRPr lang="it-IT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複数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分布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429534"/>
                  </a:ext>
                </a:extLst>
              </a:tr>
              <a:tr h="445008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㊚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gli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ja-JP" sz="3200" b="0" dirty="0" err="1"/>
                        <a:t>s</a:t>
                      </a:r>
                      <a:r>
                        <a:rPr lang="it-IT" altLang="ja-JP" sz="3200" b="0" dirty="0"/>
                        <a:t>+</a:t>
                      </a:r>
                      <a:r>
                        <a:rPr lang="ja-JP" altLang="it-IT" sz="3200" b="0"/>
                        <a:t>子音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z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gn</a:t>
                      </a:r>
                      <a:r>
                        <a:rPr lang="it-IT" altLang="ja-JP" sz="3200" b="0" dirty="0"/>
                        <a:t>, </a:t>
                      </a:r>
                      <a:r>
                        <a:rPr lang="it-IT" altLang="ja-JP" sz="3200" b="0" dirty="0" err="1"/>
                        <a:t>ps</a:t>
                      </a:r>
                      <a:r>
                        <a:rPr lang="it-IT" altLang="ja-JP" sz="3200" b="0" dirty="0"/>
                        <a:t>, x, y</a:t>
                      </a:r>
                      <a:r>
                        <a:rPr lang="ja-JP" altLang="it-IT" sz="3200" b="0"/>
                        <a:t>の前</a:t>
                      </a:r>
                      <a:endParaRPr lang="it-IT" altLang="ja-JP" sz="3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947981"/>
                  </a:ext>
                </a:extLst>
              </a:tr>
              <a:tr h="445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/>
                        <a:t>上</a:t>
                      </a:r>
                      <a:r>
                        <a:rPr lang="ja-JP" altLang="it-IT" sz="3200"/>
                        <a:t>記以外の子音の前</a:t>
                      </a:r>
                      <a:endParaRPr lang="it-IT" altLang="ja-JP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9597168"/>
                  </a:ext>
                </a:extLst>
              </a:tr>
              <a:tr h="5791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gli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7470041"/>
                  </a:ext>
                </a:extLst>
              </a:tr>
              <a:tr h="445008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㊛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子音の前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7111139"/>
                  </a:ext>
                </a:extLst>
              </a:tr>
              <a:tr h="445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/>
                        <a:t>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3200" dirty="0"/>
                        <a:t>母音の前</a:t>
                      </a:r>
                      <a:endParaRPr lang="it-IT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619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824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F0364-35E2-D122-7DD9-E9BB18E30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74AA92-7D6E-0E3A-3AC6-2D46AE4E3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9EDAE7-5547-B68B-4BC3-D0D5E24DF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問３</a:t>
            </a:r>
            <a:r>
              <a:rPr kumimoji="1" lang="ja-JP" altLang="en-US"/>
              <a:t>：定冠詞を設ける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37AFBE85-84DB-7A52-1066-61AB4301F2A7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libro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schiena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/>
              <a:t>__</a:t>
            </a:r>
            <a:r>
              <a:rPr lang="en-US" altLang="ja-JP" dirty="0"/>
              <a:t> tiramisù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/>
              <a:t>__ </a:t>
            </a:r>
            <a:r>
              <a:rPr lang="en-US" altLang="ja-JP" dirty="0" err="1"/>
              <a:t>amica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problema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papà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__</a:t>
            </a:r>
            <a:r>
              <a:rPr lang="en-US" altLang="ja-JP" dirty="0"/>
              <a:t> papa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pappagallo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01CB1869-D5DA-5C85-8168-D620DDF592B5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zio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gnocco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/>
              <a:t>__ </a:t>
            </a:r>
            <a:r>
              <a:rPr lang="en-US" altLang="ja-JP" dirty="0" err="1"/>
              <a:t>occhio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bosco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__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farmacia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__</a:t>
            </a:r>
            <a:r>
              <a:rPr lang="en-US" altLang="ja-JP" dirty="0"/>
              <a:t> cinema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__</a:t>
            </a:r>
            <a:r>
              <a:rPr lang="en-US" altLang="ja-JP" dirty="0"/>
              <a:t> mano</a:t>
            </a:r>
          </a:p>
          <a:p>
            <a:endParaRPr lang="ja-JP" altLang="en-US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4772921F-9825-2A4F-2583-0C89F979B753}"/>
              </a:ext>
            </a:extLst>
          </p:cNvPr>
          <p:cNvSpPr txBox="1">
            <a:spLocks/>
          </p:cNvSpPr>
          <p:nvPr/>
        </p:nvSpPr>
        <p:spPr>
          <a:xfrm>
            <a:off x="7763204" y="1825625"/>
            <a:ext cx="3812628" cy="503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__</a:t>
            </a:r>
            <a:r>
              <a:rPr lang="en-US" altLang="ja-JP" dirty="0"/>
              <a:t> brindisi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spia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__</a:t>
            </a:r>
            <a:r>
              <a:rPr lang="en-US" altLang="ja-JP" dirty="0"/>
              <a:t> caffè 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/>
              <a:t>__ </a:t>
            </a:r>
            <a:r>
              <a:rPr lang="en-US" altLang="ja-JP" dirty="0"/>
              <a:t>auto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__</a:t>
            </a:r>
            <a:r>
              <a:rPr lang="en-US" altLang="ja-JP" dirty="0"/>
              <a:t> medico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camicia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coniglio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__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Giappone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7259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54010-C569-6232-6EAF-F413E48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49EFD4-F97D-15A8-03AB-85AE1EF5D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問４</a:t>
            </a:r>
            <a:r>
              <a:rPr lang="ja-JP" altLang="en-US"/>
              <a:t>：複数形にする（定冠詞も含めて）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50D0A4C3-77C0-4CBF-4E18-8F6B54BE8DF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 err="1"/>
              <a:t>i</a:t>
            </a:r>
            <a:r>
              <a:rPr lang="en-US" altLang="ja-JP" dirty="0"/>
              <a:t> libr</a:t>
            </a:r>
            <a:r>
              <a:rPr lang="en-US" altLang="ja-JP" b="1" dirty="0"/>
              <a:t>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/>
              <a:t>le</a:t>
            </a:r>
            <a:r>
              <a:rPr lang="en-US" altLang="ja-JP" dirty="0"/>
              <a:t> </a:t>
            </a:r>
            <a:r>
              <a:rPr lang="en-US" altLang="ja-JP" dirty="0" err="1"/>
              <a:t>schien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 err="1"/>
              <a:t>i</a:t>
            </a:r>
            <a:r>
              <a:rPr lang="en-US" altLang="ja-JP" dirty="0"/>
              <a:t> tiramis</a:t>
            </a:r>
            <a:r>
              <a:rPr lang="en-US" altLang="ja-JP" u="sng" dirty="0"/>
              <a:t>ù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/>
              <a:t>le </a:t>
            </a:r>
            <a:r>
              <a:rPr lang="en-US" altLang="ja-JP" dirty="0" err="1"/>
              <a:t>amic</a:t>
            </a:r>
            <a:r>
              <a:rPr lang="en-US" altLang="ja-JP" b="1" dirty="0" err="1"/>
              <a:t>he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problem</a:t>
            </a:r>
            <a:r>
              <a:rPr lang="en-US" altLang="ja-JP" b="1" dirty="0" err="1"/>
              <a:t>i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pap</a:t>
            </a:r>
            <a:r>
              <a:rPr lang="en-US" altLang="ja-JP" u="sng" dirty="0" err="1"/>
              <a:t>à</a:t>
            </a:r>
            <a:endParaRPr lang="en-US" altLang="ja-JP" u="sng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pap</a:t>
            </a:r>
            <a:r>
              <a:rPr lang="en-US" altLang="ja-JP" b="1" dirty="0" err="1"/>
              <a:t>i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pappagall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076CF98D-B00D-9F7A-1BDF-BED88BFAE6AB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 err="1"/>
              <a:t>gli</a:t>
            </a:r>
            <a:r>
              <a:rPr lang="en-US" altLang="ja-JP" dirty="0"/>
              <a:t> </a:t>
            </a:r>
            <a:r>
              <a:rPr lang="en-US" altLang="ja-JP" dirty="0" err="1"/>
              <a:t>zi</a:t>
            </a:r>
            <a:r>
              <a:rPr lang="en-US" altLang="ja-JP" b="1" dirty="0" err="1"/>
              <a:t>i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 err="1"/>
              <a:t>gli</a:t>
            </a:r>
            <a:r>
              <a:rPr lang="en-US" altLang="ja-JP" dirty="0"/>
              <a:t> gnocc</a:t>
            </a:r>
            <a:r>
              <a:rPr lang="en-US" altLang="ja-JP" b="1" dirty="0"/>
              <a:t>hi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 err="1"/>
              <a:t>gli</a:t>
            </a:r>
            <a:r>
              <a:rPr lang="en-US" altLang="ja-JP" b="1" dirty="0"/>
              <a:t> </a:t>
            </a:r>
            <a:r>
              <a:rPr lang="en-US" altLang="ja-JP" dirty="0" err="1"/>
              <a:t>occhi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bosc</a:t>
            </a:r>
            <a:r>
              <a:rPr lang="en-US" altLang="ja-JP" b="1" dirty="0" err="1"/>
              <a:t>hi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 err="1"/>
              <a:t>i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/>
              <a:t>le</a:t>
            </a:r>
            <a:r>
              <a:rPr lang="en-US" altLang="ja-JP" dirty="0"/>
              <a:t> </a:t>
            </a:r>
            <a:r>
              <a:rPr lang="en-US" altLang="ja-JP" dirty="0" err="1"/>
              <a:t>farmaci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 err="1"/>
              <a:t>i</a:t>
            </a:r>
            <a:r>
              <a:rPr lang="en-US" altLang="ja-JP" dirty="0"/>
              <a:t> cinema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le</a:t>
            </a:r>
            <a:r>
              <a:rPr lang="en-US" altLang="ja-JP" dirty="0"/>
              <a:t> man</a:t>
            </a:r>
            <a:r>
              <a:rPr lang="en-US" altLang="ja-JP" b="1" dirty="0"/>
              <a:t>i</a:t>
            </a:r>
          </a:p>
          <a:p>
            <a:endParaRPr lang="ja-JP" altLang="en-US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A1024731-4DA6-2AD3-1B11-440F968E6EDF}"/>
              </a:ext>
            </a:extLst>
          </p:cNvPr>
          <p:cNvSpPr txBox="1">
            <a:spLocks/>
          </p:cNvSpPr>
          <p:nvPr/>
        </p:nvSpPr>
        <p:spPr>
          <a:xfrm>
            <a:off x="7763204" y="1825625"/>
            <a:ext cx="3812628" cy="503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 err="1"/>
              <a:t>i</a:t>
            </a:r>
            <a:r>
              <a:rPr lang="en-US" altLang="ja-JP" dirty="0"/>
              <a:t> brindisi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/>
              <a:t>le</a:t>
            </a:r>
            <a:r>
              <a:rPr lang="en-US" altLang="ja-JP" dirty="0"/>
              <a:t> </a:t>
            </a:r>
            <a:r>
              <a:rPr lang="en-US" altLang="ja-JP" dirty="0" err="1"/>
              <a:t>spi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 err="1"/>
              <a:t>i</a:t>
            </a:r>
            <a:r>
              <a:rPr lang="en-US" altLang="ja-JP" dirty="0"/>
              <a:t> caff</a:t>
            </a:r>
            <a:r>
              <a:rPr lang="en-US" altLang="ja-JP" b="1" dirty="0"/>
              <a:t>è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/>
              <a:t>le </a:t>
            </a:r>
            <a:r>
              <a:rPr lang="en-US" altLang="ja-JP" dirty="0"/>
              <a:t>auto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medic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/>
              <a:t>le</a:t>
            </a:r>
            <a:r>
              <a:rPr lang="en-US" altLang="ja-JP" dirty="0"/>
              <a:t> </a:t>
            </a:r>
            <a:r>
              <a:rPr lang="en-US" altLang="ja-JP" dirty="0" err="1"/>
              <a:t>camici</a:t>
            </a:r>
            <a:r>
              <a:rPr lang="en-US" altLang="ja-JP" b="1" dirty="0" err="1"/>
              <a:t>e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conigli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 err="1"/>
              <a:t>gli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Giappone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08962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46A25-A8D1-7369-F28F-B02DA03D9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1B726-8472-4F24-C29E-9B207DD33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性と数の復習</a:t>
            </a:r>
            <a:endParaRPr lang="it-IT" b="1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B0D2E4D0-B07E-A115-83FD-BCB8600210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95104" y="2002606"/>
          <a:ext cx="4795683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464">
                  <a:extLst>
                    <a:ext uri="{9D8B030D-6E8A-4147-A177-3AD203B41FA5}">
                      <a16:colId xmlns:a16="http://schemas.microsoft.com/office/drawing/2014/main" val="2347859062"/>
                    </a:ext>
                  </a:extLst>
                </a:gridCol>
                <a:gridCol w="2104103">
                  <a:extLst>
                    <a:ext uri="{9D8B030D-6E8A-4147-A177-3AD203B41FA5}">
                      <a16:colId xmlns:a16="http://schemas.microsoft.com/office/drawing/2014/main" val="2226182670"/>
                    </a:ext>
                  </a:extLst>
                </a:gridCol>
                <a:gridCol w="1986116">
                  <a:extLst>
                    <a:ext uri="{9D8B030D-6E8A-4147-A177-3AD203B41FA5}">
                      <a16:colId xmlns:a16="http://schemas.microsoft.com/office/drawing/2014/main" val="2611462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単数形</a:t>
                      </a:r>
                      <a:endParaRPr lang="it-IT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it-IT" sz="2800" dirty="0"/>
                        <a:t>複数形</a:t>
                      </a:r>
                      <a:endParaRPr lang="it-IT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42953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㊚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94798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01985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25634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ja-JP" altLang="it-IT" sz="3600" dirty="0"/>
                        <a:t>㊛</a:t>
                      </a:r>
                      <a:endParaRPr lang="it-IT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3333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21154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/>
                        <a:t>-i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8856383"/>
                  </a:ext>
                </a:extLst>
              </a:tr>
            </a:tbl>
          </a:graphicData>
        </a:graphic>
      </p:graphicFrame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F7191B8C-FAD7-CEF7-A8EB-2567E42A4BE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600" dirty="0"/>
              <a:t>ragazz</a:t>
            </a:r>
            <a:r>
              <a:rPr lang="it-IT" sz="3600" b="1" dirty="0"/>
              <a:t>o</a:t>
            </a:r>
            <a:r>
              <a:rPr lang="it-IT" sz="3600" dirty="0"/>
              <a:t> </a:t>
            </a:r>
            <a:r>
              <a:rPr lang="ja-JP" altLang="it-IT" sz="3600" dirty="0"/>
              <a:t>→</a:t>
            </a:r>
            <a:r>
              <a:rPr lang="it-IT" altLang="ja-JP" sz="3600" dirty="0"/>
              <a:t> ragazz</a:t>
            </a:r>
            <a:r>
              <a:rPr lang="it-IT" sz="3600" b="1" dirty="0"/>
              <a:t>i</a:t>
            </a:r>
          </a:p>
          <a:p>
            <a:r>
              <a:rPr lang="it-IT" sz="3600" dirty="0"/>
              <a:t>padr</a:t>
            </a:r>
            <a:r>
              <a:rPr lang="it-IT" sz="3600" b="1" dirty="0"/>
              <a:t>e</a:t>
            </a:r>
            <a:r>
              <a:rPr lang="it-IT" sz="3600" dirty="0"/>
              <a:t> </a:t>
            </a:r>
            <a:r>
              <a:rPr lang="ja-JP" altLang="it-IT" sz="3600" dirty="0"/>
              <a:t>→</a:t>
            </a:r>
            <a:r>
              <a:rPr lang="it-IT" altLang="ja-JP" sz="3600" dirty="0"/>
              <a:t> </a:t>
            </a:r>
            <a:r>
              <a:rPr lang="it-IT" sz="3600" dirty="0"/>
              <a:t>padr</a:t>
            </a:r>
            <a:r>
              <a:rPr lang="it-IT" sz="3600" b="1" dirty="0"/>
              <a:t>i</a:t>
            </a:r>
          </a:p>
          <a:p>
            <a:r>
              <a:rPr lang="it-IT" sz="3600" dirty="0"/>
              <a:t>problem</a:t>
            </a:r>
            <a:r>
              <a:rPr lang="it-IT" sz="3600" b="1" dirty="0"/>
              <a:t>a </a:t>
            </a:r>
            <a:r>
              <a:rPr lang="ja-JP" altLang="it-IT" sz="3600" dirty="0"/>
              <a:t>→</a:t>
            </a:r>
            <a:r>
              <a:rPr lang="it-IT" altLang="ja-JP" sz="3600" dirty="0"/>
              <a:t> </a:t>
            </a:r>
            <a:r>
              <a:rPr lang="it-IT" sz="3600" dirty="0"/>
              <a:t>problem</a:t>
            </a:r>
            <a:r>
              <a:rPr lang="it-IT" sz="3600" b="1" dirty="0"/>
              <a:t>i</a:t>
            </a:r>
          </a:p>
          <a:p>
            <a:r>
              <a:rPr lang="it-IT" sz="3600" dirty="0"/>
              <a:t>ragazz</a:t>
            </a:r>
            <a:r>
              <a:rPr lang="it-IT" sz="3600" b="1" dirty="0"/>
              <a:t>a</a:t>
            </a:r>
            <a:r>
              <a:rPr lang="it-IT" sz="3600" dirty="0"/>
              <a:t> </a:t>
            </a:r>
            <a:r>
              <a:rPr lang="ja-JP" altLang="it-IT" sz="3600" dirty="0"/>
              <a:t>→</a:t>
            </a:r>
            <a:r>
              <a:rPr lang="it-IT" altLang="ja-JP" sz="3600" dirty="0"/>
              <a:t> </a:t>
            </a:r>
            <a:r>
              <a:rPr lang="it-IT" sz="3600" dirty="0"/>
              <a:t>ragazz</a:t>
            </a:r>
            <a:r>
              <a:rPr lang="it-IT" sz="3600" b="1" dirty="0"/>
              <a:t>e</a:t>
            </a:r>
          </a:p>
          <a:p>
            <a:r>
              <a:rPr lang="it-IT" sz="3600" dirty="0"/>
              <a:t>madr</a:t>
            </a:r>
            <a:r>
              <a:rPr lang="it-IT" sz="3600" b="1" dirty="0"/>
              <a:t>e</a:t>
            </a:r>
            <a:r>
              <a:rPr lang="it-IT" sz="3600" dirty="0"/>
              <a:t> </a:t>
            </a:r>
            <a:r>
              <a:rPr lang="ja-JP" altLang="it-IT" sz="3600" dirty="0"/>
              <a:t>→</a:t>
            </a:r>
            <a:r>
              <a:rPr lang="it-IT" altLang="ja-JP" sz="3600" dirty="0"/>
              <a:t> </a:t>
            </a:r>
            <a:r>
              <a:rPr lang="it-IT" sz="3600" dirty="0"/>
              <a:t>madr</a:t>
            </a:r>
            <a:r>
              <a:rPr lang="it-IT" sz="3600" b="1" dirty="0"/>
              <a:t>i</a:t>
            </a:r>
          </a:p>
          <a:p>
            <a:r>
              <a:rPr lang="it-IT" sz="3600" dirty="0"/>
              <a:t>man</a:t>
            </a:r>
            <a:r>
              <a:rPr lang="it-IT" sz="3600" b="1" dirty="0"/>
              <a:t>o</a:t>
            </a:r>
            <a:r>
              <a:rPr lang="it-IT" sz="3600" dirty="0"/>
              <a:t> </a:t>
            </a:r>
            <a:r>
              <a:rPr lang="ja-JP" altLang="it-IT" sz="3600" dirty="0"/>
              <a:t>→</a:t>
            </a:r>
            <a:r>
              <a:rPr lang="it-IT" altLang="ja-JP" sz="3600" dirty="0"/>
              <a:t> </a:t>
            </a:r>
            <a:r>
              <a:rPr lang="it-IT" sz="3600" dirty="0"/>
              <a:t>man</a:t>
            </a:r>
            <a:r>
              <a:rPr lang="it-IT" sz="3600" b="1" dirty="0"/>
              <a:t>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7652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4BCA0-9C32-6D00-7AFA-B598B637D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92A18-D366-5110-5015-B58B615F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性と数の復習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3FC605-B2BC-165E-1330-5E21B71DD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606" y="1825624"/>
            <a:ext cx="11641393" cy="5032376"/>
          </a:xfrm>
        </p:spPr>
        <p:txBody>
          <a:bodyPr>
            <a:normAutofit fontScale="92500"/>
          </a:bodyPr>
          <a:lstStyle/>
          <a:p>
            <a:r>
              <a:rPr lang="ja-JP" altLang="it-IT" sz="3500" b="1" dirty="0"/>
              <a:t>単数形と複数形が同じ名詞</a:t>
            </a:r>
            <a:endParaRPr lang="it-IT" altLang="ja-JP" sz="3500" b="1" dirty="0"/>
          </a:p>
          <a:p>
            <a:pPr marL="514350" indent="-514350">
              <a:buFont typeface="+mj-lt"/>
              <a:buAutoNum type="arabicPeriod"/>
            </a:pPr>
            <a:r>
              <a:rPr lang="ja-JP" altLang="it-IT" sz="3500" dirty="0"/>
              <a:t>アクセント符号で終わる名詞：</a:t>
            </a:r>
            <a:r>
              <a:rPr lang="it-IT" altLang="ja-JP" sz="3500" dirty="0"/>
              <a:t>città</a:t>
            </a:r>
            <a:r>
              <a:rPr lang="ja-JP" altLang="it-IT" sz="3500" dirty="0"/>
              <a:t>㊛都市</a:t>
            </a:r>
            <a:r>
              <a:rPr lang="it-IT" altLang="ja-JP" sz="3500" dirty="0"/>
              <a:t>, caffè</a:t>
            </a:r>
            <a:r>
              <a:rPr lang="ja-JP" altLang="it-IT" sz="3500" dirty="0"/>
              <a:t>㊚コーヒー</a:t>
            </a:r>
            <a:endParaRPr lang="it-IT" altLang="ja-JP" sz="3500" dirty="0"/>
          </a:p>
          <a:p>
            <a:pPr marL="514350" indent="-514350">
              <a:buFont typeface="+mj-lt"/>
              <a:buAutoNum type="arabicPeriod"/>
            </a:pPr>
            <a:r>
              <a:rPr lang="it-IT" altLang="ja-JP" sz="3500" dirty="0"/>
              <a:t>1</a:t>
            </a:r>
            <a:r>
              <a:rPr lang="ja-JP" altLang="it-IT" sz="3500" dirty="0"/>
              <a:t>音節語：</a:t>
            </a:r>
            <a:r>
              <a:rPr lang="it-IT" altLang="ja-JP" sz="3500" dirty="0"/>
              <a:t>re</a:t>
            </a:r>
            <a:r>
              <a:rPr lang="ja-JP" altLang="it-IT" sz="3500" dirty="0"/>
              <a:t>㊚王</a:t>
            </a:r>
            <a:r>
              <a:rPr lang="it-IT" altLang="ja-JP" sz="3500" dirty="0"/>
              <a:t>, gru</a:t>
            </a:r>
            <a:r>
              <a:rPr lang="ja-JP" altLang="it-IT" sz="3500" dirty="0"/>
              <a:t>㊛鶴</a:t>
            </a:r>
            <a:endParaRPr lang="it-IT" altLang="ja-JP" sz="3500" dirty="0"/>
          </a:p>
          <a:p>
            <a:pPr marL="514350" indent="-514350">
              <a:buFont typeface="+mj-lt"/>
              <a:buAutoNum type="arabicPeriod"/>
            </a:pPr>
            <a:r>
              <a:rPr lang="ja-JP" altLang="it-IT" sz="3500" dirty="0"/>
              <a:t>子音で終わる名詞：</a:t>
            </a:r>
            <a:r>
              <a:rPr lang="it-IT" altLang="ja-JP" sz="3500" dirty="0"/>
              <a:t>gas</a:t>
            </a:r>
            <a:r>
              <a:rPr lang="ja-JP" altLang="it-IT" sz="3500" dirty="0"/>
              <a:t>㊚ガス</a:t>
            </a:r>
            <a:r>
              <a:rPr lang="it-IT" altLang="ja-JP" sz="3500" dirty="0"/>
              <a:t>, film</a:t>
            </a:r>
            <a:r>
              <a:rPr lang="ja-JP" altLang="it-IT" sz="3500" dirty="0"/>
              <a:t>㊚映画</a:t>
            </a:r>
            <a:endParaRPr lang="it-IT" altLang="ja-JP" sz="3500" dirty="0"/>
          </a:p>
          <a:p>
            <a:pPr marL="514350" indent="-514350">
              <a:buFont typeface="+mj-lt"/>
              <a:buAutoNum type="arabicPeriod"/>
            </a:pPr>
            <a:r>
              <a:rPr lang="it-IT" sz="3500" dirty="0"/>
              <a:t>-i</a:t>
            </a:r>
            <a:r>
              <a:rPr lang="ja-JP" altLang="it-IT" sz="3500" dirty="0"/>
              <a:t>で終わる名詞：</a:t>
            </a:r>
            <a:r>
              <a:rPr lang="it-IT" altLang="ja-JP" sz="3500" dirty="0"/>
              <a:t>tesi</a:t>
            </a:r>
            <a:r>
              <a:rPr lang="ja-JP" altLang="it-IT" sz="3500" dirty="0"/>
              <a:t>㊛論文</a:t>
            </a:r>
            <a:r>
              <a:rPr lang="it-IT" altLang="ja-JP" sz="3500" dirty="0"/>
              <a:t>, brindisi</a:t>
            </a:r>
            <a:r>
              <a:rPr lang="ja-JP" altLang="it-IT" sz="3500" dirty="0"/>
              <a:t>㊚乾杯</a:t>
            </a:r>
            <a:endParaRPr lang="it-IT" altLang="ja-JP" sz="3500" dirty="0"/>
          </a:p>
          <a:p>
            <a:pPr marL="514350" indent="-514350">
              <a:buFont typeface="+mj-lt"/>
              <a:buAutoNum type="arabicPeriod"/>
            </a:pPr>
            <a:r>
              <a:rPr lang="ja-JP" altLang="it-IT" sz="3500" dirty="0"/>
              <a:t>短縮された名詞：</a:t>
            </a:r>
            <a:r>
              <a:rPr lang="it-IT" altLang="ja-JP" sz="3500" dirty="0"/>
              <a:t>auto(mobile)</a:t>
            </a:r>
            <a:r>
              <a:rPr lang="ja-JP" altLang="it-IT" sz="3500" dirty="0"/>
              <a:t>㊛自動車</a:t>
            </a:r>
            <a:br>
              <a:rPr lang="it-IT" altLang="ja-JP" sz="3500" dirty="0"/>
            </a:br>
            <a:r>
              <a:rPr lang="it-IT" altLang="ja-JP" sz="3500" dirty="0"/>
              <a:t>                            cinema(</a:t>
            </a:r>
            <a:r>
              <a:rPr lang="it-IT" altLang="ja-JP" sz="3500" dirty="0" err="1"/>
              <a:t>tografo</a:t>
            </a:r>
            <a:r>
              <a:rPr lang="it-IT" altLang="ja-JP" sz="3500" dirty="0"/>
              <a:t>)</a:t>
            </a:r>
            <a:r>
              <a:rPr lang="ja-JP" altLang="it-IT" sz="3500" dirty="0"/>
              <a:t>㊚映画</a:t>
            </a:r>
            <a:endParaRPr lang="it-IT" altLang="ja-JP" sz="3500" dirty="0"/>
          </a:p>
          <a:p>
            <a:pPr marL="514350" indent="-514350">
              <a:buFont typeface="+mj-lt"/>
              <a:buAutoNum type="arabicPeriod"/>
            </a:pPr>
            <a:r>
              <a:rPr lang="it-IT" sz="3500" dirty="0"/>
              <a:t>-</a:t>
            </a:r>
            <a:r>
              <a:rPr lang="it-IT" sz="3500" dirty="0" err="1"/>
              <a:t>ie</a:t>
            </a:r>
            <a:r>
              <a:rPr lang="ja-JP" altLang="it-IT" sz="3500" dirty="0"/>
              <a:t>で終わる女性名詞の多く：</a:t>
            </a:r>
            <a:r>
              <a:rPr lang="it-IT" altLang="ja-JP" sz="3500" dirty="0"/>
              <a:t>serie</a:t>
            </a:r>
            <a:r>
              <a:rPr lang="ja-JP" altLang="it-IT" sz="3500" dirty="0"/>
              <a:t>㊛シリーズ</a:t>
            </a:r>
            <a:r>
              <a:rPr lang="it-IT" altLang="ja-JP" sz="3500" dirty="0"/>
              <a:t>, specie</a:t>
            </a:r>
            <a:r>
              <a:rPr lang="ja-JP" altLang="it-IT" sz="3500" dirty="0"/>
              <a:t>㊛種</a:t>
            </a:r>
            <a:br>
              <a:rPr lang="it-IT" altLang="ja-JP" sz="3500" dirty="0"/>
            </a:br>
            <a:r>
              <a:rPr lang="ja-JP" altLang="it-IT" sz="3500" dirty="0"/>
              <a:t>例外）</a:t>
            </a:r>
            <a:r>
              <a:rPr lang="it-IT" altLang="ja-JP" sz="3500" dirty="0"/>
              <a:t>moglie</a:t>
            </a:r>
            <a:r>
              <a:rPr lang="ja-JP" altLang="it-IT" sz="3500" dirty="0"/>
              <a:t>㊛妻→</a:t>
            </a:r>
            <a:r>
              <a:rPr lang="it-IT" altLang="ja-JP" sz="3500" dirty="0"/>
              <a:t>mogli</a:t>
            </a:r>
            <a:r>
              <a:rPr lang="ja-JP" altLang="it-IT" sz="3500" dirty="0"/>
              <a:t>　</a:t>
            </a:r>
            <a:r>
              <a:rPr lang="it-IT" altLang="ja-JP" sz="3500" dirty="0"/>
              <a:t>superficie</a:t>
            </a:r>
            <a:r>
              <a:rPr lang="ja-JP" altLang="it-IT" sz="3500" dirty="0"/>
              <a:t>㊛表面→</a:t>
            </a:r>
            <a:r>
              <a:rPr lang="it-IT" altLang="ja-JP" sz="3500" dirty="0"/>
              <a:t>superfici</a:t>
            </a:r>
          </a:p>
          <a:p>
            <a:pPr marL="514350" indent="-514350">
              <a:buFont typeface="+mj-lt"/>
              <a:buAutoNum type="arabicPeriod"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1353990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74D55-D88E-DA3D-5B2C-FFCDA9457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D6D26-8E21-3286-B1EF-A89505ECE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B3620F-F313-0FCE-C0F2-998EA8C4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問４</a:t>
            </a:r>
            <a:r>
              <a:rPr lang="ja-JP" altLang="en-US"/>
              <a:t>：複数形にする（定冠詞も含めて）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114B4D29-EBA3-0FE0-3BF5-4D29224446C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libr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schien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tiramis</a:t>
            </a:r>
            <a:r>
              <a:rPr lang="en-US" altLang="ja-JP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/>
              <a:t>__ </a:t>
            </a:r>
            <a:r>
              <a:rPr lang="en-US" altLang="ja-JP" dirty="0" err="1"/>
              <a:t>amic</a:t>
            </a:r>
            <a:r>
              <a:rPr lang="en-US" altLang="ja-JP" dirty="0"/>
              <a:t>_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/>
              <a:t>__</a:t>
            </a:r>
            <a:r>
              <a:rPr lang="en-US" altLang="ja-JP" dirty="0"/>
              <a:t> problem</a:t>
            </a:r>
            <a:r>
              <a:rPr lang="en-US" altLang="ja-JP" b="1" dirty="0"/>
              <a:t>_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/>
              <a:t>__</a:t>
            </a:r>
            <a:r>
              <a:rPr lang="en-US" altLang="ja-JP" dirty="0"/>
              <a:t> pap_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__</a:t>
            </a:r>
            <a:r>
              <a:rPr lang="en-US" altLang="ja-JP" dirty="0"/>
              <a:t> pap_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pappagall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0385725B-8933-CB29-0C48-7AE91572F336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/>
              <a:t>__</a:t>
            </a:r>
            <a:r>
              <a:rPr lang="en-US" altLang="ja-JP" dirty="0"/>
              <a:t> zi</a:t>
            </a:r>
            <a:r>
              <a:rPr lang="en-US" altLang="ja-JP" b="1" dirty="0"/>
              <a:t>_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gnocc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/>
              <a:t>__ </a:t>
            </a:r>
            <a:r>
              <a:rPr lang="en-US" altLang="ja-JP" dirty="0"/>
              <a:t>occ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/>
              <a:t>__</a:t>
            </a:r>
            <a:r>
              <a:rPr lang="en-US" altLang="ja-JP" dirty="0"/>
              <a:t> bosc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__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farmac</a:t>
            </a:r>
            <a:r>
              <a:rPr lang="en-US" altLang="ja-JP" dirty="0"/>
              <a:t>_</a:t>
            </a: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cinem</a:t>
            </a:r>
            <a:r>
              <a:rPr lang="en-US" altLang="ja-JP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__</a:t>
            </a:r>
            <a:r>
              <a:rPr lang="en-US" altLang="ja-JP" dirty="0"/>
              <a:t> man</a:t>
            </a:r>
            <a:r>
              <a:rPr lang="en-US" altLang="ja-JP" b="1" dirty="0"/>
              <a:t>_</a:t>
            </a:r>
          </a:p>
          <a:p>
            <a:endParaRPr lang="ja-JP" altLang="en-US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2A9174E3-FB5B-E37F-1455-6BE15B5A8B7D}"/>
              </a:ext>
            </a:extLst>
          </p:cNvPr>
          <p:cNvSpPr txBox="1">
            <a:spLocks/>
          </p:cNvSpPr>
          <p:nvPr/>
        </p:nvSpPr>
        <p:spPr>
          <a:xfrm>
            <a:off x="7763204" y="1825625"/>
            <a:ext cx="3812628" cy="503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brindis</a:t>
            </a:r>
            <a:r>
              <a:rPr lang="en-US" altLang="ja-JP" dirty="0"/>
              <a:t>_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spi</a:t>
            </a:r>
            <a:r>
              <a:rPr lang="en-US" altLang="ja-JP" b="1" dirty="0"/>
              <a:t>_</a:t>
            </a:r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caff</a:t>
            </a:r>
            <a:r>
              <a:rPr lang="en-US" altLang="ja-JP" b="1" dirty="0"/>
              <a:t>_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/>
              <a:t>__ </a:t>
            </a:r>
            <a:r>
              <a:rPr lang="en-US" altLang="ja-JP" dirty="0" err="1"/>
              <a:t>aut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__</a:t>
            </a:r>
            <a:r>
              <a:rPr lang="en-US" altLang="ja-JP" dirty="0"/>
              <a:t> medic</a:t>
            </a:r>
            <a:r>
              <a:rPr lang="en-US" altLang="ja-JP" b="1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camic</a:t>
            </a:r>
            <a:r>
              <a:rPr lang="en-US" altLang="ja-JP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conigl</a:t>
            </a:r>
            <a:r>
              <a:rPr lang="en-US" altLang="ja-JP" dirty="0"/>
              <a:t>_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__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/>
              <a:t>__</a:t>
            </a:r>
            <a:r>
              <a:rPr lang="en-US" altLang="ja-JP" dirty="0"/>
              <a:t> </a:t>
            </a:r>
            <a:r>
              <a:rPr lang="en-US" altLang="ja-JP" dirty="0" err="1"/>
              <a:t>gioc</a:t>
            </a:r>
            <a:r>
              <a:rPr lang="en-US" altLang="ja-JP" dirty="0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57562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F88E4-A0DA-5BF9-B5AD-1A92F0B6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2AD77B-889C-3AD3-8137-2AA9E7B8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LINE</a:t>
            </a:r>
            <a:r>
              <a:rPr lang="ja-JP" altLang="it-IT" b="1"/>
              <a:t>グループ「イタリア語教室」</a:t>
            </a:r>
            <a:endParaRPr lang="it-IT" b="1" dirty="0"/>
          </a:p>
        </p:txBody>
      </p:sp>
      <p:pic>
        <p:nvPicPr>
          <p:cNvPr id="5" name="Segnaposto contenuto 4" descr="Immagine che contiene Elementi grafici, modello, pixel, grafica&#10;&#10;Il contenuto generato dall'IA potrebbe non essere corretto.">
            <a:extLst>
              <a:ext uri="{FF2B5EF4-FFF2-40B4-BE49-F238E27FC236}">
                <a16:creationId xmlns:a16="http://schemas.microsoft.com/office/drawing/2014/main" id="{EF746EE8-7DFE-1A51-92F2-2066392C9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5618" y="2506662"/>
            <a:ext cx="4351338" cy="435133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4C0C8E2-1C0D-5E11-D958-E4921D0F99B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1907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b="1" dirty="0"/>
              <a:t>QR</a:t>
            </a:r>
            <a:r>
              <a:rPr lang="ja-JP" altLang="it-IT" b="1" dirty="0"/>
              <a:t>コードを読み取って友達追加をお願いします。</a:t>
            </a:r>
            <a:br>
              <a:rPr lang="ja-JP" altLang="it-IT" b="1" dirty="0"/>
            </a:br>
            <a:r>
              <a:rPr lang="ja-JP" altLang="it-IT" b="1" dirty="0"/>
              <a:t>後ほどグループに招待しますので、そこで色々な連絡をしていきたいと思います。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A6A2-1B74-3D32-5600-B3A772056C94}"/>
              </a:ext>
            </a:extLst>
          </p:cNvPr>
          <p:cNvSpPr txBox="1">
            <a:spLocks/>
          </p:cNvSpPr>
          <p:nvPr/>
        </p:nvSpPr>
        <p:spPr>
          <a:xfrm>
            <a:off x="905518" y="4191462"/>
            <a:ext cx="4528034" cy="1485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/>
              <a:t>Marco</a:t>
            </a:r>
            <a:r>
              <a:rPr lang="ja-JP" altLang="it-IT" b="1" dirty="0"/>
              <a:t>先生のプロフィールです！</a:t>
            </a:r>
            <a:endParaRPr lang="en-US" b="1" dirty="0"/>
          </a:p>
        </p:txBody>
      </p:sp>
      <p:sp>
        <p:nvSpPr>
          <p:cNvPr id="7" name="Freccia circolare in su 6">
            <a:extLst>
              <a:ext uri="{FF2B5EF4-FFF2-40B4-BE49-F238E27FC236}">
                <a16:creationId xmlns:a16="http://schemas.microsoft.com/office/drawing/2014/main" id="{7F8EFCE0-C1FD-BA91-3601-882804EEA2C4}"/>
              </a:ext>
            </a:extLst>
          </p:cNvPr>
          <p:cNvSpPr/>
          <p:nvPr/>
        </p:nvSpPr>
        <p:spPr>
          <a:xfrm rot="1805591">
            <a:off x="3917737" y="5029366"/>
            <a:ext cx="1697642" cy="711615"/>
          </a:xfrm>
          <a:prstGeom prst="curvedUpArrow">
            <a:avLst>
              <a:gd name="adj1" fmla="val 5770"/>
              <a:gd name="adj2" fmla="val 53056"/>
              <a:gd name="adj3" fmla="val 35126"/>
            </a:avLst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68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C9448-7DA0-D5D8-5910-C6760E26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宣伝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7830CD2-8A6B-0483-654A-A44744E54B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820" y="799982"/>
            <a:ext cx="4031794" cy="569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58624D2-80E3-4923-0177-DF02262F440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dirty="0" err="1">
                <a:solidFill>
                  <a:srgbClr val="000000"/>
                </a:solidFill>
              </a:rPr>
              <a:t>Rubrica</a:t>
            </a:r>
            <a:r>
              <a:rPr lang="en" altLang="ja-JP" dirty="0">
                <a:solidFill>
                  <a:srgbClr val="000000"/>
                </a:solidFill>
              </a:rPr>
              <a:t> </a:t>
            </a:r>
            <a:r>
              <a:rPr lang="en" altLang="ja-JP" dirty="0" err="1">
                <a:solidFill>
                  <a:srgbClr val="000000"/>
                </a:solidFill>
              </a:rPr>
              <a:t>Alfabetica</a:t>
            </a:r>
            <a:endParaRPr lang="en" altLang="ja-JP" dirty="0">
              <a:solidFill>
                <a:srgbClr val="000000"/>
              </a:solidFill>
            </a:endParaRPr>
          </a:p>
          <a:p>
            <a:pPr lvl="1"/>
            <a:r>
              <a:rPr lang="en" altLang="ja-JP" dirty="0">
                <a:solidFill>
                  <a:srgbClr val="000000"/>
                </a:solidFill>
              </a:rPr>
              <a:t>Amazon</a:t>
            </a:r>
            <a:r>
              <a:rPr lang="ja-JP" altLang="en-US">
                <a:solidFill>
                  <a:srgbClr val="000000"/>
                </a:solidFill>
              </a:rPr>
              <a:t>で打てば出てくる</a:t>
            </a:r>
            <a:endParaRPr lang="en-US" altLang="ja-JP" dirty="0">
              <a:solidFill>
                <a:srgbClr val="000000"/>
              </a:solidFill>
            </a:endParaRPr>
          </a:p>
          <a:p>
            <a:r>
              <a:rPr lang="en-US" altLang="ja-JP" dirty="0">
                <a:solidFill>
                  <a:srgbClr val="000000"/>
                </a:solidFill>
              </a:rPr>
              <a:t>Flashcards</a:t>
            </a:r>
          </a:p>
          <a:p>
            <a:r>
              <a:rPr lang="ja-JP" altLang="en-US">
                <a:solidFill>
                  <a:srgbClr val="000000"/>
                </a:solidFill>
              </a:rPr>
              <a:t>暗記</a:t>
            </a:r>
            <a:endParaRPr lang="en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610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844A78-C2BD-AEBA-240C-91E66A12C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9: </a:t>
            </a:r>
            <a:r>
              <a:rPr lang="ja-JP" altLang="it-IT" b="1" dirty="0"/>
              <a:t>宿題 </a:t>
            </a:r>
            <a:r>
              <a:rPr lang="it-IT" altLang="ja-JP" b="1" dirty="0"/>
              <a:t>Compiti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0A2532-1D8B-6693-9DB4-A437ACE4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Pagina quarantuno numero uno e due.</a:t>
            </a:r>
          </a:p>
          <a:p>
            <a:pPr marL="0" indent="0">
              <a:buNone/>
            </a:pPr>
            <a:r>
              <a:rPr kumimoji="1" lang="ja-JP" altLang="en-US" b="1"/>
              <a:t>教室での挨拶</a:t>
            </a:r>
            <a:r>
              <a:rPr kumimoji="1" lang="ja-JP" altLang="en-US"/>
              <a:t>を使えるように覚える。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8200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87-685B-FCA0-D410-AD9751D33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05804-627D-2307-6747-168A1DB4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9</a:t>
            </a:r>
            <a:r>
              <a:rPr kumimoji="1" lang="en-US" altLang="ja-JP" b="1" dirty="0"/>
              <a:t>: </a:t>
            </a:r>
            <a:r>
              <a:rPr kumimoji="1" lang="ja-JP" altLang="en-US" b="1"/>
              <a:t>教室での挨拶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C9BB75-DC05-1E2A-D996-D3B0BBED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/>
              <a:t>↪︎</a:t>
            </a:r>
            <a:r>
              <a:rPr lang="en-US" altLang="ja-JP" dirty="0"/>
              <a:t>(</a:t>
            </a:r>
            <a:r>
              <a:rPr lang="ja-JP" altLang="en-US"/>
              <a:t>人の名前を入れる。覚えていなければ、</a:t>
            </a:r>
            <a:r>
              <a:rPr lang="en-US" altLang="ja-JP" b="1" dirty="0"/>
              <a:t>Come </a:t>
            </a:r>
            <a:r>
              <a:rPr lang="en-US" altLang="ja-JP" b="1" dirty="0" err="1"/>
              <a:t>ti</a:t>
            </a:r>
            <a:r>
              <a:rPr lang="en-US" altLang="ja-JP" b="1" dirty="0"/>
              <a:t> </a:t>
            </a:r>
            <a:r>
              <a:rPr lang="en-US" altLang="ja-JP" b="1" dirty="0" err="1"/>
              <a:t>chiami</a:t>
            </a:r>
            <a:r>
              <a:rPr lang="en-US" altLang="ja-JP" b="1" dirty="0"/>
              <a:t>?</a:t>
            </a:r>
            <a:r>
              <a:rPr lang="ja-JP" altLang="en-US"/>
              <a:t>と丁寧に聞きましょう。</a:t>
            </a:r>
            <a:r>
              <a:rPr lang="en-US" altLang="ja-JP" dirty="0"/>
              <a:t>*Tu chi sei?)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en-US" altLang="ja-JP" b="1" dirty="0"/>
              <a:t>: </a:t>
            </a:r>
            <a:r>
              <a:rPr lang="en-US" altLang="ja-JP" b="1" dirty="0"/>
              <a:t>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Come </a:t>
            </a:r>
            <a:r>
              <a:rPr lang="en-US" altLang="ja-JP" b="1" dirty="0" err="1"/>
              <a:t>va</a:t>
            </a:r>
            <a:r>
              <a:rPr lang="en-US" altLang="ja-JP" b="1" dirty="0"/>
              <a:t>?</a:t>
            </a:r>
            <a:r>
              <a:rPr lang="ja-JP" altLang="en-US"/>
              <a:t>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(</a:t>
            </a:r>
            <a:r>
              <a:rPr lang="en-US" altLang="ja-JP" b="1" dirty="0" err="1"/>
              <a:t>Tutto</a:t>
            </a:r>
            <a:r>
              <a:rPr lang="en-US" altLang="ja-JP" b="1" dirty="0"/>
              <a:t>) bene. </a:t>
            </a:r>
            <a:r>
              <a:rPr lang="ja-JP" altLang="en-US"/>
              <a:t>全てが順調です。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Tu come </a:t>
            </a:r>
            <a:r>
              <a:rPr lang="en-US" altLang="ja-JP" b="1" dirty="0" err="1"/>
              <a:t>stai</a:t>
            </a:r>
            <a:r>
              <a:rPr lang="en-US" altLang="ja-JP" b="1" dirty="0"/>
              <a:t>?</a:t>
            </a:r>
            <a:r>
              <a:rPr lang="ja-JP" altLang="en-US"/>
              <a:t>あなたは元気ですか。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(</a:t>
            </a:r>
            <a:r>
              <a:rPr lang="en-US" altLang="ja-JP" b="1" dirty="0" err="1"/>
              <a:t>Sto</a:t>
            </a:r>
            <a:r>
              <a:rPr lang="en-US" altLang="ja-JP" b="1" dirty="0"/>
              <a:t>) (molto) bene,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en-US"/>
              <a:t>（とても）元気です。ありがとう。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648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61859C-161D-F021-AE70-E8664B009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5FB7A4-2FC5-80F2-8D3B-0EE29EF12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2283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err="1"/>
              <a:t>Pagina</a:t>
            </a:r>
            <a:r>
              <a:rPr lang="en-US" altLang="ja-JP" dirty="0"/>
              <a:t> 41 </a:t>
            </a:r>
            <a:r>
              <a:rPr lang="en-US" altLang="ja-JP" dirty="0" err="1"/>
              <a:t>numero</a:t>
            </a:r>
            <a:r>
              <a:rPr lang="en-US" altLang="ja-JP" dirty="0"/>
              <a:t> 1</a:t>
            </a:r>
          </a:p>
          <a:p>
            <a:pPr marL="514350" indent="-514350">
              <a:buAutoNum type="arabicParenR"/>
            </a:pPr>
            <a:r>
              <a:rPr kumimoji="1" lang="en-US" altLang="ja-JP" dirty="0"/>
              <a:t>la </a:t>
            </a:r>
            <a:r>
              <a:rPr kumimoji="1" lang="en-US" altLang="ja-JP" dirty="0" err="1"/>
              <a:t>ragazza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itali</a:t>
            </a:r>
            <a:r>
              <a:rPr lang="en-US" altLang="ja-JP" dirty="0" err="1"/>
              <a:t>ana</a:t>
            </a:r>
            <a:r>
              <a:rPr lang="ja-JP" altLang="en-US"/>
              <a:t>　→</a:t>
            </a:r>
            <a:endParaRPr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ja-JP" dirty="0"/>
              <a:t>l</a:t>
            </a:r>
            <a:r>
              <a:rPr kumimoji="1" lang="ja-JP" altLang="en-US"/>
              <a:t>’</a:t>
            </a:r>
            <a:r>
              <a:rPr kumimoji="1" lang="en-US" altLang="ja-JP" dirty="0" err="1"/>
              <a:t>aereo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giapponese</a:t>
            </a:r>
            <a:r>
              <a:rPr kumimoji="1" lang="ja-JP" altLang="en-US"/>
              <a:t>　→</a:t>
            </a:r>
            <a:endParaRPr kumimoji="1"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ja-JP" dirty="0"/>
              <a:t>il </a:t>
            </a:r>
            <a:r>
              <a:rPr lang="en-US" altLang="ja-JP" dirty="0" err="1"/>
              <a:t>lungo</a:t>
            </a:r>
            <a:r>
              <a:rPr lang="en-US" altLang="ja-JP" dirty="0"/>
              <a:t> </a:t>
            </a:r>
            <a:r>
              <a:rPr lang="en-US" altLang="ja-JP" dirty="0" err="1"/>
              <a:t>giorno</a:t>
            </a:r>
            <a:r>
              <a:rPr lang="ja-JP" altLang="en-US"/>
              <a:t>　</a:t>
            </a:r>
            <a:r>
              <a:rPr kumimoji="1" lang="ja-JP" altLang="en-US"/>
              <a:t>→</a:t>
            </a:r>
            <a:endParaRPr kumimoji="1" lang="en-US" altLang="ja-JP" dirty="0"/>
          </a:p>
          <a:p>
            <a:pPr marL="514350" indent="-514350">
              <a:buAutoNum type="arabicParenR"/>
            </a:pPr>
            <a:r>
              <a:rPr lang="en-US" altLang="ja-JP" dirty="0"/>
              <a:t>la povera donna</a:t>
            </a:r>
            <a:r>
              <a:rPr lang="ja-JP" altLang="en-US"/>
              <a:t>　</a:t>
            </a:r>
            <a:r>
              <a:rPr kumimoji="1" lang="ja-JP" altLang="en-US"/>
              <a:t>→</a:t>
            </a:r>
            <a:endParaRPr kumimoji="1"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ja-JP" dirty="0" err="1"/>
              <a:t>l’amica</a:t>
            </a:r>
            <a:r>
              <a:rPr lang="en-US" altLang="ja-JP" dirty="0"/>
              <a:t> </a:t>
            </a:r>
            <a:r>
              <a:rPr lang="en-US" altLang="ja-JP" dirty="0" err="1"/>
              <a:t>simpatica</a:t>
            </a:r>
            <a:r>
              <a:rPr lang="ja-JP" altLang="en-US"/>
              <a:t>　→</a:t>
            </a:r>
            <a:endParaRPr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2EE14D9-73FD-3563-54B5-4EF9310897CF}"/>
              </a:ext>
            </a:extLst>
          </p:cNvPr>
          <p:cNvSpPr txBox="1">
            <a:spLocks/>
          </p:cNvSpPr>
          <p:nvPr/>
        </p:nvSpPr>
        <p:spPr>
          <a:xfrm>
            <a:off x="5570483" y="1825625"/>
            <a:ext cx="47322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l</a:t>
            </a:r>
            <a:r>
              <a:rPr lang="en-US" altLang="ja-JP" b="1" dirty="0"/>
              <a:t>e</a:t>
            </a:r>
            <a:r>
              <a:rPr lang="en-US" altLang="ja-JP" dirty="0"/>
              <a:t> </a:t>
            </a:r>
            <a:r>
              <a:rPr lang="en-US" altLang="ja-JP" dirty="0" err="1"/>
              <a:t>ragazz</a:t>
            </a:r>
            <a:r>
              <a:rPr lang="en-US" altLang="ja-JP" b="1" dirty="0" err="1"/>
              <a:t>e</a:t>
            </a:r>
            <a:r>
              <a:rPr lang="en-US" altLang="ja-JP" dirty="0"/>
              <a:t> </a:t>
            </a:r>
            <a:r>
              <a:rPr lang="en-US" altLang="ja-JP" dirty="0" err="1"/>
              <a:t>italian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 err="1"/>
              <a:t>gli</a:t>
            </a:r>
            <a:r>
              <a:rPr lang="en-US" altLang="ja-JP" dirty="0"/>
              <a:t> </a:t>
            </a:r>
            <a:r>
              <a:rPr lang="en-US" altLang="ja-JP" dirty="0" err="1"/>
              <a:t>aere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giappones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lung</a:t>
            </a:r>
            <a:r>
              <a:rPr lang="en-US" altLang="ja-JP" u="sng" dirty="0" err="1"/>
              <a:t>h</a:t>
            </a:r>
            <a:r>
              <a:rPr lang="en-US" altLang="ja-JP" b="1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giorn</a:t>
            </a:r>
            <a:r>
              <a:rPr lang="en-US" altLang="ja-JP" b="1" dirty="0" err="1"/>
              <a:t>i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le</a:t>
            </a:r>
            <a:r>
              <a:rPr lang="en-US" altLang="ja-JP" dirty="0"/>
              <a:t> </a:t>
            </a:r>
            <a:r>
              <a:rPr lang="en-US" altLang="ja-JP" dirty="0" err="1"/>
              <a:t>pover</a:t>
            </a:r>
            <a:r>
              <a:rPr lang="en-US" altLang="ja-JP" b="1" dirty="0" err="1"/>
              <a:t>e</a:t>
            </a:r>
            <a:r>
              <a:rPr lang="en-US" altLang="ja-JP" dirty="0"/>
              <a:t> </a:t>
            </a:r>
            <a:r>
              <a:rPr lang="en-US" altLang="ja-JP" dirty="0" err="1"/>
              <a:t>donn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l</a:t>
            </a:r>
            <a:r>
              <a:rPr lang="en-US" altLang="ja-JP" b="1" dirty="0"/>
              <a:t>e</a:t>
            </a:r>
            <a:r>
              <a:rPr lang="en-US" altLang="ja-JP" dirty="0"/>
              <a:t> </a:t>
            </a:r>
            <a:r>
              <a:rPr lang="en-US" altLang="ja-JP" dirty="0" err="1"/>
              <a:t>amic</a:t>
            </a:r>
            <a:r>
              <a:rPr lang="en-US" altLang="ja-JP" u="sng" dirty="0" err="1"/>
              <a:t>h</a:t>
            </a:r>
            <a:r>
              <a:rPr lang="en-US" altLang="ja-JP" b="1" dirty="0" err="1"/>
              <a:t>e</a:t>
            </a:r>
            <a:r>
              <a:rPr lang="en-US" altLang="ja-JP" dirty="0"/>
              <a:t> </a:t>
            </a:r>
            <a:r>
              <a:rPr lang="en-US" altLang="ja-JP" dirty="0" err="1"/>
              <a:t>simpatic</a:t>
            </a:r>
            <a:r>
              <a:rPr lang="en-US" altLang="ja-JP" u="sng" dirty="0" err="1"/>
              <a:t>h</a:t>
            </a:r>
            <a:r>
              <a:rPr lang="en-US" altLang="ja-JP" b="1" dirty="0" err="1"/>
              <a:t>e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65030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804FD-C2EA-159A-38F9-F85F8228E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A36CFD-D69B-7DE7-D866-E4154C5DB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6168A1-C26E-2B60-1AF9-F7F3BFC91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2283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err="1"/>
              <a:t>Pagina</a:t>
            </a:r>
            <a:r>
              <a:rPr lang="en-US" altLang="ja-JP" dirty="0"/>
              <a:t> 41 </a:t>
            </a:r>
            <a:r>
              <a:rPr lang="en-US" altLang="ja-JP" dirty="0" err="1"/>
              <a:t>numero</a:t>
            </a:r>
            <a:r>
              <a:rPr lang="en-US" altLang="ja-JP" dirty="0"/>
              <a:t> 1</a:t>
            </a:r>
          </a:p>
          <a:p>
            <a:pPr marL="514350" indent="-514350">
              <a:buAutoNum type="arabicParenR"/>
            </a:pPr>
            <a:r>
              <a:rPr kumimoji="1" lang="en-US" altLang="ja-JP" dirty="0"/>
              <a:t>le auto </a:t>
            </a:r>
            <a:r>
              <a:rPr kumimoji="1" lang="en-US" altLang="ja-JP" dirty="0" err="1"/>
              <a:t>itali</a:t>
            </a:r>
            <a:r>
              <a:rPr lang="en-US" altLang="ja-JP" dirty="0" err="1"/>
              <a:t>ane</a:t>
            </a:r>
            <a:r>
              <a:rPr lang="ja-JP" altLang="en-US"/>
              <a:t>　→</a:t>
            </a:r>
            <a:endParaRPr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ja-JP" dirty="0"/>
              <a:t>i </a:t>
            </a:r>
            <a:r>
              <a:rPr lang="en-US" altLang="ja-JP" dirty="0" err="1"/>
              <a:t>piccoli</a:t>
            </a:r>
            <a:r>
              <a:rPr lang="en-US" altLang="ja-JP" dirty="0"/>
              <a:t> </a:t>
            </a:r>
            <a:r>
              <a:rPr lang="en-US" altLang="ja-JP" dirty="0" err="1"/>
              <a:t>incidenti</a:t>
            </a:r>
            <a:r>
              <a:rPr kumimoji="1" lang="ja-JP" altLang="en-US"/>
              <a:t>→</a:t>
            </a:r>
            <a:endParaRPr kumimoji="1"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kumimoji="1" lang="en-US" altLang="ja-JP" dirty="0" err="1"/>
              <a:t>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ragazzi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simpatici</a:t>
            </a:r>
            <a:r>
              <a:rPr kumimoji="1" lang="ja-JP" altLang="en-US"/>
              <a:t>　→</a:t>
            </a:r>
            <a:endParaRPr kumimoji="1" lang="en-US" altLang="ja-JP" dirty="0"/>
          </a:p>
          <a:p>
            <a:pPr marL="514350" indent="-514350">
              <a:buAutoNum type="arabicParenR"/>
            </a:pPr>
            <a:r>
              <a:rPr kumimoji="1" lang="en-US" altLang="ja-JP" dirty="0"/>
              <a:t>le belle </a:t>
            </a:r>
            <a:r>
              <a:rPr kumimoji="1" lang="en-US" altLang="ja-JP" dirty="0" err="1"/>
              <a:t>giornate</a:t>
            </a:r>
            <a:r>
              <a:rPr kumimoji="1" lang="ja-JP" altLang="en-US"/>
              <a:t>　→</a:t>
            </a:r>
            <a:endParaRPr kumimoji="1" lang="en-US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altLang="ja-JP" dirty="0" err="1"/>
              <a:t>gli</a:t>
            </a:r>
            <a:r>
              <a:rPr lang="en-US" altLang="ja-JP" dirty="0"/>
              <a:t> </a:t>
            </a:r>
            <a:r>
              <a:rPr lang="en-US" altLang="ja-JP" dirty="0" err="1"/>
              <a:t>uomini</a:t>
            </a:r>
            <a:r>
              <a:rPr lang="en-US" altLang="ja-JP" dirty="0"/>
              <a:t> </a:t>
            </a:r>
            <a:r>
              <a:rPr lang="en-US" altLang="ja-JP" dirty="0" err="1"/>
              <a:t>grandi</a:t>
            </a:r>
            <a:r>
              <a:rPr lang="ja-JP" altLang="en-US"/>
              <a:t>　→</a:t>
            </a:r>
            <a:endParaRPr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D6F1A29-E4AA-4E74-766A-9ED5C3433549}"/>
              </a:ext>
            </a:extLst>
          </p:cNvPr>
          <p:cNvSpPr txBox="1">
            <a:spLocks/>
          </p:cNvSpPr>
          <p:nvPr/>
        </p:nvSpPr>
        <p:spPr>
          <a:xfrm>
            <a:off x="5570483" y="1825625"/>
            <a:ext cx="47322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b="1" dirty="0" err="1"/>
              <a:t>l’</a:t>
            </a:r>
            <a:r>
              <a:rPr lang="en-US" altLang="ja-JP" dirty="0" err="1"/>
              <a:t>auto</a:t>
            </a:r>
            <a:r>
              <a:rPr lang="en-US" altLang="ja-JP" dirty="0"/>
              <a:t> </a:t>
            </a:r>
            <a:r>
              <a:rPr lang="en-US" altLang="ja-JP" dirty="0" err="1"/>
              <a:t>italian</a:t>
            </a:r>
            <a:r>
              <a:rPr lang="en-US" altLang="ja-JP" b="1" dirty="0" err="1"/>
              <a:t>a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il</a:t>
            </a:r>
            <a:r>
              <a:rPr lang="en-US" altLang="ja-JP" dirty="0"/>
              <a:t> piccol</a:t>
            </a:r>
            <a:r>
              <a:rPr lang="en-US" altLang="ja-JP" b="1" dirty="0"/>
              <a:t>o</a:t>
            </a:r>
            <a:r>
              <a:rPr lang="en-US" altLang="ja-JP" dirty="0"/>
              <a:t> </a:t>
            </a:r>
            <a:r>
              <a:rPr lang="en-US" altLang="ja-JP" dirty="0" err="1"/>
              <a:t>incident</a:t>
            </a:r>
            <a:r>
              <a:rPr lang="en-US" altLang="ja-JP" b="1" dirty="0" err="1"/>
              <a:t>e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ragazz</a:t>
            </a:r>
            <a:r>
              <a:rPr lang="en-US" altLang="ja-JP" b="1" dirty="0" err="1"/>
              <a:t>o</a:t>
            </a:r>
            <a:r>
              <a:rPr lang="en-US" altLang="ja-JP" dirty="0"/>
              <a:t> simpatic</a:t>
            </a:r>
            <a:r>
              <a:rPr lang="en-US" altLang="ja-JP" b="1" dirty="0"/>
              <a:t>o</a:t>
            </a:r>
          </a:p>
          <a:p>
            <a:pPr marL="0" indent="0">
              <a:buNone/>
            </a:pPr>
            <a:r>
              <a:rPr lang="en-US" altLang="ja-JP" b="1" dirty="0"/>
              <a:t>la</a:t>
            </a:r>
            <a:r>
              <a:rPr lang="en-US" altLang="ja-JP" dirty="0"/>
              <a:t> </a:t>
            </a:r>
            <a:r>
              <a:rPr lang="en-US" altLang="ja-JP" dirty="0" err="1"/>
              <a:t>bell</a:t>
            </a:r>
            <a:r>
              <a:rPr lang="en-US" altLang="ja-JP" b="1" dirty="0" err="1"/>
              <a:t>a</a:t>
            </a:r>
            <a:r>
              <a:rPr lang="en-US" altLang="ja-JP" dirty="0"/>
              <a:t> </a:t>
            </a:r>
            <a:r>
              <a:rPr lang="en-US" altLang="ja-JP" dirty="0" err="1"/>
              <a:t>giornat</a:t>
            </a:r>
            <a:r>
              <a:rPr lang="en-US" altLang="ja-JP" b="1" dirty="0" err="1"/>
              <a:t>a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 err="1"/>
              <a:t>l’</a:t>
            </a:r>
            <a:r>
              <a:rPr lang="en-US" altLang="ja-JP" dirty="0" err="1"/>
              <a:t>uom</a:t>
            </a:r>
            <a:r>
              <a:rPr lang="en-US" altLang="ja-JP" b="1" dirty="0" err="1"/>
              <a:t>o</a:t>
            </a:r>
            <a:r>
              <a:rPr lang="en-US" altLang="ja-JP" dirty="0"/>
              <a:t> simpatic</a:t>
            </a:r>
            <a:r>
              <a:rPr lang="en-US" altLang="ja-JP" b="1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24205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r>
              <a:rPr lang="ja-JP" altLang="it-IT" sz="3200" dirty="0"/>
              <a:t>性質</a:t>
            </a:r>
            <a:r>
              <a:rPr kumimoji="1" lang="ja-JP" altLang="it-IT" sz="3200" dirty="0"/>
              <a:t>、種類、形状などを示す。</a:t>
            </a:r>
            <a:endParaRPr kumimoji="1" lang="it-IT" altLang="ja-JP" sz="3200" dirty="0"/>
          </a:p>
          <a:p>
            <a:r>
              <a:rPr lang="ja-JP" altLang="it-IT" sz="3200" dirty="0"/>
              <a:t>名詞あるいは代名詞を修飾する。</a:t>
            </a:r>
            <a:endParaRPr lang="en-US" altLang="ja-JP" sz="3200" dirty="0"/>
          </a:p>
          <a:p>
            <a:r>
              <a:rPr lang="ja-JP" altLang="it-IT" sz="3200" dirty="0"/>
              <a:t>性・数に応じて語尾変化をする。</a:t>
            </a:r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43000"/>
              </p:ext>
            </p:extLst>
          </p:nvPr>
        </p:nvGraphicFramePr>
        <p:xfrm>
          <a:off x="838200" y="375346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7592-0039-EE8A-603E-95F808C7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55DCE7-61E9-3E91-C703-C1401CD5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4EF3F3-F2B0-9D6E-20D8-E7244AE56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1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-co</a:t>
            </a:r>
          </a:p>
          <a:p>
            <a:pPr marL="0" indent="0">
              <a:buNone/>
            </a:pPr>
            <a:r>
              <a:rPr lang="ja-JP" altLang="it-IT" sz="3200" b="1" dirty="0"/>
              <a:t>①</a:t>
            </a:r>
            <a:r>
              <a:rPr lang="it-IT" altLang="ja-JP" sz="3200" b="1" dirty="0"/>
              <a:t> -co, -chi, -ca, che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bianco</a:t>
            </a:r>
            <a:r>
              <a:rPr lang="ja-JP" altLang="it-IT" sz="3200" dirty="0"/>
              <a:t>白い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② </a:t>
            </a:r>
            <a:r>
              <a:rPr lang="it-IT" altLang="ja-JP" sz="3200" b="1" dirty="0"/>
              <a:t>-co, ci, -ca, che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b="1" dirty="0"/>
              <a:t> simpatico</a:t>
            </a:r>
            <a:r>
              <a:rPr lang="ja-JP" altLang="it-IT" sz="3200" dirty="0"/>
              <a:t>感じのいい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2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-go</a:t>
            </a:r>
          </a:p>
          <a:p>
            <a:pPr marL="0" indent="0">
              <a:buNone/>
            </a:pPr>
            <a:r>
              <a:rPr lang="it-IT" altLang="ja-JP" sz="3200" b="1" dirty="0"/>
              <a:t>-go, -ghi, -</a:t>
            </a:r>
            <a:r>
              <a:rPr lang="it-IT" altLang="ja-JP" sz="3200" b="1" dirty="0" err="1"/>
              <a:t>ga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ghe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lungo</a:t>
            </a:r>
            <a:r>
              <a:rPr lang="ja-JP" altLang="it-IT" sz="3200" dirty="0"/>
              <a:t>長い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40357572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8C39-5427-CE76-2393-C16BA6CD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AC0970-AA60-AF7D-8984-DB1660F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1E7B-207D-1EF5-E37F-0687BE591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3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/</a:t>
            </a:r>
            <a:r>
              <a:rPr lang="it-IT" altLang="ja-JP" sz="3200" b="1" dirty="0" err="1"/>
              <a:t>gio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, -ci, -</a:t>
            </a:r>
            <a:r>
              <a:rPr lang="it-IT" altLang="ja-JP" sz="3200" b="1" dirty="0" err="1"/>
              <a:t>cia</a:t>
            </a:r>
            <a:r>
              <a:rPr lang="it-IT" altLang="ja-JP" sz="3200" b="1" dirty="0"/>
              <a:t>, ce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marcio</a:t>
            </a:r>
            <a:r>
              <a:rPr lang="ja-JP" altLang="it-IT" sz="3200" dirty="0"/>
              <a:t>腐って</a:t>
            </a:r>
            <a:r>
              <a:rPr lang="ja-JP" altLang="it-IT" sz="3200"/>
              <a:t>いる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gio</a:t>
            </a:r>
            <a:r>
              <a:rPr lang="it-IT" altLang="ja-JP" sz="3200" b="1" dirty="0"/>
              <a:t>, -gi, -</a:t>
            </a:r>
            <a:r>
              <a:rPr lang="it-IT" altLang="ja-JP" sz="3200" b="1" dirty="0" err="1"/>
              <a:t>gia</a:t>
            </a:r>
            <a:r>
              <a:rPr lang="it-IT" altLang="ja-JP" sz="3200" b="1" dirty="0"/>
              <a:t>, </a:t>
            </a:r>
            <a:r>
              <a:rPr lang="it-IT" altLang="ja-JP" sz="3200" b="1" dirty="0" err="1"/>
              <a:t>ge</a:t>
            </a:r>
            <a:r>
              <a:rPr lang="it-IT" altLang="ja-JP" sz="3200" dirty="0"/>
              <a:t> (</a:t>
            </a:r>
            <a:r>
              <a:rPr lang="ja-JP" altLang="it-IT" sz="320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grigio</a:t>
            </a:r>
            <a:r>
              <a:rPr lang="ja-JP" altLang="en-US" sz="3200"/>
              <a:t>灰色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4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-io</a:t>
            </a:r>
          </a:p>
          <a:p>
            <a:pPr marL="0" indent="0">
              <a:buNone/>
            </a:pPr>
            <a:r>
              <a:rPr lang="it-IT" altLang="ja-JP" sz="3200" b="1" dirty="0"/>
              <a:t>-io, -i, -</a:t>
            </a:r>
            <a:r>
              <a:rPr lang="it-IT" altLang="ja-JP" sz="3200" b="1" dirty="0" err="1"/>
              <a:t>ia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ie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vario</a:t>
            </a:r>
            <a:r>
              <a:rPr lang="ja-JP" altLang="it-IT" sz="3200" dirty="0"/>
              <a:t>さまざまな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10520887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9766-C6D2-57E7-2DB8-C4B4E853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120ED2-DDA8-00CE-171E-62837A7E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556E6C-9A79-9421-8CFA-556F6F7D5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普通名詞の後に置かれる。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 ragazzo </a:t>
            </a:r>
            <a:r>
              <a:rPr lang="it-IT" altLang="ja-JP" sz="3200" b="1" i="1" dirty="0"/>
              <a:t>italiano</a:t>
            </a:r>
            <a:r>
              <a:rPr lang="it-IT" altLang="ja-JP" sz="3200" b="1" dirty="0"/>
              <a:t> </a:t>
            </a:r>
            <a:r>
              <a:rPr lang="ja-JP" altLang="en-US" sz="3200"/>
              <a:t>あるイタリアの少年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 musei </a:t>
            </a:r>
            <a:r>
              <a:rPr lang="it-IT" altLang="ja-JP" sz="3200" b="1" i="1" dirty="0"/>
              <a:t>italiani</a:t>
            </a:r>
            <a:r>
              <a:rPr lang="it-IT" altLang="ja-JP" sz="3200" b="1" dirty="0"/>
              <a:t> </a:t>
            </a:r>
            <a:r>
              <a:rPr lang="ja-JP" altLang="en-US" sz="3200"/>
              <a:t>イタリアの博物館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scarpa </a:t>
            </a:r>
            <a:r>
              <a:rPr lang="it-IT" altLang="ja-JP" sz="3200" b="1" i="1" dirty="0"/>
              <a:t>italiana </a:t>
            </a:r>
            <a:r>
              <a:rPr lang="ja-JP" altLang="en-US" sz="3200"/>
              <a:t>（ある）イタリアの靴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le ragazze </a:t>
            </a:r>
            <a:r>
              <a:rPr lang="it-IT" altLang="ja-JP" sz="3200" b="1" i="1" dirty="0"/>
              <a:t>italiane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（それらの）イタリアの少女たち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un’auto </a:t>
            </a:r>
            <a:r>
              <a:rPr lang="it-IT" altLang="ja-JP" sz="3200" b="1" i="1" dirty="0"/>
              <a:t>giapponese</a:t>
            </a:r>
            <a:r>
              <a:rPr lang="it-IT" altLang="ja-JP" sz="3200" b="1" dirty="0"/>
              <a:t> </a:t>
            </a:r>
            <a:r>
              <a:rPr lang="ja-JP" altLang="en-US" sz="3200"/>
              <a:t>ある日本の自動車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gli aerei </a:t>
            </a:r>
            <a:r>
              <a:rPr lang="it-IT" altLang="ja-JP" sz="3200" b="1" i="1" dirty="0"/>
              <a:t>giapponesi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（それらの）日本の飛行機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9465018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8F300-6637-821A-CE82-9F40CAD4F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B9EC2-9D4C-433F-CA7B-87FA463A5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BE943D-6C0C-5244-67FE-C9402B987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日常的によく用いられるある形容詞は前に置かれる。</a:t>
            </a:r>
            <a:endParaRPr lang="en-US" altLang="ja-JP" sz="3200" dirty="0"/>
          </a:p>
          <a:p>
            <a:pPr marL="0" indent="0">
              <a:buNone/>
            </a:pPr>
            <a:br>
              <a:rPr lang="it-IT" altLang="ja-JP" sz="3200" b="1" dirty="0"/>
            </a:br>
            <a:r>
              <a:rPr lang="it-IT" altLang="ja-JP" sz="3200" b="1" dirty="0"/>
              <a:t>una </a:t>
            </a:r>
            <a:r>
              <a:rPr lang="it-IT" altLang="ja-JP" sz="3200" b="1" i="1" dirty="0"/>
              <a:t>bella</a:t>
            </a:r>
            <a:r>
              <a:rPr lang="it-IT" altLang="ja-JP" sz="3200" b="1" dirty="0"/>
              <a:t> giornata </a:t>
            </a:r>
            <a:r>
              <a:rPr lang="ja-JP" altLang="en-US" sz="3200"/>
              <a:t>ある天気のいい日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piccolo</a:t>
            </a:r>
            <a:r>
              <a:rPr lang="it-IT" altLang="ja-JP" sz="3200" b="1" dirty="0"/>
              <a:t> incidente </a:t>
            </a:r>
            <a:r>
              <a:rPr lang="ja-JP" altLang="en-US" sz="3200"/>
              <a:t>ある小さな事故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il </a:t>
            </a:r>
            <a:r>
              <a:rPr lang="it-IT" altLang="ja-JP" sz="3200" b="1" i="1" dirty="0"/>
              <a:t>vero</a:t>
            </a:r>
            <a:r>
              <a:rPr lang="it-IT" altLang="ja-JP" sz="3200" b="1" dirty="0"/>
              <a:t> padre </a:t>
            </a:r>
            <a:r>
              <a:rPr lang="ja-JP" altLang="en-US" sz="3200"/>
              <a:t>実の父親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21055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6EA1A-D65E-91E4-979F-DE0F21BA0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05B5FD-6E83-D4BC-1BD7-C6C9FB56F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F42D0-1CC3-DF9D-D152-E1512317F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1. </a:t>
            </a:r>
            <a:r>
              <a:rPr lang="en-US" altLang="ja-JP" b="1" dirty="0" err="1"/>
              <a:t>libro</a:t>
            </a:r>
            <a:r>
              <a:rPr lang="en-US" altLang="ja-JP" dirty="0"/>
              <a:t> </a:t>
            </a:r>
            <a:r>
              <a:rPr lang="ja-JP" altLang="en-US"/>
              <a:t>本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2. </a:t>
            </a:r>
            <a:r>
              <a:rPr kumimoji="1" lang="en-US" altLang="ja-JP" b="1" dirty="0" err="1"/>
              <a:t>schiena</a:t>
            </a:r>
            <a:r>
              <a:rPr kumimoji="1" lang="en-US" altLang="ja-JP" dirty="0"/>
              <a:t> </a:t>
            </a:r>
            <a:r>
              <a:rPr kumimoji="1" lang="ja-JP" altLang="en-US"/>
              <a:t>背中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3. </a:t>
            </a:r>
            <a:r>
              <a:rPr kumimoji="1" lang="en-US" altLang="ja-JP" b="1" dirty="0"/>
              <a:t>tiramisù</a:t>
            </a:r>
            <a:r>
              <a:rPr kumimoji="1" lang="en-US" altLang="ja-JP" dirty="0"/>
              <a:t> </a:t>
            </a:r>
            <a:r>
              <a:rPr kumimoji="1" lang="ja-JP" altLang="en-US"/>
              <a:t>ティラミス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4. </a:t>
            </a:r>
            <a:r>
              <a:rPr lang="en-US" altLang="ja-JP" b="1" dirty="0" err="1"/>
              <a:t>amica</a:t>
            </a:r>
            <a:r>
              <a:rPr lang="en-US" altLang="ja-JP" dirty="0"/>
              <a:t> </a:t>
            </a:r>
            <a:r>
              <a:rPr lang="ja-JP" altLang="en-US"/>
              <a:t>友達（女）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5. </a:t>
            </a:r>
            <a:r>
              <a:rPr kumimoji="1" lang="en-US" altLang="ja-JP" b="1" dirty="0" err="1"/>
              <a:t>problema</a:t>
            </a:r>
            <a:r>
              <a:rPr kumimoji="1" lang="en-US" altLang="ja-JP" dirty="0"/>
              <a:t> </a:t>
            </a:r>
            <a:r>
              <a:rPr kumimoji="1" lang="ja-JP" altLang="en-US"/>
              <a:t>問題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6. </a:t>
            </a:r>
            <a:r>
              <a:rPr lang="en-US" altLang="ja-JP" b="1" dirty="0" err="1"/>
              <a:t>papà</a:t>
            </a:r>
            <a:r>
              <a:rPr lang="en-US" altLang="ja-JP" dirty="0"/>
              <a:t> </a:t>
            </a:r>
            <a:r>
              <a:rPr lang="ja-JP" altLang="en-US"/>
              <a:t>父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papa</a:t>
            </a:r>
            <a:r>
              <a:rPr lang="en-US" altLang="ja-JP" dirty="0"/>
              <a:t> </a:t>
            </a:r>
            <a:r>
              <a:rPr lang="ja-JP" altLang="en-US"/>
              <a:t>法王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8. </a:t>
            </a:r>
            <a:r>
              <a:rPr lang="en-US" altLang="ja-JP" b="1" dirty="0" err="1"/>
              <a:t>pappagallo</a:t>
            </a:r>
            <a:r>
              <a:rPr lang="en-US" altLang="ja-JP" dirty="0"/>
              <a:t> </a:t>
            </a:r>
            <a:r>
              <a:rPr lang="ja-JP" altLang="en-US"/>
              <a:t>インコ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21F2046-45FE-182E-D839-43682DD6C8C9}"/>
              </a:ext>
            </a:extLst>
          </p:cNvPr>
          <p:cNvSpPr txBox="1">
            <a:spLocks/>
          </p:cNvSpPr>
          <p:nvPr/>
        </p:nvSpPr>
        <p:spPr>
          <a:xfrm>
            <a:off x="4648200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 err="1"/>
              <a:t>zio</a:t>
            </a:r>
            <a:r>
              <a:rPr lang="en-US" altLang="ja-JP" dirty="0"/>
              <a:t> </a:t>
            </a:r>
            <a:r>
              <a:rPr lang="ja-JP" altLang="en-US"/>
              <a:t>叔父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 err="1"/>
              <a:t>gnocco</a:t>
            </a:r>
            <a:r>
              <a:rPr lang="en-US" altLang="ja-JP" dirty="0"/>
              <a:t> </a:t>
            </a:r>
            <a:r>
              <a:rPr lang="ja-JP" altLang="en-US"/>
              <a:t>ニョッキ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 err="1"/>
              <a:t>occhio</a:t>
            </a:r>
            <a:r>
              <a:rPr lang="en-US" altLang="ja-JP" dirty="0"/>
              <a:t> </a:t>
            </a:r>
            <a:r>
              <a:rPr lang="ja-JP" altLang="en-US"/>
              <a:t>目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 err="1"/>
              <a:t>bosco</a:t>
            </a:r>
            <a:r>
              <a:rPr lang="en-US" altLang="ja-JP" dirty="0"/>
              <a:t> </a:t>
            </a:r>
            <a:r>
              <a:rPr lang="ja-JP" altLang="en-US"/>
              <a:t>林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bar</a:t>
            </a:r>
            <a:r>
              <a:rPr lang="en-US" altLang="ja-JP" dirty="0"/>
              <a:t> </a:t>
            </a:r>
            <a:r>
              <a:rPr lang="ja-JP" altLang="en-US"/>
              <a:t>喫茶店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 err="1"/>
              <a:t>farmacia</a:t>
            </a:r>
            <a:r>
              <a:rPr lang="en-US" altLang="ja-JP" dirty="0"/>
              <a:t> </a:t>
            </a:r>
            <a:r>
              <a:rPr lang="ja-JP" altLang="en-US"/>
              <a:t>薬局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cinema</a:t>
            </a:r>
            <a:r>
              <a:rPr lang="en-US" altLang="ja-JP" dirty="0"/>
              <a:t> </a:t>
            </a:r>
            <a:r>
              <a:rPr lang="ja-JP" altLang="en-US"/>
              <a:t>映画館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/>
              <a:t>mano</a:t>
            </a:r>
            <a:r>
              <a:rPr lang="en-US" altLang="ja-JP" dirty="0"/>
              <a:t> </a:t>
            </a:r>
            <a:r>
              <a:rPr lang="ja-JP" altLang="en-US"/>
              <a:t>手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1F501446-D231-EDB8-BD4C-F56E5909A15D}"/>
              </a:ext>
            </a:extLst>
          </p:cNvPr>
          <p:cNvSpPr txBox="1">
            <a:spLocks/>
          </p:cNvSpPr>
          <p:nvPr/>
        </p:nvSpPr>
        <p:spPr>
          <a:xfrm>
            <a:off x="8395138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brindisi</a:t>
            </a:r>
            <a:r>
              <a:rPr lang="en-US" altLang="ja-JP" dirty="0"/>
              <a:t> </a:t>
            </a:r>
            <a:r>
              <a:rPr lang="ja-JP" altLang="en-US"/>
              <a:t>乾杯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 err="1"/>
              <a:t>spia</a:t>
            </a:r>
            <a:r>
              <a:rPr lang="en-US" altLang="ja-JP" dirty="0"/>
              <a:t> </a:t>
            </a:r>
            <a:r>
              <a:rPr lang="ja-JP" altLang="en-US"/>
              <a:t>スパイ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caffè</a:t>
            </a:r>
            <a:r>
              <a:rPr lang="en-US" altLang="ja-JP" dirty="0"/>
              <a:t> </a:t>
            </a:r>
            <a:r>
              <a:rPr lang="ja-JP" altLang="en-US"/>
              <a:t>コーヒー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20. </a:t>
            </a:r>
            <a:r>
              <a:rPr lang="en-US" altLang="ja-JP" b="1" dirty="0"/>
              <a:t>auto</a:t>
            </a:r>
            <a:r>
              <a:rPr lang="en-US" altLang="ja-JP" dirty="0"/>
              <a:t> </a:t>
            </a:r>
            <a:r>
              <a:rPr lang="ja-JP" altLang="en-US"/>
              <a:t>自動車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medico</a:t>
            </a:r>
            <a:r>
              <a:rPr lang="en-US" altLang="ja-JP" dirty="0"/>
              <a:t> </a:t>
            </a:r>
            <a:r>
              <a:rPr lang="ja-JP" altLang="en-US"/>
              <a:t>医者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 err="1"/>
              <a:t>camicia</a:t>
            </a:r>
            <a:r>
              <a:rPr lang="en-US" altLang="ja-JP" dirty="0"/>
              <a:t> </a:t>
            </a:r>
            <a:r>
              <a:rPr lang="ja-JP" altLang="en-US"/>
              <a:t>シャツ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 err="1"/>
              <a:t>coniglio</a:t>
            </a:r>
            <a:r>
              <a:rPr lang="en-US" altLang="ja-JP" dirty="0"/>
              <a:t> </a:t>
            </a:r>
            <a:r>
              <a:rPr lang="ja-JP" altLang="en-US"/>
              <a:t>うさぎ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yogurt</a:t>
            </a:r>
            <a:r>
              <a:rPr lang="en-US" altLang="ja-JP" dirty="0"/>
              <a:t> </a:t>
            </a:r>
            <a:r>
              <a:rPr lang="ja-JP" altLang="en-US"/>
              <a:t>ヨーグルト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 err="1"/>
              <a:t>Giappone</a:t>
            </a:r>
            <a:r>
              <a:rPr lang="en-US" altLang="ja-JP" dirty="0"/>
              <a:t> </a:t>
            </a:r>
            <a:r>
              <a:rPr lang="ja-JP" altLang="en-US"/>
              <a:t>日本</a:t>
            </a:r>
            <a:endParaRPr lang="en-US" altLang="ja-JP" dirty="0"/>
          </a:p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4074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430A3-A9B2-6987-A92C-C5B00A6F2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96795-C11D-B27E-57C9-41A7CFE2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94E4F8-B7AD-72CA-3157-F6924A707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名詞の前に置かれた場合と名詞の後に置かれた場合で、意味の異なるものがある。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notizia </a:t>
            </a:r>
            <a:r>
              <a:rPr lang="ja-JP" altLang="en-US" sz="3200"/>
              <a:t>ある知らせ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notizia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</a:t>
            </a:r>
            <a:r>
              <a:rPr lang="ja-JP" altLang="en-US" sz="3200"/>
              <a:t>確実の知らせ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grande</a:t>
            </a:r>
            <a:r>
              <a:rPr lang="it-IT" altLang="ja-JP" sz="3200" b="1" dirty="0"/>
              <a:t> uomo </a:t>
            </a:r>
            <a:r>
              <a:rPr lang="ja-JP" altLang="en-US" sz="3200"/>
              <a:t>偉人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uomo </a:t>
            </a:r>
            <a:r>
              <a:rPr lang="it-IT" altLang="ja-JP" sz="3200" b="1" i="1" dirty="0"/>
              <a:t>grande</a:t>
            </a:r>
            <a:r>
              <a:rPr lang="en-US" altLang="ja-JP" sz="3200" b="1" dirty="0"/>
              <a:t> </a:t>
            </a:r>
            <a:r>
              <a:rPr lang="ja-JP" altLang="en-US" sz="3200"/>
              <a:t>大きな人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povera</a:t>
            </a:r>
            <a:r>
              <a:rPr lang="it-IT" altLang="ja-JP" sz="3200" b="1" dirty="0"/>
              <a:t> donna </a:t>
            </a:r>
            <a:r>
              <a:rPr lang="ja-JP" altLang="en-US" sz="3200"/>
              <a:t>哀れな女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donna </a:t>
            </a:r>
            <a:r>
              <a:rPr lang="it-IT" altLang="ja-JP" sz="3200" b="1" i="1" dirty="0"/>
              <a:t>povera</a:t>
            </a:r>
            <a:r>
              <a:rPr lang="en-US" altLang="ja-JP" sz="3200" b="1" dirty="0"/>
              <a:t> </a:t>
            </a:r>
            <a:r>
              <a:rPr lang="ja-JP" altLang="en-US" sz="3200"/>
              <a:t>貧しい女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27778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54010-C569-6232-6EAF-F413E48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49EFD4-F97D-15A8-03AB-85AE1EF5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2. </a:t>
            </a:r>
            <a:r>
              <a:rPr kumimoji="1" lang="en-US" altLang="ja-JP" b="1" dirty="0" err="1"/>
              <a:t>schiena</a:t>
            </a:r>
            <a:r>
              <a:rPr kumimoji="1" lang="en-US" altLang="ja-JP" dirty="0"/>
              <a:t> </a:t>
            </a:r>
            <a:r>
              <a:rPr kumimoji="1" lang="ja-JP" altLang="en-US"/>
              <a:t>背中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12. </a:t>
            </a:r>
            <a:r>
              <a:rPr lang="en-US" altLang="ja-JP" b="1" dirty="0" err="1"/>
              <a:t>bosco</a:t>
            </a:r>
            <a:r>
              <a:rPr lang="en-US" altLang="ja-JP" dirty="0"/>
              <a:t> </a:t>
            </a:r>
            <a:r>
              <a:rPr lang="ja-JP" altLang="en-US"/>
              <a:t>林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 err="1"/>
              <a:t>gnocco</a:t>
            </a:r>
            <a:r>
              <a:rPr lang="en-US" altLang="ja-JP" dirty="0"/>
              <a:t> </a:t>
            </a:r>
            <a:r>
              <a:rPr lang="ja-JP" altLang="en-US"/>
              <a:t>ニョッキ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 err="1"/>
              <a:t>occhio</a:t>
            </a:r>
            <a:r>
              <a:rPr lang="en-US" altLang="ja-JP" dirty="0"/>
              <a:t> </a:t>
            </a:r>
            <a:r>
              <a:rPr lang="ja-JP" altLang="en-US"/>
              <a:t>目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 err="1"/>
              <a:t>farmacia</a:t>
            </a:r>
            <a:r>
              <a:rPr lang="en-US" altLang="ja-JP" dirty="0"/>
              <a:t> </a:t>
            </a:r>
            <a:r>
              <a:rPr lang="ja-JP" altLang="en-US"/>
              <a:t>薬局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cinema</a:t>
            </a:r>
            <a:r>
              <a:rPr lang="en-US" altLang="ja-JP" dirty="0"/>
              <a:t> </a:t>
            </a:r>
            <a:r>
              <a:rPr lang="ja-JP" altLang="en-US"/>
              <a:t>映画館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 err="1"/>
              <a:t>camicia</a:t>
            </a:r>
            <a:r>
              <a:rPr lang="en-US" altLang="ja-JP" dirty="0"/>
              <a:t> </a:t>
            </a:r>
            <a:r>
              <a:rPr lang="ja-JP" altLang="en-US"/>
              <a:t>シャツ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 err="1"/>
              <a:t>Giappone</a:t>
            </a:r>
            <a:r>
              <a:rPr lang="en-US" altLang="ja-JP" dirty="0"/>
              <a:t> </a:t>
            </a:r>
            <a:r>
              <a:rPr lang="ja-JP" altLang="en-US"/>
              <a:t>日本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60CC123-3042-62A9-1E8B-0BDB7EF0C9E6}"/>
              </a:ext>
            </a:extLst>
          </p:cNvPr>
          <p:cNvSpPr txBox="1">
            <a:spLocks/>
          </p:cNvSpPr>
          <p:nvPr/>
        </p:nvSpPr>
        <p:spPr>
          <a:xfrm>
            <a:off x="4648200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1D007AB-164B-2D85-6B95-6548EEB24D51}"/>
              </a:ext>
            </a:extLst>
          </p:cNvPr>
          <p:cNvSpPr txBox="1">
            <a:spLocks/>
          </p:cNvSpPr>
          <p:nvPr/>
        </p:nvSpPr>
        <p:spPr>
          <a:xfrm>
            <a:off x="8395138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8D8FD824-F931-48CF-BBCE-8213F2C42AC3}"/>
              </a:ext>
            </a:extLst>
          </p:cNvPr>
          <p:cNvSpPr txBox="1">
            <a:spLocks/>
          </p:cNvSpPr>
          <p:nvPr/>
        </p:nvSpPr>
        <p:spPr>
          <a:xfrm>
            <a:off x="4854464" y="2232900"/>
            <a:ext cx="7589784" cy="402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k</a:t>
            </a:r>
            <a:r>
              <a:rPr lang="ja-JP" altLang="en-US"/>
              <a:t>という</a:t>
            </a:r>
            <a:r>
              <a:rPr lang="ja-JP" altLang="en-US" u="sng"/>
              <a:t>文字</a:t>
            </a:r>
            <a:r>
              <a:rPr lang="ja-JP" altLang="en-US"/>
              <a:t>はイタリア語にはない</a:t>
            </a:r>
            <a:br>
              <a:rPr lang="en-US" altLang="ja-JP" dirty="0"/>
            </a:br>
            <a:r>
              <a:rPr lang="ja-JP" altLang="en-US"/>
              <a:t>（外来語を除いて</a:t>
            </a:r>
            <a:r>
              <a:rPr lang="en-US" altLang="ja-JP" dirty="0"/>
              <a:t> es. </a:t>
            </a:r>
            <a:r>
              <a:rPr lang="en-US" altLang="ja-JP" b="1" dirty="0"/>
              <a:t>koala</a:t>
            </a:r>
            <a:r>
              <a:rPr lang="ja-JP" altLang="en-US"/>
              <a:t>コアラ）</a:t>
            </a:r>
            <a:endParaRPr lang="en-US" altLang="ja-JP" dirty="0"/>
          </a:p>
          <a:p>
            <a:r>
              <a:rPr lang="en-US" altLang="ja-JP" dirty="0"/>
              <a:t>[k]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/>
              <a:t>ca</a:t>
            </a:r>
            <a:r>
              <a:rPr lang="ja-JP" altLang="en-US"/>
              <a:t>　</a:t>
            </a:r>
            <a:r>
              <a:rPr lang="en-US" altLang="ja-JP" dirty="0" err="1"/>
              <a:t>c</a:t>
            </a:r>
            <a:r>
              <a:rPr lang="en-US" altLang="ja-JP" b="1" dirty="0" err="1"/>
              <a:t>h</a:t>
            </a:r>
            <a:r>
              <a:rPr lang="en-US" altLang="ja-JP" dirty="0" err="1"/>
              <a:t>e</a:t>
            </a:r>
            <a:r>
              <a:rPr lang="ja-JP" altLang="en-US"/>
              <a:t>　</a:t>
            </a:r>
            <a:r>
              <a:rPr lang="en-US" altLang="ja-JP" dirty="0"/>
              <a:t>c</a:t>
            </a:r>
            <a:r>
              <a:rPr lang="en-US" altLang="ja-JP" b="1" dirty="0"/>
              <a:t>h</a:t>
            </a:r>
            <a:r>
              <a:rPr lang="en-US" altLang="ja-JP" dirty="0"/>
              <a:t>i</a:t>
            </a:r>
            <a:r>
              <a:rPr lang="ja-JP" altLang="en-US"/>
              <a:t>　</a:t>
            </a:r>
            <a:r>
              <a:rPr lang="en-US" altLang="ja-JP" dirty="0"/>
              <a:t>co</a:t>
            </a:r>
            <a:r>
              <a:rPr lang="ja-JP" altLang="en-US"/>
              <a:t>　</a:t>
            </a:r>
            <a:r>
              <a:rPr lang="en-US" altLang="ja-JP" dirty="0"/>
              <a:t>cu</a:t>
            </a:r>
          </a:p>
          <a:p>
            <a:r>
              <a:rPr lang="en-US" altLang="ja-JP" dirty="0"/>
              <a:t>[</a:t>
            </a:r>
            <a:r>
              <a:rPr lang="en-US" altLang="ja-JP" dirty="0" err="1"/>
              <a:t>s+k</a:t>
            </a:r>
            <a:r>
              <a:rPr lang="en-US" altLang="ja-JP" dirty="0"/>
              <a:t>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 err="1"/>
              <a:t>sca</a:t>
            </a:r>
            <a:r>
              <a:rPr lang="ja-JP" altLang="en-US"/>
              <a:t>　</a:t>
            </a:r>
            <a:r>
              <a:rPr lang="en-US" altLang="ja-JP" dirty="0" err="1"/>
              <a:t>sc</a:t>
            </a:r>
            <a:r>
              <a:rPr lang="en-US" altLang="ja-JP" b="1" dirty="0" err="1"/>
              <a:t>h</a:t>
            </a:r>
            <a:r>
              <a:rPr lang="en-US" altLang="ja-JP" dirty="0" err="1"/>
              <a:t>e</a:t>
            </a:r>
            <a:r>
              <a:rPr lang="ja-JP" altLang="en-US"/>
              <a:t>　</a:t>
            </a:r>
            <a:r>
              <a:rPr lang="en-US" altLang="ja-JP" dirty="0" err="1"/>
              <a:t>sc</a:t>
            </a:r>
            <a:r>
              <a:rPr lang="en-US" altLang="ja-JP" b="1" dirty="0" err="1"/>
              <a:t>h</a:t>
            </a:r>
            <a:r>
              <a:rPr lang="en-US" altLang="ja-JP" dirty="0" err="1"/>
              <a:t>i</a:t>
            </a:r>
            <a:r>
              <a:rPr lang="ja-JP" altLang="en-US"/>
              <a:t>　</a:t>
            </a:r>
            <a:r>
              <a:rPr lang="en-US" altLang="ja-JP" dirty="0" err="1"/>
              <a:t>sco</a:t>
            </a:r>
            <a:r>
              <a:rPr lang="ja-JP" altLang="en-US"/>
              <a:t>　</a:t>
            </a:r>
            <a:r>
              <a:rPr lang="en-US" altLang="ja-JP" dirty="0" err="1"/>
              <a:t>scu</a:t>
            </a:r>
            <a:endParaRPr lang="en-US" altLang="ja-JP" dirty="0"/>
          </a:p>
          <a:p>
            <a:r>
              <a:rPr lang="en-US" altLang="ja-JP" dirty="0"/>
              <a:t>[</a:t>
            </a:r>
            <a:r>
              <a:rPr lang="ja-JP" altLang="en-US"/>
              <a:t>チ</a:t>
            </a:r>
            <a:r>
              <a:rPr lang="en-US" altLang="ja-JP" dirty="0"/>
              <a:t>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 err="1"/>
              <a:t>cia</a:t>
            </a:r>
            <a:r>
              <a:rPr lang="ja-JP" altLang="en-US"/>
              <a:t>　</a:t>
            </a:r>
            <a:r>
              <a:rPr lang="en-US" altLang="ja-JP" dirty="0" err="1"/>
              <a:t>ce</a:t>
            </a:r>
            <a:r>
              <a:rPr lang="en-US" altLang="ja-JP" dirty="0"/>
              <a:t>/</a:t>
            </a:r>
            <a:r>
              <a:rPr lang="en-US" altLang="ja-JP" dirty="0" err="1"/>
              <a:t>cie</a:t>
            </a:r>
            <a:r>
              <a:rPr lang="ja-JP" altLang="en-US"/>
              <a:t>　</a:t>
            </a:r>
            <a:r>
              <a:rPr lang="en-US" altLang="ja-JP" dirty="0"/>
              <a:t>ci</a:t>
            </a:r>
            <a:r>
              <a:rPr lang="ja-JP" altLang="en-US"/>
              <a:t>　</a:t>
            </a:r>
            <a:r>
              <a:rPr lang="en-US" altLang="ja-JP" dirty="0" err="1"/>
              <a:t>cio</a:t>
            </a:r>
            <a:r>
              <a:rPr lang="ja-JP" altLang="en-US"/>
              <a:t>　</a:t>
            </a:r>
            <a:r>
              <a:rPr lang="en-US" altLang="ja-JP" dirty="0" err="1"/>
              <a:t>ciu</a:t>
            </a:r>
            <a:endParaRPr lang="en-US" altLang="ja-JP" dirty="0"/>
          </a:p>
          <a:p>
            <a:r>
              <a:rPr lang="en-US" altLang="ja-JP" dirty="0"/>
              <a:t>[</a:t>
            </a:r>
            <a:r>
              <a:rPr lang="ja-JP" altLang="en-US"/>
              <a:t>シ</a:t>
            </a:r>
            <a:r>
              <a:rPr lang="en-US" altLang="ja-JP" dirty="0"/>
              <a:t>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 err="1"/>
              <a:t>scia</a:t>
            </a:r>
            <a:r>
              <a:rPr lang="ja-JP" altLang="en-US"/>
              <a:t>　</a:t>
            </a:r>
            <a:r>
              <a:rPr lang="en-US" altLang="ja-JP" dirty="0" err="1"/>
              <a:t>sce</a:t>
            </a:r>
            <a:r>
              <a:rPr lang="en-US" altLang="ja-JP" dirty="0"/>
              <a:t>/</a:t>
            </a:r>
            <a:r>
              <a:rPr lang="en-US" altLang="ja-JP" dirty="0" err="1"/>
              <a:t>scie</a:t>
            </a:r>
            <a:r>
              <a:rPr lang="ja-JP" altLang="en-US"/>
              <a:t>　</a:t>
            </a:r>
            <a:r>
              <a:rPr lang="en-US" altLang="ja-JP" dirty="0"/>
              <a:t>sci</a:t>
            </a:r>
            <a:r>
              <a:rPr lang="ja-JP" altLang="en-US"/>
              <a:t>　</a:t>
            </a:r>
            <a:r>
              <a:rPr lang="en-US" altLang="ja-JP" dirty="0" err="1"/>
              <a:t>scio</a:t>
            </a:r>
            <a:r>
              <a:rPr lang="ja-JP" altLang="en-US"/>
              <a:t>　</a:t>
            </a:r>
            <a:r>
              <a:rPr lang="en-US" altLang="ja-JP" dirty="0" err="1"/>
              <a:t>sciu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❌</a:t>
            </a:r>
            <a:r>
              <a:rPr lang="en-US" altLang="ja-JP" dirty="0"/>
              <a:t> cha, </a:t>
            </a:r>
            <a:r>
              <a:rPr lang="en-US" altLang="ja-JP" dirty="0" err="1"/>
              <a:t>cho</a:t>
            </a:r>
            <a:r>
              <a:rPr lang="en-US" altLang="ja-JP" dirty="0"/>
              <a:t>, chu, </a:t>
            </a:r>
            <a:r>
              <a:rPr lang="en-US" altLang="ja-JP" dirty="0" err="1"/>
              <a:t>sh</a:t>
            </a:r>
            <a:r>
              <a:rPr lang="en-US" altLang="ja-JP" dirty="0"/>
              <a:t>, k </a:t>
            </a:r>
            <a:r>
              <a:rPr lang="ja-JP" altLang="en-US"/>
              <a:t>❌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⭕️ </a:t>
            </a:r>
            <a:r>
              <a:rPr lang="en-US" altLang="ja-JP" dirty="0" err="1"/>
              <a:t>cia</a:t>
            </a:r>
            <a:r>
              <a:rPr lang="en-US" altLang="ja-JP" dirty="0"/>
              <a:t>, </a:t>
            </a:r>
            <a:r>
              <a:rPr lang="en-US" altLang="ja-JP" dirty="0" err="1"/>
              <a:t>cio</a:t>
            </a:r>
            <a:r>
              <a:rPr lang="en-US" altLang="ja-JP" dirty="0"/>
              <a:t>, </a:t>
            </a:r>
            <a:r>
              <a:rPr lang="en-US" altLang="ja-JP" dirty="0" err="1"/>
              <a:t>ciu</a:t>
            </a:r>
            <a:r>
              <a:rPr lang="en-US" altLang="ja-JP" dirty="0"/>
              <a:t>, </a:t>
            </a:r>
            <a:r>
              <a:rPr lang="en-US" altLang="ja-JP" dirty="0" err="1"/>
              <a:t>sce</a:t>
            </a:r>
            <a:r>
              <a:rPr lang="en-US" altLang="ja-JP" dirty="0"/>
              <a:t>/sci, c ⭕️</a:t>
            </a:r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7302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3E697-B37A-7BA7-763A-25A25A423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FFB739-387C-F8DE-F531-A3B968B8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A6D050-92EC-2D7A-1222-8B65681F7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kumimoji="1"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dirty="0" err="1"/>
              <a:t>Giappone</a:t>
            </a:r>
            <a:r>
              <a:rPr lang="en-US" altLang="ja-JP" dirty="0"/>
              <a:t> </a:t>
            </a:r>
            <a:r>
              <a:rPr lang="ja-JP" altLang="en-US"/>
              <a:t>日本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ago</a:t>
            </a:r>
            <a:r>
              <a:rPr lang="ja-JP" altLang="en-US"/>
              <a:t>針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 err="1"/>
              <a:t>aghi</a:t>
            </a:r>
            <a:r>
              <a:rPr lang="ja-JP" altLang="en-US"/>
              <a:t>針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 err="1"/>
              <a:t>agi</a:t>
            </a:r>
            <a:r>
              <a:rPr lang="ja-JP" altLang="en-US"/>
              <a:t>裕福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 err="1"/>
              <a:t>gente</a:t>
            </a:r>
            <a:r>
              <a:rPr lang="ja-JP" altLang="en-US"/>
              <a:t>人々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 err="1"/>
              <a:t>giorno</a:t>
            </a:r>
            <a:r>
              <a:rPr lang="ja-JP" altLang="en-US"/>
              <a:t>日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 err="1"/>
              <a:t>righe</a:t>
            </a:r>
            <a:r>
              <a:rPr lang="ja-JP" altLang="en-US"/>
              <a:t>行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5B2DECAE-77F4-699C-981D-53242AF0710C}"/>
              </a:ext>
            </a:extLst>
          </p:cNvPr>
          <p:cNvSpPr txBox="1">
            <a:spLocks/>
          </p:cNvSpPr>
          <p:nvPr/>
        </p:nvSpPr>
        <p:spPr>
          <a:xfrm>
            <a:off x="4648200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447F63F-3851-BC36-7FBA-17AAE4AF9F04}"/>
              </a:ext>
            </a:extLst>
          </p:cNvPr>
          <p:cNvSpPr txBox="1">
            <a:spLocks/>
          </p:cNvSpPr>
          <p:nvPr/>
        </p:nvSpPr>
        <p:spPr>
          <a:xfrm>
            <a:off x="4854464" y="2232900"/>
            <a:ext cx="7589784" cy="402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[g]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/>
              <a:t>ga</a:t>
            </a:r>
            <a:r>
              <a:rPr lang="ja-JP" altLang="en-US"/>
              <a:t>　</a:t>
            </a:r>
            <a:r>
              <a:rPr lang="en-US" altLang="ja-JP" dirty="0" err="1"/>
              <a:t>g</a:t>
            </a:r>
            <a:r>
              <a:rPr lang="en-US" altLang="ja-JP" b="1" dirty="0" err="1"/>
              <a:t>h</a:t>
            </a:r>
            <a:r>
              <a:rPr lang="en-US" altLang="ja-JP" dirty="0" err="1"/>
              <a:t>e</a:t>
            </a:r>
            <a:r>
              <a:rPr lang="ja-JP" altLang="en-US"/>
              <a:t>　</a:t>
            </a:r>
            <a:r>
              <a:rPr lang="en-US" altLang="ja-JP" dirty="0" err="1"/>
              <a:t>g</a:t>
            </a:r>
            <a:r>
              <a:rPr lang="en-US" altLang="ja-JP" b="1" dirty="0" err="1"/>
              <a:t>h</a:t>
            </a:r>
            <a:r>
              <a:rPr lang="en-US" altLang="ja-JP" dirty="0" err="1"/>
              <a:t>i</a:t>
            </a:r>
            <a:r>
              <a:rPr lang="ja-JP" altLang="en-US"/>
              <a:t>　</a:t>
            </a:r>
            <a:r>
              <a:rPr lang="en-US" altLang="ja-JP" dirty="0"/>
              <a:t>go</a:t>
            </a:r>
            <a:r>
              <a:rPr lang="ja-JP" altLang="en-US"/>
              <a:t>　</a:t>
            </a:r>
            <a:r>
              <a:rPr lang="en-US" altLang="ja-JP" dirty="0" err="1"/>
              <a:t>gu</a:t>
            </a:r>
            <a:endParaRPr lang="en-US" altLang="ja-JP" dirty="0"/>
          </a:p>
          <a:p>
            <a:r>
              <a:rPr lang="en-US" altLang="ja-JP" dirty="0"/>
              <a:t>[</a:t>
            </a:r>
            <a:r>
              <a:rPr lang="ja-JP" altLang="en-US"/>
              <a:t>ジ</a:t>
            </a:r>
            <a:r>
              <a:rPr lang="en-US" altLang="ja-JP" dirty="0"/>
              <a:t>]</a:t>
            </a:r>
            <a:r>
              <a:rPr lang="ja-JP" altLang="en-US"/>
              <a:t>の</a:t>
            </a:r>
            <a:r>
              <a:rPr lang="ja-JP" altLang="en-US" u="sng"/>
              <a:t>音</a:t>
            </a:r>
            <a:r>
              <a:rPr lang="ja-JP" altLang="en-US"/>
              <a:t>：</a:t>
            </a:r>
            <a:r>
              <a:rPr lang="en-US" altLang="ja-JP" dirty="0" err="1"/>
              <a:t>gia</a:t>
            </a:r>
            <a:r>
              <a:rPr lang="ja-JP" altLang="en-US"/>
              <a:t>　</a:t>
            </a:r>
            <a:r>
              <a:rPr lang="en-US" altLang="ja-JP" dirty="0" err="1"/>
              <a:t>ge</a:t>
            </a:r>
            <a:r>
              <a:rPr lang="en-US" altLang="ja-JP" dirty="0"/>
              <a:t>/</a:t>
            </a:r>
            <a:r>
              <a:rPr lang="en-US" altLang="ja-JP" dirty="0" err="1"/>
              <a:t>gie</a:t>
            </a:r>
            <a:r>
              <a:rPr lang="ja-JP" altLang="en-US"/>
              <a:t>　</a:t>
            </a:r>
            <a:r>
              <a:rPr lang="en-US" altLang="ja-JP" dirty="0" err="1"/>
              <a:t>gi</a:t>
            </a:r>
            <a:r>
              <a:rPr lang="ja-JP" altLang="en-US"/>
              <a:t>　</a:t>
            </a:r>
            <a:r>
              <a:rPr lang="en-US" altLang="ja-JP" dirty="0" err="1"/>
              <a:t>gio</a:t>
            </a:r>
            <a:r>
              <a:rPr lang="ja-JP" altLang="en-US"/>
              <a:t>　</a:t>
            </a:r>
            <a:r>
              <a:rPr lang="en-US" altLang="ja-JP" dirty="0" err="1"/>
              <a:t>giu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❌</a:t>
            </a:r>
            <a:r>
              <a:rPr lang="en-US" altLang="ja-JP" dirty="0"/>
              <a:t> </a:t>
            </a:r>
            <a:r>
              <a:rPr lang="en-US" altLang="ja-JP" dirty="0" err="1"/>
              <a:t>gha</a:t>
            </a:r>
            <a:r>
              <a:rPr lang="en-US" altLang="ja-JP" dirty="0"/>
              <a:t>, </a:t>
            </a:r>
            <a:r>
              <a:rPr lang="en-US" altLang="ja-JP" dirty="0" err="1"/>
              <a:t>gho</a:t>
            </a:r>
            <a:r>
              <a:rPr lang="en-US" altLang="ja-JP" dirty="0"/>
              <a:t>, </a:t>
            </a:r>
            <a:r>
              <a:rPr lang="en-US" altLang="ja-JP" dirty="0" err="1"/>
              <a:t>ghu</a:t>
            </a:r>
            <a:r>
              <a:rPr lang="en-US" altLang="ja-JP" dirty="0"/>
              <a:t> </a:t>
            </a:r>
            <a:r>
              <a:rPr lang="ja-JP" altLang="en-US"/>
              <a:t>❌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0639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160A7-F381-2DC2-87D5-79299D1C4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C2D753-465C-B9B8-77CA-E40696F38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1451B1-ADC2-8CB9-4B56-7FBBFC68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3. </a:t>
            </a:r>
            <a:r>
              <a:rPr kumimoji="1" lang="en-US" altLang="ja-JP" b="1" dirty="0"/>
              <a:t>tiramisù</a:t>
            </a:r>
            <a:r>
              <a:rPr kumimoji="1" lang="en-US" altLang="ja-JP" dirty="0"/>
              <a:t> </a:t>
            </a:r>
            <a:r>
              <a:rPr kumimoji="1" lang="ja-JP" altLang="en-US"/>
              <a:t>ティラミス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6. </a:t>
            </a:r>
            <a:r>
              <a:rPr lang="en-US" altLang="ja-JP" b="1" dirty="0" err="1"/>
              <a:t>papà</a:t>
            </a:r>
            <a:r>
              <a:rPr lang="en-US" altLang="ja-JP" dirty="0"/>
              <a:t> </a:t>
            </a:r>
            <a:r>
              <a:rPr lang="ja-JP" altLang="en-US"/>
              <a:t>父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caffè</a:t>
            </a:r>
            <a:r>
              <a:rPr lang="en-US" altLang="ja-JP" dirty="0"/>
              <a:t> </a:t>
            </a:r>
            <a:r>
              <a:rPr lang="ja-JP" altLang="en-US"/>
              <a:t>コーヒー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5AC9E006-1C62-A5AB-6B5C-64D3B47AF4D0}"/>
              </a:ext>
            </a:extLst>
          </p:cNvPr>
          <p:cNvSpPr txBox="1">
            <a:spLocks/>
          </p:cNvSpPr>
          <p:nvPr/>
        </p:nvSpPr>
        <p:spPr>
          <a:xfrm>
            <a:off x="4854464" y="2232900"/>
            <a:ext cx="7337536" cy="402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アクセントが最後の音節に落ちれば綴りに現れる</a:t>
            </a:r>
            <a:endParaRPr lang="en-US" altLang="ja-JP" dirty="0"/>
          </a:p>
          <a:p>
            <a:r>
              <a:rPr lang="ja-JP" altLang="en-US"/>
              <a:t>語中にあれば書かない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03599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908F-D179-258D-6934-35771A3C6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0CDFF-6F60-5357-9277-46BC06703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C2031A-CA6A-C1EC-E945-DE01ED543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6. </a:t>
            </a:r>
            <a:r>
              <a:rPr lang="en-US" altLang="ja-JP" b="1" dirty="0" err="1"/>
              <a:t>papà</a:t>
            </a:r>
            <a:r>
              <a:rPr lang="en-US" altLang="ja-JP" dirty="0"/>
              <a:t> </a:t>
            </a:r>
            <a:r>
              <a:rPr lang="ja-JP" altLang="en-US"/>
              <a:t>父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papa</a:t>
            </a:r>
            <a:r>
              <a:rPr lang="en-US" altLang="ja-JP" dirty="0"/>
              <a:t> </a:t>
            </a:r>
            <a:r>
              <a:rPr lang="ja-JP" altLang="en-US"/>
              <a:t>法王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8. </a:t>
            </a:r>
            <a:r>
              <a:rPr lang="en-US" altLang="ja-JP" b="1" dirty="0" err="1"/>
              <a:t>pappagallo</a:t>
            </a:r>
            <a:r>
              <a:rPr lang="en-US" altLang="ja-JP" dirty="0"/>
              <a:t> </a:t>
            </a:r>
            <a:r>
              <a:rPr lang="ja-JP" altLang="en-US"/>
              <a:t>インコ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 err="1"/>
              <a:t>gnocco</a:t>
            </a:r>
            <a:r>
              <a:rPr lang="en-US" altLang="ja-JP" dirty="0"/>
              <a:t> </a:t>
            </a:r>
            <a:r>
              <a:rPr lang="ja-JP" altLang="en-US"/>
              <a:t>ニョッキ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 err="1"/>
              <a:t>occhio</a:t>
            </a:r>
            <a:r>
              <a:rPr lang="en-US" altLang="ja-JP" dirty="0"/>
              <a:t> </a:t>
            </a:r>
            <a:r>
              <a:rPr lang="ja-JP" altLang="en-US"/>
              <a:t>目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caffè</a:t>
            </a:r>
            <a:r>
              <a:rPr lang="en-US" altLang="ja-JP" dirty="0"/>
              <a:t> </a:t>
            </a:r>
            <a:r>
              <a:rPr lang="ja-JP" altLang="en-US"/>
              <a:t>コーヒー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4A7BA87-810F-5468-97DE-4B4FD0EB1AEF}"/>
              </a:ext>
            </a:extLst>
          </p:cNvPr>
          <p:cNvSpPr txBox="1">
            <a:spLocks/>
          </p:cNvSpPr>
          <p:nvPr/>
        </p:nvSpPr>
        <p:spPr>
          <a:xfrm>
            <a:off x="4648200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7719FA8-8F60-8210-D8BB-5DDE1A778A10}"/>
              </a:ext>
            </a:extLst>
          </p:cNvPr>
          <p:cNvSpPr txBox="1">
            <a:spLocks/>
          </p:cNvSpPr>
          <p:nvPr/>
        </p:nvSpPr>
        <p:spPr>
          <a:xfrm>
            <a:off x="8395138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188D6E3F-D9C7-F38A-158B-9DF1ACCC3F08}"/>
              </a:ext>
            </a:extLst>
          </p:cNvPr>
          <p:cNvSpPr txBox="1">
            <a:spLocks/>
          </p:cNvSpPr>
          <p:nvPr/>
        </p:nvSpPr>
        <p:spPr>
          <a:xfrm>
            <a:off x="4854464" y="2232900"/>
            <a:ext cx="7337536" cy="402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err="1"/>
              <a:t>papà</a:t>
            </a:r>
            <a:r>
              <a:rPr lang="en-US" altLang="ja-JP" dirty="0"/>
              <a:t>, papa, pappa</a:t>
            </a:r>
          </a:p>
          <a:p>
            <a:r>
              <a:rPr lang="ja-JP" altLang="en-US"/>
              <a:t>促音を練習しよう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281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46592-70D6-EBA6-0AB4-094E99629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37A828-FE80-D481-324D-590F49B9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35D7BB-BF2C-F43F-D2E3-D809EC2E2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83793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/>
              <a:t>問１</a:t>
            </a:r>
            <a:r>
              <a:rPr kumimoji="1" lang="ja-JP" altLang="en-US"/>
              <a:t>：単語のディクテーション</a:t>
            </a:r>
            <a:endParaRPr kumimoji="1"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 err="1"/>
              <a:t>gnocco</a:t>
            </a:r>
            <a:r>
              <a:rPr lang="en-US" altLang="ja-JP" dirty="0"/>
              <a:t> </a:t>
            </a:r>
            <a:r>
              <a:rPr lang="ja-JP" altLang="en-US"/>
              <a:t>ニョッキ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23. </a:t>
            </a:r>
            <a:r>
              <a:rPr lang="en-US" altLang="ja-JP" b="1" dirty="0" err="1"/>
              <a:t>coniglio</a:t>
            </a:r>
            <a:r>
              <a:rPr lang="en-US" altLang="ja-JP" dirty="0"/>
              <a:t> </a:t>
            </a:r>
            <a:r>
              <a:rPr lang="ja-JP" altLang="en-US"/>
              <a:t>うさぎ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err="1"/>
              <a:t>caviglia</a:t>
            </a:r>
            <a:r>
              <a:rPr lang="ja-JP" altLang="en-US"/>
              <a:t>足首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giungla</a:t>
            </a:r>
            <a:r>
              <a:rPr kumimoji="1" lang="ja-JP" altLang="en-US"/>
              <a:t>ジャングル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gloria</a:t>
            </a:r>
            <a:r>
              <a:rPr lang="ja-JP" altLang="en-US"/>
              <a:t>光栄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glicine</a:t>
            </a:r>
            <a:r>
              <a:rPr lang="ja-JP" altLang="en-US"/>
              <a:t>藤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gli</a:t>
            </a:r>
            <a:r>
              <a:rPr lang="ja-JP" altLang="en-US"/>
              <a:t>（冠詞）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92AF88D-5172-350D-BAB1-790CA0F8557B}"/>
              </a:ext>
            </a:extLst>
          </p:cNvPr>
          <p:cNvSpPr txBox="1">
            <a:spLocks/>
          </p:cNvSpPr>
          <p:nvPr/>
        </p:nvSpPr>
        <p:spPr>
          <a:xfrm>
            <a:off x="4648200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04730F15-80F6-62DC-D31D-FE0D8BEB76AE}"/>
              </a:ext>
            </a:extLst>
          </p:cNvPr>
          <p:cNvSpPr txBox="1">
            <a:spLocks/>
          </p:cNvSpPr>
          <p:nvPr/>
        </p:nvSpPr>
        <p:spPr>
          <a:xfrm>
            <a:off x="8395138" y="1825625"/>
            <a:ext cx="3812628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C0F1F103-C043-7992-1E54-69C719BC30F4}"/>
              </a:ext>
            </a:extLst>
          </p:cNvPr>
          <p:cNvSpPr txBox="1">
            <a:spLocks/>
          </p:cNvSpPr>
          <p:nvPr/>
        </p:nvSpPr>
        <p:spPr>
          <a:xfrm>
            <a:off x="4854464" y="2232900"/>
            <a:ext cx="7337536" cy="4023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y</a:t>
            </a:r>
            <a:r>
              <a:rPr lang="ja-JP" altLang="en-US"/>
              <a:t>という</a:t>
            </a:r>
            <a:r>
              <a:rPr lang="ja-JP" altLang="en-US" u="sng"/>
              <a:t>文字</a:t>
            </a:r>
            <a:r>
              <a:rPr lang="ja-JP" altLang="en-US"/>
              <a:t>はイタリア語にはない</a:t>
            </a:r>
            <a:br>
              <a:rPr lang="en-US" altLang="ja-JP" dirty="0"/>
            </a:br>
            <a:r>
              <a:rPr lang="ja-JP" altLang="en-US"/>
              <a:t>（外来語を除いて</a:t>
            </a:r>
            <a:r>
              <a:rPr lang="en-US" altLang="ja-JP" dirty="0"/>
              <a:t> es. </a:t>
            </a:r>
            <a:r>
              <a:rPr lang="en-US" altLang="ja-JP" b="1" dirty="0"/>
              <a:t>yo-yo</a:t>
            </a:r>
            <a:r>
              <a:rPr lang="ja-JP" altLang="en-US"/>
              <a:t>ヨーヨー）</a:t>
            </a:r>
            <a:endParaRPr lang="en-US" altLang="ja-JP" dirty="0"/>
          </a:p>
          <a:p>
            <a:r>
              <a:rPr lang="en-US" altLang="ja-JP" dirty="0"/>
              <a:t>[</a:t>
            </a:r>
            <a:r>
              <a:rPr lang="en-US" altLang="ja-JP" dirty="0" err="1"/>
              <a:t>g+l</a:t>
            </a:r>
            <a:r>
              <a:rPr lang="en-US" altLang="ja-JP" dirty="0"/>
              <a:t>]</a:t>
            </a:r>
            <a:r>
              <a:rPr lang="ja-JP" altLang="en-US"/>
              <a:t>の音：</a:t>
            </a:r>
            <a:r>
              <a:rPr lang="en-US" altLang="ja-JP" dirty="0" err="1"/>
              <a:t>gla</a:t>
            </a:r>
            <a:r>
              <a:rPr lang="ja-JP" altLang="en-US"/>
              <a:t>　</a:t>
            </a:r>
            <a:r>
              <a:rPr lang="en-US" altLang="ja-JP" dirty="0" err="1"/>
              <a:t>gle</a:t>
            </a:r>
            <a:r>
              <a:rPr lang="ja-JP" altLang="en-US"/>
              <a:t>　</a:t>
            </a:r>
            <a:r>
              <a:rPr lang="en-US" altLang="ja-JP" dirty="0" err="1"/>
              <a:t>gli</a:t>
            </a:r>
            <a:r>
              <a:rPr lang="ja-JP" altLang="en-US"/>
              <a:t>　</a:t>
            </a:r>
            <a:r>
              <a:rPr lang="en-US" altLang="ja-JP" dirty="0"/>
              <a:t>glo</a:t>
            </a:r>
            <a:r>
              <a:rPr lang="ja-JP" altLang="en-US"/>
              <a:t>　</a:t>
            </a:r>
            <a:r>
              <a:rPr lang="en-US" altLang="ja-JP" dirty="0" err="1"/>
              <a:t>glu</a:t>
            </a:r>
            <a:endParaRPr lang="en-US" altLang="ja-JP" dirty="0"/>
          </a:p>
          <a:p>
            <a:r>
              <a:rPr lang="en-US" altLang="ja-JP" dirty="0"/>
              <a:t>[</a:t>
            </a:r>
            <a:r>
              <a:rPr lang="en-US" altLang="ja-JP" dirty="0" err="1"/>
              <a:t>yy</a:t>
            </a:r>
            <a:r>
              <a:rPr lang="en-US" altLang="ja-JP" dirty="0"/>
              <a:t>]</a:t>
            </a:r>
            <a:r>
              <a:rPr lang="ja-JP" altLang="en-US"/>
              <a:t>の音：</a:t>
            </a:r>
            <a:r>
              <a:rPr lang="en-US" altLang="ja-JP" dirty="0"/>
              <a:t>glia</a:t>
            </a:r>
            <a:r>
              <a:rPr lang="ja-JP" altLang="en-US"/>
              <a:t>　</a:t>
            </a:r>
            <a:r>
              <a:rPr lang="en-US" altLang="ja-JP" dirty="0" err="1"/>
              <a:t>glie</a:t>
            </a:r>
            <a:r>
              <a:rPr lang="ja-JP" altLang="en-US"/>
              <a:t>　</a:t>
            </a:r>
            <a:r>
              <a:rPr lang="en-US" altLang="ja-JP" dirty="0" err="1"/>
              <a:t>gli</a:t>
            </a:r>
            <a:r>
              <a:rPr lang="ja-JP" altLang="en-US"/>
              <a:t>　</a:t>
            </a:r>
            <a:r>
              <a:rPr lang="en-US" altLang="ja-JP" dirty="0" err="1"/>
              <a:t>glio</a:t>
            </a:r>
            <a:r>
              <a:rPr lang="ja-JP" altLang="en-US" dirty="0"/>
              <a:t>　</a:t>
            </a:r>
            <a:r>
              <a:rPr lang="en-US" altLang="ja-JP" dirty="0" err="1"/>
              <a:t>gliu</a:t>
            </a:r>
            <a:endParaRPr lang="en-US" altLang="ja-JP" dirty="0"/>
          </a:p>
          <a:p>
            <a:r>
              <a:rPr lang="ja-JP" altLang="en-US"/>
              <a:t>❌</a:t>
            </a:r>
            <a:r>
              <a:rPr lang="en-US" altLang="ja-JP" dirty="0"/>
              <a:t> </a:t>
            </a:r>
            <a:r>
              <a:rPr lang="en-US" altLang="ja-JP" dirty="0" err="1"/>
              <a:t>ny</a:t>
            </a:r>
            <a:r>
              <a:rPr lang="en-US" altLang="ja-JP" dirty="0"/>
              <a:t>, </a:t>
            </a:r>
            <a:r>
              <a:rPr lang="en-US" altLang="ja-JP" dirty="0" err="1"/>
              <a:t>ly</a:t>
            </a:r>
            <a:r>
              <a:rPr lang="en-US" altLang="ja-JP" dirty="0"/>
              <a:t>, </a:t>
            </a:r>
            <a:r>
              <a:rPr lang="en-US" altLang="ja-JP" dirty="0" err="1"/>
              <a:t>gly</a:t>
            </a:r>
            <a:r>
              <a:rPr lang="en-US" altLang="ja-JP" dirty="0"/>
              <a:t>, </a:t>
            </a:r>
            <a:r>
              <a:rPr lang="en-US" altLang="ja-JP" dirty="0" err="1"/>
              <a:t>gy</a:t>
            </a:r>
            <a:r>
              <a:rPr lang="en-US" altLang="ja-JP" dirty="0"/>
              <a:t> </a:t>
            </a:r>
            <a:r>
              <a:rPr lang="ja-JP" altLang="en-US"/>
              <a:t>❌</a:t>
            </a:r>
            <a:endParaRPr lang="en-US" altLang="ja-JP" dirty="0"/>
          </a:p>
          <a:p>
            <a:r>
              <a:rPr lang="en-US" altLang="ja-JP" dirty="0"/>
              <a:t>⭕️ </a:t>
            </a:r>
            <a:r>
              <a:rPr lang="en-US" altLang="ja-JP" dirty="0" err="1"/>
              <a:t>gn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10454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54010-C569-6232-6EAF-F413E48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9: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49EFD4-F97D-15A8-03AB-85AE1EF5D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/>
              <a:t>問２</a:t>
            </a:r>
            <a:r>
              <a:rPr lang="ja-JP" altLang="en-US"/>
              <a:t>：不定冠詞を設ける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AF95F40-2296-C864-5EF6-B9E6CAAC90F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libro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2. </a:t>
            </a:r>
            <a:r>
              <a:rPr lang="en-US" altLang="ja-JP" b="1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schiena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3. </a:t>
            </a:r>
            <a:r>
              <a:rPr lang="en-US" altLang="ja-JP" b="1" dirty="0"/>
              <a:t>un</a:t>
            </a:r>
            <a:r>
              <a:rPr lang="en-US" altLang="ja-JP" dirty="0"/>
              <a:t> tiramisù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4. </a:t>
            </a:r>
            <a:r>
              <a:rPr lang="en-US" altLang="ja-JP" b="1" dirty="0" err="1"/>
              <a:t>un’</a:t>
            </a:r>
            <a:r>
              <a:rPr lang="en-US" altLang="ja-JP" dirty="0" err="1"/>
              <a:t>amica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5.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problema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6.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papà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7. </a:t>
            </a:r>
            <a:r>
              <a:rPr lang="en-US" altLang="ja-JP" b="1" dirty="0"/>
              <a:t>un</a:t>
            </a:r>
            <a:r>
              <a:rPr lang="en-US" altLang="ja-JP" dirty="0"/>
              <a:t> papa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8.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pappagallo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endParaRPr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33F9833F-E2C7-572B-2AEF-BA5AF583ED3F}"/>
              </a:ext>
            </a:extLst>
          </p:cNvPr>
          <p:cNvSpPr txBox="1">
            <a:spLocks/>
          </p:cNvSpPr>
          <p:nvPr/>
        </p:nvSpPr>
        <p:spPr>
          <a:xfrm>
            <a:off x="4322379" y="1825625"/>
            <a:ext cx="4190999" cy="483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9. </a:t>
            </a:r>
            <a:r>
              <a:rPr lang="en-US" altLang="ja-JP" b="1" dirty="0"/>
              <a:t>uno</a:t>
            </a:r>
            <a:r>
              <a:rPr lang="en-US" altLang="ja-JP" dirty="0"/>
              <a:t> </a:t>
            </a:r>
            <a:r>
              <a:rPr lang="en-US" altLang="ja-JP" dirty="0" err="1"/>
              <a:t>zio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10. </a:t>
            </a:r>
            <a:r>
              <a:rPr lang="en-US" altLang="ja-JP" b="1" dirty="0"/>
              <a:t>uno</a:t>
            </a:r>
            <a:r>
              <a:rPr lang="en-US" altLang="ja-JP" dirty="0"/>
              <a:t> </a:t>
            </a:r>
            <a:r>
              <a:rPr lang="en-US" altLang="ja-JP" dirty="0" err="1"/>
              <a:t>gnocco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11.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occhio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12.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bosco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13. </a:t>
            </a:r>
            <a:r>
              <a:rPr lang="en-US" altLang="ja-JP" b="1" dirty="0"/>
              <a:t>un</a:t>
            </a:r>
            <a:r>
              <a:rPr lang="en-US" altLang="ja-JP" dirty="0"/>
              <a:t> bar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14. </a:t>
            </a:r>
            <a:r>
              <a:rPr lang="en-US" altLang="ja-JP" b="1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farmacia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15. </a:t>
            </a:r>
            <a:r>
              <a:rPr lang="en-US" altLang="ja-JP" b="1" dirty="0"/>
              <a:t>un</a:t>
            </a:r>
            <a:r>
              <a:rPr lang="en-US" altLang="ja-JP" dirty="0"/>
              <a:t> cinema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16. </a:t>
            </a:r>
            <a:r>
              <a:rPr lang="en-US" altLang="ja-JP" b="1" dirty="0" err="1"/>
              <a:t>una</a:t>
            </a:r>
            <a:r>
              <a:rPr lang="en-US" altLang="ja-JP" dirty="0"/>
              <a:t> mano</a:t>
            </a:r>
          </a:p>
          <a:p>
            <a:endParaRPr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E63EB263-9A4A-8E1E-F525-7B03076A3656}"/>
              </a:ext>
            </a:extLst>
          </p:cNvPr>
          <p:cNvSpPr txBox="1">
            <a:spLocks/>
          </p:cNvSpPr>
          <p:nvPr/>
        </p:nvSpPr>
        <p:spPr>
          <a:xfrm>
            <a:off x="7763204" y="1825624"/>
            <a:ext cx="3812628" cy="52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17. </a:t>
            </a:r>
            <a:r>
              <a:rPr lang="en-US" altLang="ja-JP" b="1" dirty="0"/>
              <a:t>un</a:t>
            </a:r>
            <a:r>
              <a:rPr lang="en-US" altLang="ja-JP" dirty="0"/>
              <a:t> brindisi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18. </a:t>
            </a:r>
            <a:r>
              <a:rPr lang="en-US" altLang="ja-JP" b="1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spia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19. </a:t>
            </a:r>
            <a:r>
              <a:rPr lang="en-US" altLang="ja-JP" b="1" dirty="0"/>
              <a:t>un</a:t>
            </a:r>
            <a:r>
              <a:rPr lang="en-US" altLang="ja-JP" dirty="0"/>
              <a:t> caffè </a:t>
            </a:r>
          </a:p>
          <a:p>
            <a:pPr marL="0" indent="0">
              <a:buNone/>
            </a:pPr>
            <a:r>
              <a:rPr lang="en-US" altLang="ja-JP" dirty="0"/>
              <a:t>20. </a:t>
            </a:r>
            <a:r>
              <a:rPr lang="en-US" altLang="ja-JP" b="1" dirty="0" err="1"/>
              <a:t>un’</a:t>
            </a:r>
            <a:r>
              <a:rPr lang="en-US" altLang="ja-JP" dirty="0" err="1"/>
              <a:t>auto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21. </a:t>
            </a:r>
            <a:r>
              <a:rPr lang="en-US" altLang="ja-JP" b="1" dirty="0"/>
              <a:t>un</a:t>
            </a:r>
            <a:r>
              <a:rPr lang="en-US" altLang="ja-JP" dirty="0"/>
              <a:t> medico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22. </a:t>
            </a:r>
            <a:r>
              <a:rPr lang="en-US" altLang="ja-JP" b="1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camicia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23. </a:t>
            </a:r>
            <a:r>
              <a:rPr lang="en-US" altLang="ja-JP" b="1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coniglio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24. </a:t>
            </a:r>
            <a:r>
              <a:rPr lang="en-US" altLang="ja-JP" b="1" dirty="0"/>
              <a:t>uno</a:t>
            </a:r>
            <a:r>
              <a:rPr lang="en-US" altLang="ja-JP" dirty="0"/>
              <a:t> yogurt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25. </a:t>
            </a:r>
            <a:r>
              <a:rPr lang="en-US" altLang="ja-JP" b="1" strike="sngStrike" dirty="0"/>
              <a:t>un</a:t>
            </a:r>
            <a:r>
              <a:rPr lang="en-US" altLang="ja-JP" dirty="0"/>
              <a:t> </a:t>
            </a:r>
            <a:r>
              <a:rPr lang="en-US" altLang="ja-JP" dirty="0" err="1"/>
              <a:t>Giappone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5760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9724</TotalTime>
  <Words>2130</Words>
  <Application>Microsoft Office PowerPoint</Application>
  <PresentationFormat>Widescreen</PresentationFormat>
  <Paragraphs>458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4" baseType="lpstr">
      <vt:lpstr>游ゴシック</vt:lpstr>
      <vt:lpstr>游ゴシック Light</vt:lpstr>
      <vt:lpstr>Arial</vt:lpstr>
      <vt:lpstr>Office テーマ</vt:lpstr>
      <vt:lpstr>イタリア語教室 Italiano</vt:lpstr>
      <vt:lpstr>LINEグループ「イタリア語教室」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Lezione 9: テスト</vt:lpstr>
      <vt:lpstr>復習: 性と数の復習</vt:lpstr>
      <vt:lpstr>復習: 性と数の復習</vt:lpstr>
      <vt:lpstr>Lezione 9: テスト</vt:lpstr>
      <vt:lpstr>Lezione 9: 宣伝</vt:lpstr>
      <vt:lpstr>Lezione 9: 宿題 Compiti</vt:lpstr>
      <vt:lpstr>Lezione 9: 教室での挨拶</vt:lpstr>
      <vt:lpstr>Lezione 9:</vt:lpstr>
      <vt:lpstr>Lezione 9: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  <vt:lpstr>復習: 品質形容詞 Gli aggettivi qualificativi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74</cp:revision>
  <dcterms:created xsi:type="dcterms:W3CDTF">2025-07-16T14:35:29Z</dcterms:created>
  <dcterms:modified xsi:type="dcterms:W3CDTF">2025-09-21T13:37:38Z</dcterms:modified>
</cp:coreProperties>
</file>