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3" r:id="rId3"/>
    <p:sldId id="345" r:id="rId4"/>
    <p:sldId id="347" r:id="rId5"/>
    <p:sldId id="368" r:id="rId6"/>
    <p:sldId id="369" r:id="rId7"/>
    <p:sldId id="355" r:id="rId8"/>
    <p:sldId id="258" r:id="rId9"/>
    <p:sldId id="259" r:id="rId10"/>
    <p:sldId id="363" r:id="rId11"/>
    <p:sldId id="260" r:id="rId12"/>
    <p:sldId id="370" r:id="rId13"/>
    <p:sldId id="371" r:id="rId14"/>
    <p:sldId id="372" r:id="rId15"/>
    <p:sldId id="374" r:id="rId16"/>
    <p:sldId id="262" r:id="rId17"/>
    <p:sldId id="364" r:id="rId18"/>
    <p:sldId id="365" r:id="rId19"/>
    <p:sldId id="367" r:id="rId20"/>
    <p:sldId id="375" r:id="rId21"/>
    <p:sldId id="376" r:id="rId22"/>
    <p:sldId id="377" r:id="rId23"/>
    <p:sldId id="378" r:id="rId24"/>
    <p:sldId id="379" r:id="rId25"/>
    <p:sldId id="380" r:id="rId2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9"/>
    <p:restoredTop sz="94694"/>
  </p:normalViewPr>
  <p:slideViewPr>
    <p:cSldViewPr snapToGrid="0">
      <p:cViewPr varScale="1">
        <p:scale>
          <a:sx n="78" d="100"/>
          <a:sy n="78" d="100"/>
        </p:scale>
        <p:origin x="88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604BA-C40E-04B7-291B-43C4C59C3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4446D-70AB-C542-23CD-45DD53A03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Vocabolario</a:t>
            </a:r>
            <a:r>
              <a:rPr b="1" dirty="0"/>
              <a:t> </a:t>
            </a:r>
            <a:r>
              <a:rPr lang="ja-JP" altLang="en-US" b="1"/>
              <a:t>繋ぐ言葉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F3FF8-81BB-5C1A-7AE2-4AD919C6D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eと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例）un</a:t>
            </a:r>
            <a:r>
              <a:rPr lang="en-US" dirty="0"/>
              <a:t> cornetto e un cappuccino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una</a:t>
            </a:r>
            <a:r>
              <a:rPr lang="en-US" dirty="0"/>
              <a:t> brioche e un </a:t>
            </a:r>
            <a:r>
              <a:rPr lang="en-US" dirty="0" err="1"/>
              <a:t>succo</a:t>
            </a:r>
            <a:r>
              <a:rPr lang="en-US" dirty="0"/>
              <a:t> di </a:t>
            </a:r>
            <a:r>
              <a:rPr lang="en-US" dirty="0" err="1"/>
              <a:t>frutta</a:t>
            </a:r>
            <a:endParaRPr lang="en-US" dirty="0"/>
          </a:p>
          <a:p>
            <a:r>
              <a:rPr lang="en-US" altLang="ja-JP" dirty="0"/>
              <a:t>con</a:t>
            </a:r>
            <a:r>
              <a:rPr lang="ja-JP" altLang="en-US"/>
              <a:t>と（</a:t>
            </a:r>
            <a:r>
              <a:rPr lang="en-US" altLang="ja-JP" dirty="0"/>
              <a:t>with</a:t>
            </a:r>
            <a:r>
              <a:rPr lang="ja-JP" altLang="en-US"/>
              <a:t>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例）</a:t>
            </a:r>
            <a:r>
              <a:rPr lang="en-US" altLang="ja-JP" dirty="0"/>
              <a:t>le </a:t>
            </a:r>
            <a:r>
              <a:rPr lang="en-US" altLang="ja-JP" dirty="0" err="1"/>
              <a:t>fette</a:t>
            </a:r>
            <a:r>
              <a:rPr lang="en-US" altLang="ja-JP" dirty="0"/>
              <a:t> </a:t>
            </a:r>
            <a:r>
              <a:rPr lang="en-US" altLang="ja-JP" dirty="0" err="1"/>
              <a:t>biscottate</a:t>
            </a:r>
            <a:r>
              <a:rPr lang="en-US" altLang="ja-JP" dirty="0"/>
              <a:t> con la </a:t>
            </a:r>
            <a:r>
              <a:rPr lang="en-US" altLang="ja-JP" dirty="0" err="1"/>
              <a:t>marmellata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   lo yogurt con </a:t>
            </a:r>
            <a:r>
              <a:rPr lang="en-US" altLang="ja-JP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cereali</a:t>
            </a:r>
            <a:endParaRPr lang="en-US" altLang="ja-JP" dirty="0"/>
          </a:p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7179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Frasi</a:t>
            </a:r>
            <a:r>
              <a:rPr b="1" dirty="0"/>
              <a:t> util</a:t>
            </a:r>
            <a:r>
              <a:rPr lang="it-IT" b="1" dirty="0"/>
              <a:t>i </a:t>
            </a:r>
            <a:r>
              <a:rPr lang="ja-JP" altLang="it-IT" b="1" dirty="0"/>
              <a:t>注文する時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353801" cy="4351338"/>
          </a:xfrm>
        </p:spPr>
        <p:txBody>
          <a:bodyPr/>
          <a:lstStyle/>
          <a:p>
            <a:pPr marL="0" indent="0">
              <a:buNone/>
            </a:pPr>
            <a:r>
              <a:rPr b="1" dirty="0"/>
              <a:t>1. </a:t>
            </a:r>
            <a:r>
              <a:rPr lang="it-IT" b="1" dirty="0"/>
              <a:t>U</a:t>
            </a:r>
            <a:r>
              <a:rPr b="1" dirty="0"/>
              <a:t>n caffè, per </a:t>
            </a:r>
            <a:r>
              <a:rPr b="1" dirty="0" err="1"/>
              <a:t>favore</a:t>
            </a:r>
            <a:r>
              <a:rPr b="1" dirty="0"/>
              <a:t>.</a:t>
            </a:r>
            <a:r>
              <a:rPr lang="ja-JP" altLang="it-IT" b="1" dirty="0"/>
              <a:t> </a:t>
            </a:r>
            <a:r>
              <a:rPr lang="ja-JP" altLang="it-IT" dirty="0"/>
              <a:t>コーヒーを一杯お願いします。</a:t>
            </a:r>
            <a:endParaRPr lang="it-IT" altLang="ja-JP" dirty="0"/>
          </a:p>
          <a:p>
            <a:pPr marL="0" indent="0">
              <a:buNone/>
            </a:pPr>
            <a:r>
              <a:rPr b="1" dirty="0"/>
              <a:t>2. </a:t>
            </a:r>
            <a:r>
              <a:rPr lang="en-US" altLang="ja-JP" b="1" dirty="0"/>
              <a:t>Prendo </a:t>
            </a:r>
            <a:r>
              <a:rPr lang="en-US" b="1" dirty="0"/>
              <a:t>un cornetto.</a:t>
            </a:r>
            <a:r>
              <a:rPr lang="ja-JP" altLang="it-IT" dirty="0"/>
              <a:t>コルネットにします（</a:t>
            </a:r>
            <a:r>
              <a:rPr lang="it-IT" altLang="ja-JP" b="1" dirty="0"/>
              <a:t>Prendo</a:t>
            </a:r>
            <a:r>
              <a:rPr lang="ja-JP" altLang="it-IT" dirty="0"/>
              <a:t>の直訳：とる）</a:t>
            </a:r>
            <a:endParaRPr lang="it-IT" b="1" dirty="0"/>
          </a:p>
          <a:p>
            <a:pPr marL="0" indent="0">
              <a:buNone/>
            </a:pPr>
            <a:r>
              <a:rPr lang="en-US" altLang="ja-JP" b="1" dirty="0"/>
              <a:t>3. Per me </a:t>
            </a:r>
            <a:r>
              <a:rPr lang="en-US" altLang="ja-JP" b="1" dirty="0" err="1"/>
              <a:t>una</a:t>
            </a:r>
            <a:r>
              <a:rPr lang="en-US" altLang="ja-JP" b="1" dirty="0"/>
              <a:t> </a:t>
            </a:r>
            <a:r>
              <a:rPr lang="en-US" altLang="ja-JP" b="1" dirty="0" err="1"/>
              <a:t>bottiglia</a:t>
            </a:r>
            <a:r>
              <a:rPr lang="en-US" altLang="ja-JP" b="1" dirty="0"/>
              <a:t> </a:t>
            </a:r>
            <a:r>
              <a:rPr lang="en-US" altLang="ja-JP" b="1" dirty="0" err="1"/>
              <a:t>d’acqua</a:t>
            </a:r>
            <a:r>
              <a:rPr lang="en-US" altLang="ja-JP" b="1" dirty="0"/>
              <a:t>. </a:t>
            </a:r>
            <a:r>
              <a:rPr lang="ja-JP" altLang="it-IT" dirty="0"/>
              <a:t>私は水です。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4. Mi </a:t>
            </a:r>
            <a:r>
              <a:rPr lang="en-US" altLang="ja-JP" b="1" dirty="0" err="1"/>
              <a:t>dia</a:t>
            </a:r>
            <a:r>
              <a:rPr lang="en-US" altLang="ja-JP" b="1" dirty="0"/>
              <a:t> un cornetto, </a:t>
            </a:r>
            <a:r>
              <a:rPr lang="en-US" altLang="ja-JP" b="1" dirty="0" err="1"/>
              <a:t>grazie</a:t>
            </a:r>
            <a:r>
              <a:rPr lang="en-US" altLang="ja-JP" b="1" dirty="0"/>
              <a:t>.</a:t>
            </a:r>
            <a:r>
              <a:rPr lang="ja-JP" altLang="it-IT" dirty="0"/>
              <a:t>コルネットを一つください。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/>
              <a:t>5. </a:t>
            </a:r>
            <a:r>
              <a:rPr lang="it-IT" b="1" dirty="0"/>
              <a:t>Vorrei un cappuccino, per piacere.</a:t>
            </a:r>
            <a:r>
              <a:rPr lang="ja-JP" altLang="it-IT" dirty="0"/>
              <a:t>カップッチーノをお願いしていいですか。（</a:t>
            </a:r>
            <a:r>
              <a:rPr lang="it-IT" altLang="ja-JP" b="1" dirty="0"/>
              <a:t>Vorrei</a:t>
            </a:r>
            <a:r>
              <a:rPr lang="ja-JP" altLang="it-IT" dirty="0"/>
              <a:t>の直訳：が欲しいんですが）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6251F-1D03-16B7-EFBA-C3F8CF682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071A-77FC-6289-1873-5D5CD8093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Frasi</a:t>
            </a:r>
            <a:r>
              <a:rPr b="1" dirty="0"/>
              <a:t> util</a:t>
            </a:r>
            <a:r>
              <a:rPr lang="it-IT" b="1" dirty="0"/>
              <a:t>i </a:t>
            </a:r>
            <a:r>
              <a:rPr lang="ja-JP" altLang="it-IT" b="1" dirty="0"/>
              <a:t>質問を聞く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B9BE6-8E21-66C8-97D8-ACF2E49B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353801" cy="4351338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1. </a:t>
            </a:r>
            <a:r>
              <a:rPr b="1" dirty="0"/>
              <a:t>Quanto costa</a:t>
            </a:r>
            <a:r>
              <a:rPr lang="it-IT" b="1" dirty="0"/>
              <a:t> un succo</a:t>
            </a:r>
            <a:r>
              <a:rPr b="1" dirty="0"/>
              <a:t>?</a:t>
            </a:r>
            <a:r>
              <a:rPr lang="ja-JP" altLang="it-IT" dirty="0"/>
              <a:t>ジュースはいくらですか</a:t>
            </a:r>
            <a:r>
              <a:rPr lang="ja-JP" altLang="en-US" dirty="0"/>
              <a:t>。</a:t>
            </a:r>
            <a:endParaRPr dirty="0"/>
          </a:p>
          <a:p>
            <a:pPr marL="0" indent="0">
              <a:buNone/>
            </a:pPr>
            <a:r>
              <a:rPr lang="it-IT" b="1" dirty="0"/>
              <a:t>2</a:t>
            </a:r>
            <a:r>
              <a:rPr b="1" dirty="0"/>
              <a:t>. </a:t>
            </a:r>
            <a:r>
              <a:rPr lang="it-IT" b="1" dirty="0"/>
              <a:t>Fate i panini?</a:t>
            </a:r>
            <a:r>
              <a:rPr b="1" dirty="0"/>
              <a:t> </a:t>
            </a:r>
            <a:r>
              <a:rPr lang="ja-JP" altLang="it-IT" dirty="0"/>
              <a:t>サンドイッチはありますか。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Avete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cereali</a:t>
            </a:r>
            <a:r>
              <a:rPr lang="en-US" b="1" dirty="0"/>
              <a:t>?</a:t>
            </a:r>
            <a:r>
              <a:rPr lang="ja-JP" altLang="it-IT" dirty="0"/>
              <a:t>シリアルはありますか。</a:t>
            </a:r>
            <a:endParaRPr lang="en-US" dirty="0"/>
          </a:p>
          <a:p>
            <a:pPr marL="0" indent="0">
              <a:buNone/>
            </a:pPr>
            <a:r>
              <a:rPr lang="it-IT" b="1" dirty="0"/>
              <a:t>4</a:t>
            </a:r>
            <a:r>
              <a:rPr b="1" dirty="0"/>
              <a:t>. </a:t>
            </a:r>
            <a:r>
              <a:rPr lang="it-IT" altLang="zh-CN" b="1" dirty="0"/>
              <a:t>Cos’è questo/a?</a:t>
            </a:r>
            <a:r>
              <a:rPr lang="ja-JP" altLang="it-IT" dirty="0"/>
              <a:t>これは何ですか。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5</a:t>
            </a:r>
            <a:r>
              <a:rPr lang="it-IT" b="1" dirty="0"/>
              <a:t>. </a:t>
            </a:r>
            <a:r>
              <a:rPr lang="it-IT" altLang="zh-CN" b="1" dirty="0"/>
              <a:t>Mi scusi, dov’è il bagno?</a:t>
            </a:r>
            <a:r>
              <a:rPr lang="ja-JP" altLang="it-IT" dirty="0"/>
              <a:t>すみません、トイレはどこですか。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6294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81CAD-6AB0-8F38-8DAD-BB88990C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9D1CA-654F-C99A-A23B-53030639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Frasi</a:t>
            </a:r>
            <a:r>
              <a:rPr b="1" dirty="0"/>
              <a:t> util</a:t>
            </a:r>
            <a:r>
              <a:rPr lang="it-IT" b="1" dirty="0"/>
              <a:t>i </a:t>
            </a:r>
            <a:r>
              <a:rPr lang="ja-JP" altLang="it-IT" b="1" dirty="0"/>
              <a:t>お会計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F6C28-ACF3-256C-B4E7-7D8A1E225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353801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ja-JP" b="1" dirty="0"/>
              <a:t>1</a:t>
            </a:r>
            <a:r>
              <a:rPr b="1" dirty="0"/>
              <a:t>. </a:t>
            </a:r>
            <a:r>
              <a:rPr lang="en-US" b="1" dirty="0"/>
              <a:t>Il </a:t>
            </a:r>
            <a:r>
              <a:rPr lang="en-US" b="1" dirty="0" err="1"/>
              <a:t>conto</a:t>
            </a:r>
            <a:r>
              <a:rPr lang="en-US" b="1" dirty="0"/>
              <a:t>, per </a:t>
            </a:r>
            <a:r>
              <a:rPr lang="en-US" b="1" dirty="0" err="1"/>
              <a:t>favore</a:t>
            </a:r>
            <a:r>
              <a:rPr lang="en-US" b="1" dirty="0"/>
              <a:t>.</a:t>
            </a:r>
            <a:r>
              <a:rPr lang="en-US" altLang="ja-JP" dirty="0"/>
              <a:t> </a:t>
            </a:r>
            <a:r>
              <a:rPr lang="ja-JP" altLang="it-IT" dirty="0"/>
              <a:t>お会計お願いします。</a:t>
            </a:r>
          </a:p>
          <a:p>
            <a:pPr marL="0" indent="0">
              <a:buNone/>
            </a:pPr>
            <a:r>
              <a:rPr lang="it-IT" b="1" dirty="0"/>
              <a:t>2</a:t>
            </a:r>
            <a:r>
              <a:rPr b="1" dirty="0"/>
              <a:t>. Ecco </a:t>
            </a:r>
            <a:r>
              <a:rPr b="1" dirty="0" err="1"/>
              <a:t>i</a:t>
            </a:r>
            <a:r>
              <a:rPr b="1" dirty="0"/>
              <a:t> soldi</a:t>
            </a:r>
            <a:r>
              <a:rPr lang="en-US" b="1" dirty="0"/>
              <a:t>/il </a:t>
            </a:r>
            <a:r>
              <a:rPr lang="en-US" b="1" dirty="0" err="1"/>
              <a:t>conto</a:t>
            </a:r>
            <a:r>
              <a:rPr b="1" dirty="0"/>
              <a:t>. </a:t>
            </a:r>
            <a:r>
              <a:rPr lang="ja-JP" altLang="en-US" dirty="0"/>
              <a:t>お金</a:t>
            </a:r>
            <a:r>
              <a:rPr lang="en-US" altLang="ja-JP" dirty="0"/>
              <a:t>/</a:t>
            </a:r>
            <a:r>
              <a:rPr lang="ja-JP" altLang="en-US" dirty="0"/>
              <a:t>伝票をどうぞ</a:t>
            </a:r>
            <a:r>
              <a:rPr lang="ja-JP" altLang="it-IT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206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DD6F79-5ABA-C915-37B6-4B8176449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Frasi utili </a:t>
            </a:r>
            <a:r>
              <a:rPr lang="ja-JP" altLang="it-IT" b="1" dirty="0"/>
              <a:t>丁寧な表現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7A59B3-C6E4-C63C-F3EE-7C4CEDA5F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0478"/>
          </a:xfrm>
        </p:spPr>
        <p:txBody>
          <a:bodyPr/>
          <a:lstStyle/>
          <a:p>
            <a:pPr marL="0" indent="0">
              <a:buNone/>
            </a:pPr>
            <a:r>
              <a:rPr lang="it-IT" altLang="ja-JP" b="1" dirty="0"/>
              <a:t>1. Grazie.</a:t>
            </a:r>
            <a:r>
              <a:rPr lang="ja-JP" altLang="it-IT" dirty="0"/>
              <a:t>ありがとうございます。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2. Prego.</a:t>
            </a:r>
            <a:r>
              <a:rPr lang="ja-JP" altLang="it-IT" dirty="0"/>
              <a:t> どういたしまして。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3. Per favore.</a:t>
            </a:r>
            <a:r>
              <a:rPr lang="ja-JP" altLang="it-IT" dirty="0"/>
              <a:t>お願いします。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4. Per piacere.</a:t>
            </a:r>
            <a:r>
              <a:rPr lang="ja-JP" altLang="it-IT" dirty="0"/>
              <a:t>お願いします。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5. Per cortesia.</a:t>
            </a:r>
            <a:r>
              <a:rPr lang="ja-JP" altLang="it-IT" dirty="0"/>
              <a:t>お願いします。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6. Mi scusi.</a:t>
            </a:r>
            <a:r>
              <a:rPr lang="ja-JP" altLang="it-IT" dirty="0"/>
              <a:t> あのう、すみません。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7. Mi dispiace. </a:t>
            </a:r>
            <a:r>
              <a:rPr lang="ja-JP" altLang="it-IT" dirty="0"/>
              <a:t>すみません。</a:t>
            </a:r>
            <a:endParaRPr lang="it-IT" altLang="ja-JP" dirty="0"/>
          </a:p>
          <a:p>
            <a:pPr marL="0" indent="0">
              <a:buNone/>
            </a:pPr>
            <a:r>
              <a:rPr lang="it-IT" b="1" dirty="0"/>
              <a:t>8. Buona giornata</a:t>
            </a:r>
            <a:r>
              <a:rPr lang="ja-JP" altLang="it-IT" dirty="0"/>
              <a:t>良い一日を。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9. Anche a lei.</a:t>
            </a:r>
            <a:r>
              <a:rPr lang="ja-JP" altLang="it-IT" dirty="0"/>
              <a:t>そちらこそ。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1488718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AF165-C849-01DD-3E81-9DB826B3B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187B19-F706-E9DB-0866-7F3B376DB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Frasi utili </a:t>
            </a:r>
            <a:r>
              <a:rPr lang="ja-JP" altLang="it-IT" b="1" dirty="0"/>
              <a:t>店員さんから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C0CD8C-4AEE-10C0-361E-0FCBB9567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0478"/>
          </a:xfrm>
        </p:spPr>
        <p:txBody>
          <a:bodyPr/>
          <a:lstStyle/>
          <a:p>
            <a:pPr marL="0" indent="0">
              <a:buNone/>
            </a:pPr>
            <a:r>
              <a:rPr lang="it-IT" altLang="ja-JP" b="1" dirty="0"/>
              <a:t>1. Prego.</a:t>
            </a:r>
            <a:r>
              <a:rPr lang="ja-JP" altLang="it-IT" dirty="0"/>
              <a:t> どうぞ。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2. Mi dica.</a:t>
            </a:r>
            <a:r>
              <a:rPr lang="ja-JP" altLang="it-IT" dirty="0"/>
              <a:t>どうぞ。 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3. Cosa le offro? </a:t>
            </a:r>
            <a:r>
              <a:rPr lang="ja-JP" altLang="it-IT" dirty="0"/>
              <a:t>何がいいですか。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4. Sono tre euro.</a:t>
            </a:r>
            <a:r>
              <a:rPr lang="ja-JP" altLang="it-IT" dirty="0"/>
              <a:t>三ユーロです。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5. La macedonia costa quattro euro e cinquanta </a:t>
            </a:r>
            <a:r>
              <a:rPr lang="ja-JP" altLang="it-IT" dirty="0"/>
              <a:t>フルーツサラダは</a:t>
            </a:r>
            <a:r>
              <a:rPr lang="it-IT" altLang="ja-JP" dirty="0"/>
              <a:t>4</a:t>
            </a:r>
            <a:r>
              <a:rPr lang="ja-JP" altLang="it-IT" dirty="0"/>
              <a:t>ユーロ</a:t>
            </a:r>
            <a:r>
              <a:rPr lang="it-IT" altLang="ja-JP" dirty="0"/>
              <a:t>50</a:t>
            </a:r>
            <a:r>
              <a:rPr lang="ja-JP" altLang="it-IT" dirty="0"/>
              <a:t>セントです。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3946778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 err="1"/>
              <a:t>Role</a:t>
            </a:r>
            <a:r>
              <a:rPr lang="it-IT" altLang="ja-JP" b="1" dirty="0"/>
              <a:t>-play </a:t>
            </a:r>
            <a:r>
              <a:rPr lang="ja-JP" altLang="it-IT" b="1" dirty="0"/>
              <a:t>ロールプレイ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2527"/>
          </a:xfrm>
        </p:spPr>
        <p:txBody>
          <a:bodyPr>
            <a:normAutofit lnSpcReduction="10000"/>
          </a:bodyPr>
          <a:lstStyle/>
          <a:p>
            <a:r>
              <a:rPr dirty="0"/>
              <a:t>In </a:t>
            </a:r>
            <a:r>
              <a:rPr dirty="0" err="1"/>
              <a:t>coppia</a:t>
            </a:r>
            <a:r>
              <a:rPr lang="ja-JP" altLang="it-IT" dirty="0"/>
              <a:t>ペアで</a:t>
            </a:r>
            <a:r>
              <a:rPr dirty="0"/>
              <a:t> (</a:t>
            </a:r>
            <a:r>
              <a:rPr dirty="0" err="1"/>
              <a:t>Cliente</a:t>
            </a:r>
            <a:r>
              <a:rPr lang="ja-JP" altLang="it-IT" dirty="0"/>
              <a:t>お客さん</a:t>
            </a:r>
            <a:r>
              <a:rPr dirty="0"/>
              <a:t> e Barista</a:t>
            </a:r>
            <a:r>
              <a:rPr lang="ja-JP" altLang="it-IT" dirty="0"/>
              <a:t>店員さん</a:t>
            </a:r>
            <a:r>
              <a:rPr dirty="0"/>
              <a:t>):</a:t>
            </a:r>
          </a:p>
          <a:p>
            <a:endParaRPr lang="en-US" dirty="0"/>
          </a:p>
          <a:p>
            <a:pPr marL="0" indent="0">
              <a:buNone/>
            </a:pPr>
            <a:r>
              <a:rPr lang="en" altLang="ja-JP" u="sng" dirty="0"/>
              <a:t>Barista</a:t>
            </a:r>
            <a:r>
              <a:rPr lang="en" altLang="ja-JP" dirty="0"/>
              <a:t>: </a:t>
            </a:r>
            <a:r>
              <a:rPr lang="en" altLang="ja-JP" b="1" dirty="0"/>
              <a:t>Buongiorno. Prego.</a:t>
            </a:r>
            <a:endParaRPr b="1" dirty="0"/>
          </a:p>
          <a:p>
            <a:pPr marL="0" indent="0">
              <a:buNone/>
            </a:pPr>
            <a:r>
              <a:rPr u="sng" dirty="0" err="1"/>
              <a:t>Cliente</a:t>
            </a:r>
            <a:r>
              <a:rPr dirty="0"/>
              <a:t>: </a:t>
            </a:r>
            <a:r>
              <a:rPr b="1" dirty="0" err="1"/>
              <a:t>Vorrei</a:t>
            </a:r>
            <a:r>
              <a:rPr b="1" dirty="0"/>
              <a:t> </a:t>
            </a:r>
            <a:r>
              <a:rPr lang="en-US" b="1" dirty="0"/>
              <a:t>_______</a:t>
            </a:r>
            <a:r>
              <a:rPr b="1" dirty="0"/>
              <a:t>, per </a:t>
            </a:r>
            <a:r>
              <a:rPr b="1" dirty="0" err="1"/>
              <a:t>favore</a:t>
            </a:r>
            <a:r>
              <a:rPr b="1" dirty="0"/>
              <a:t>.</a:t>
            </a:r>
          </a:p>
          <a:p>
            <a:pPr marL="0" indent="0">
              <a:buNone/>
            </a:pPr>
            <a:r>
              <a:rPr u="sng" dirty="0"/>
              <a:t>Barista</a:t>
            </a:r>
            <a:r>
              <a:rPr dirty="0"/>
              <a:t>: </a:t>
            </a:r>
            <a:r>
              <a:rPr lang="en-US" b="1" dirty="0"/>
              <a:t>_______ per la signora/signorina/il </a:t>
            </a:r>
            <a:r>
              <a:rPr lang="en-US" b="1" dirty="0" err="1"/>
              <a:t>ragazzo</a:t>
            </a:r>
            <a:r>
              <a:rPr b="1" dirty="0"/>
              <a:t>. 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         (</a:t>
            </a:r>
            <a:r>
              <a:rPr b="1" dirty="0"/>
              <a:t>Sono</a:t>
            </a:r>
            <a:r>
              <a:rPr lang="en-US" b="1" dirty="0"/>
              <a:t>)</a:t>
            </a:r>
            <a:r>
              <a:rPr b="1" dirty="0"/>
              <a:t> 1 euro.</a:t>
            </a:r>
          </a:p>
          <a:p>
            <a:pPr marL="0" indent="0">
              <a:buNone/>
            </a:pPr>
            <a:r>
              <a:rPr u="sng" dirty="0" err="1"/>
              <a:t>Cliente</a:t>
            </a:r>
            <a:r>
              <a:rPr dirty="0"/>
              <a:t>: </a:t>
            </a:r>
            <a:r>
              <a:rPr b="1" dirty="0"/>
              <a:t>Ecco </a:t>
            </a:r>
            <a:r>
              <a:rPr b="1" dirty="0" err="1"/>
              <a:t>i</a:t>
            </a:r>
            <a:r>
              <a:rPr b="1" dirty="0"/>
              <a:t> soldi.</a:t>
            </a:r>
            <a:endParaRPr lang="it-IT" b="1" dirty="0"/>
          </a:p>
          <a:p>
            <a:pPr marL="0" indent="0">
              <a:buNone/>
            </a:pPr>
            <a:r>
              <a:rPr lang="it-IT" u="sng" dirty="0"/>
              <a:t>Barista</a:t>
            </a:r>
            <a:r>
              <a:rPr lang="it-IT" dirty="0"/>
              <a:t>: </a:t>
            </a:r>
            <a:r>
              <a:rPr lang="it-IT" b="1" dirty="0"/>
              <a:t>Grazie.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→ </a:t>
            </a:r>
            <a:r>
              <a:rPr lang="ja-JP" altLang="it-IT" dirty="0"/>
              <a:t>交替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86A21-24A1-25C2-0C17-40038A19B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38B9E-AE99-5C0F-E91B-3663127EE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 err="1"/>
              <a:t>Role</a:t>
            </a:r>
            <a:r>
              <a:rPr lang="it-IT" altLang="ja-JP" b="1" dirty="0"/>
              <a:t>-play </a:t>
            </a:r>
            <a:r>
              <a:rPr lang="ja-JP" altLang="it-IT" b="1" dirty="0"/>
              <a:t>ロールプレイ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1B180-7955-A4AA-259C-61E68A181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In </a:t>
            </a:r>
            <a:r>
              <a:rPr dirty="0" err="1"/>
              <a:t>coppia</a:t>
            </a:r>
            <a:r>
              <a:rPr lang="ja-JP" altLang="it-IT" dirty="0"/>
              <a:t>ペアで</a:t>
            </a:r>
            <a:r>
              <a:rPr dirty="0"/>
              <a:t> (</a:t>
            </a:r>
            <a:r>
              <a:rPr dirty="0" err="1"/>
              <a:t>Cliente</a:t>
            </a:r>
            <a:r>
              <a:rPr lang="ja-JP" altLang="it-IT" dirty="0"/>
              <a:t>お客さん</a:t>
            </a:r>
            <a:r>
              <a:rPr dirty="0"/>
              <a:t> e Barista</a:t>
            </a:r>
            <a:r>
              <a:rPr lang="ja-JP" altLang="it-IT" dirty="0"/>
              <a:t>店員さん</a:t>
            </a:r>
            <a:r>
              <a:rPr dirty="0"/>
              <a:t>):</a:t>
            </a:r>
          </a:p>
          <a:p>
            <a:endParaRPr lang="en-US" dirty="0"/>
          </a:p>
          <a:p>
            <a:pPr marL="0" indent="0">
              <a:buNone/>
            </a:pPr>
            <a:r>
              <a:rPr lang="en" altLang="ja-JP" u="sng" dirty="0"/>
              <a:t>Barista</a:t>
            </a:r>
            <a:r>
              <a:rPr lang="en" altLang="ja-JP" dirty="0"/>
              <a:t>: </a:t>
            </a:r>
            <a:r>
              <a:rPr lang="en" altLang="ja-JP" b="1" dirty="0"/>
              <a:t>Buongiorno. Cosa le </a:t>
            </a:r>
            <a:r>
              <a:rPr lang="en" altLang="ja-JP" b="1" dirty="0" err="1"/>
              <a:t>offro</a:t>
            </a:r>
            <a:r>
              <a:rPr lang="en" altLang="ja-JP" b="1" dirty="0"/>
              <a:t>?</a:t>
            </a:r>
            <a:endParaRPr b="1" dirty="0"/>
          </a:p>
          <a:p>
            <a:pPr marL="0" indent="0">
              <a:buNone/>
            </a:pPr>
            <a:r>
              <a:rPr u="sng" dirty="0" err="1"/>
              <a:t>Cliente</a:t>
            </a:r>
            <a:r>
              <a:rPr dirty="0"/>
              <a:t>: </a:t>
            </a:r>
            <a:r>
              <a:rPr lang="en-US" b="1" dirty="0" err="1"/>
              <a:t>Quanto</a:t>
            </a:r>
            <a:r>
              <a:rPr lang="en-US" b="1" dirty="0"/>
              <a:t> costa _______?</a:t>
            </a:r>
            <a:endParaRPr b="1" dirty="0"/>
          </a:p>
          <a:p>
            <a:pPr marL="0" indent="0">
              <a:buNone/>
            </a:pPr>
            <a:r>
              <a:rPr u="sng" dirty="0"/>
              <a:t>Barista</a:t>
            </a:r>
            <a:r>
              <a:rPr dirty="0"/>
              <a:t>: </a:t>
            </a:r>
            <a:r>
              <a:rPr lang="en-US" dirty="0"/>
              <a:t>_______</a:t>
            </a:r>
            <a:r>
              <a:rPr lang="en-US" b="1" dirty="0"/>
              <a:t>costa 1 euro e 50</a:t>
            </a:r>
            <a:r>
              <a:rPr b="1" dirty="0"/>
              <a:t>.</a:t>
            </a:r>
          </a:p>
          <a:p>
            <a:pPr marL="0" indent="0">
              <a:buNone/>
            </a:pPr>
            <a:r>
              <a:rPr u="sng" dirty="0" err="1"/>
              <a:t>Cliente</a:t>
            </a:r>
            <a:r>
              <a:rPr dirty="0"/>
              <a:t>: </a:t>
            </a:r>
            <a:r>
              <a:rPr lang="en-US" b="1" dirty="0"/>
              <a:t>Allora </a:t>
            </a:r>
            <a:r>
              <a:rPr lang="en-US" b="1" dirty="0" err="1"/>
              <a:t>prendo</a:t>
            </a:r>
            <a:r>
              <a:rPr lang="en-US" b="1" dirty="0"/>
              <a:t> _______. […] Il </a:t>
            </a:r>
            <a:r>
              <a:rPr lang="en-US" b="1" dirty="0" err="1"/>
              <a:t>conto</a:t>
            </a:r>
            <a:r>
              <a:rPr lang="en-US" b="1" dirty="0"/>
              <a:t> per </a:t>
            </a:r>
            <a:r>
              <a:rPr lang="en-US" b="1" dirty="0" err="1"/>
              <a:t>favore</a:t>
            </a:r>
            <a:r>
              <a:rPr lang="en-US" b="1" dirty="0"/>
              <a:t>.</a:t>
            </a:r>
            <a:endParaRPr lang="it-IT" b="1" dirty="0"/>
          </a:p>
          <a:p>
            <a:pPr marL="0" indent="0">
              <a:buNone/>
            </a:pPr>
            <a:r>
              <a:rPr lang="it-IT" u="sng" dirty="0"/>
              <a:t>Barista</a:t>
            </a:r>
            <a:r>
              <a:rPr lang="it-IT" dirty="0"/>
              <a:t>: </a:t>
            </a:r>
            <a:r>
              <a:rPr lang="it-IT" b="1" dirty="0"/>
              <a:t>Ecco a lei. Grazie e arrivederci.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→ </a:t>
            </a:r>
            <a:r>
              <a:rPr lang="ja-JP" altLang="it-IT" dirty="0"/>
              <a:t>交替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1189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8C49E-0AAA-75B9-492F-FC3C00BA8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4AEF-E44B-9B6D-074E-6DE256277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 err="1"/>
              <a:t>Role</a:t>
            </a:r>
            <a:r>
              <a:rPr lang="it-IT" altLang="ja-JP" b="1" dirty="0"/>
              <a:t>-play </a:t>
            </a:r>
            <a:r>
              <a:rPr lang="ja-JP" altLang="it-IT" b="1" dirty="0"/>
              <a:t>ロールプレイ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FFC1A-2C10-E36B-63FE-48308B222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In </a:t>
            </a:r>
            <a:r>
              <a:rPr dirty="0" err="1"/>
              <a:t>coppia</a:t>
            </a:r>
            <a:r>
              <a:rPr lang="ja-JP" altLang="it-IT" dirty="0"/>
              <a:t>ペアで</a:t>
            </a:r>
            <a:r>
              <a:rPr dirty="0"/>
              <a:t> (</a:t>
            </a:r>
            <a:r>
              <a:rPr dirty="0" err="1"/>
              <a:t>Cliente</a:t>
            </a:r>
            <a:r>
              <a:rPr lang="ja-JP" altLang="it-IT" dirty="0"/>
              <a:t>お客さん</a:t>
            </a:r>
            <a:r>
              <a:rPr dirty="0"/>
              <a:t> e Barista</a:t>
            </a:r>
            <a:r>
              <a:rPr lang="ja-JP" altLang="it-IT" dirty="0"/>
              <a:t>店員さん</a:t>
            </a:r>
            <a:r>
              <a:rPr dirty="0"/>
              <a:t>):</a:t>
            </a:r>
          </a:p>
          <a:p>
            <a:endParaRPr lang="en-US" dirty="0"/>
          </a:p>
          <a:p>
            <a:pPr marL="0" indent="0">
              <a:buNone/>
            </a:pPr>
            <a:r>
              <a:rPr lang="en" altLang="ja-JP" u="sng" dirty="0"/>
              <a:t>Barista</a:t>
            </a:r>
            <a:r>
              <a:rPr lang="en" altLang="ja-JP" dirty="0"/>
              <a:t>: </a:t>
            </a:r>
            <a:r>
              <a:rPr lang="en" altLang="ja-JP" b="1" dirty="0"/>
              <a:t>Buongiorno. Mi </a:t>
            </a:r>
            <a:r>
              <a:rPr lang="en" altLang="ja-JP" b="1" dirty="0" err="1"/>
              <a:t>dica</a:t>
            </a:r>
            <a:r>
              <a:rPr lang="en" altLang="ja-JP" b="1" dirty="0"/>
              <a:t>.</a:t>
            </a:r>
            <a:endParaRPr b="1" dirty="0"/>
          </a:p>
          <a:p>
            <a:pPr marL="0" indent="0">
              <a:buNone/>
            </a:pPr>
            <a:r>
              <a:rPr u="sng" dirty="0" err="1"/>
              <a:t>Cliente</a:t>
            </a:r>
            <a:r>
              <a:rPr dirty="0"/>
              <a:t>: </a:t>
            </a:r>
            <a:r>
              <a:rPr lang="en-US" b="1" dirty="0" err="1"/>
              <a:t>Avete</a:t>
            </a:r>
            <a:r>
              <a:rPr lang="en-US" b="1" dirty="0"/>
              <a:t>/fate _______?</a:t>
            </a:r>
            <a:endParaRPr b="1" dirty="0"/>
          </a:p>
          <a:p>
            <a:pPr marL="0" indent="0">
              <a:buNone/>
            </a:pPr>
            <a:r>
              <a:rPr u="sng" dirty="0"/>
              <a:t>Barista</a:t>
            </a:r>
            <a:r>
              <a:rPr dirty="0"/>
              <a:t>: </a:t>
            </a:r>
            <a:r>
              <a:rPr lang="en-US" b="1" dirty="0" err="1"/>
              <a:t>Sì</a:t>
            </a:r>
            <a:r>
              <a:rPr lang="en-US" b="1" dirty="0"/>
              <a:t>.</a:t>
            </a:r>
            <a:r>
              <a:rPr lang="it-IT" altLang="ja-JP" b="1" dirty="0"/>
              <a:t>/</a:t>
            </a:r>
            <a:r>
              <a:rPr lang="en-US" b="1" dirty="0"/>
              <a:t> No, mi </a:t>
            </a:r>
            <a:r>
              <a:rPr lang="en-US" b="1" dirty="0" err="1"/>
              <a:t>dispiace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u="sng" dirty="0" err="1"/>
              <a:t>Cliente</a:t>
            </a:r>
            <a:r>
              <a:rPr dirty="0"/>
              <a:t>: </a:t>
            </a:r>
            <a:r>
              <a:rPr lang="en-US" b="1" dirty="0"/>
              <a:t>Allora</a:t>
            </a:r>
            <a:r>
              <a:rPr lang="it-IT" b="1" dirty="0"/>
              <a:t> mi dia</a:t>
            </a:r>
            <a:r>
              <a:rPr lang="en-US" b="1" dirty="0"/>
              <a:t>___.</a:t>
            </a:r>
            <a:endParaRPr lang="it-IT" b="1" dirty="0"/>
          </a:p>
          <a:p>
            <a:pPr marL="0" indent="0">
              <a:buNone/>
            </a:pPr>
            <a:r>
              <a:rPr lang="it-IT" u="sng" dirty="0"/>
              <a:t>Barista</a:t>
            </a:r>
            <a:r>
              <a:rPr lang="it-IT" dirty="0"/>
              <a:t>: </a:t>
            </a:r>
            <a:r>
              <a:rPr lang="it-IT" b="1" dirty="0"/>
              <a:t>__ euro.</a:t>
            </a:r>
          </a:p>
          <a:p>
            <a:pPr marL="0" indent="0">
              <a:buNone/>
            </a:pPr>
            <a:r>
              <a:rPr lang="en" altLang="ja-JP" u="sng" dirty="0" err="1"/>
              <a:t>Cliente</a:t>
            </a:r>
            <a:r>
              <a:rPr lang="en" altLang="ja-JP" dirty="0"/>
              <a:t>: </a:t>
            </a:r>
            <a:r>
              <a:rPr lang="en" altLang="ja-JP" b="1" dirty="0"/>
              <a:t>Ecco. </a:t>
            </a:r>
            <a:r>
              <a:rPr lang="ja-JP" altLang="en-US" b="1" dirty="0"/>
              <a:t>（お金を渡す）</a:t>
            </a:r>
            <a:endParaRPr lang="en" altLang="ja-JP" b="1" dirty="0"/>
          </a:p>
          <a:p>
            <a:pPr marL="0" indent="0">
              <a:buNone/>
            </a:pPr>
            <a:r>
              <a:rPr lang="it-IT" altLang="ja-JP" u="sng" dirty="0"/>
              <a:t>Barista</a:t>
            </a:r>
            <a:r>
              <a:rPr lang="it-IT" altLang="ja-JP" dirty="0"/>
              <a:t>: </a:t>
            </a:r>
            <a:r>
              <a:rPr lang="it-IT" altLang="ja-JP" b="1" dirty="0"/>
              <a:t>Grazie e buona giornata!</a:t>
            </a:r>
          </a:p>
          <a:p>
            <a:pPr marL="0" indent="0">
              <a:buNone/>
            </a:pPr>
            <a:r>
              <a:rPr lang="en" altLang="ja-JP" u="sng" dirty="0" err="1"/>
              <a:t>Cliente</a:t>
            </a:r>
            <a:r>
              <a:rPr lang="en" altLang="ja-JP" dirty="0"/>
              <a:t>: </a:t>
            </a:r>
            <a:r>
              <a:rPr lang="en" altLang="ja-JP" b="1" dirty="0"/>
              <a:t>Prego, </a:t>
            </a:r>
            <a:r>
              <a:rPr lang="en" altLang="ja-JP" b="1" dirty="0" err="1"/>
              <a:t>anche</a:t>
            </a:r>
            <a:r>
              <a:rPr lang="en" altLang="ja-JP" b="1" dirty="0"/>
              <a:t> a lei!</a:t>
            </a:r>
            <a:endParaRPr lang="it-IT" b="1" dirty="0"/>
          </a:p>
          <a:p>
            <a:pPr marL="0" indent="0">
              <a:buNone/>
            </a:pPr>
            <a:endParaRPr dirty="0"/>
          </a:p>
          <a:p>
            <a:r>
              <a:rPr dirty="0"/>
              <a:t>→ </a:t>
            </a:r>
            <a:r>
              <a:rPr lang="ja-JP" altLang="it-IT" dirty="0"/>
              <a:t>交替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0867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40535-F626-1528-BBED-7AA45FE0D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C35A-8679-AC38-AE93-0E1476D2C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/>
              <a:t>まとめ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61EB3-2F11-76CC-AD71-746C944F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3538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店員さんにこのように話しかけられる</a:t>
            </a:r>
            <a:r>
              <a:rPr lang="en-US" dirty="0"/>
              <a:t>。</a:t>
            </a:r>
            <a:br>
              <a:rPr lang="en-US" dirty="0"/>
            </a:br>
            <a:r>
              <a:rPr lang="ja-JP" altLang="en-US" b="1" dirty="0"/>
              <a:t>→</a:t>
            </a:r>
            <a:r>
              <a:rPr lang="en-US" altLang="ja-JP" b="1" dirty="0"/>
              <a:t> Prego./ Mi </a:t>
            </a:r>
            <a:r>
              <a:rPr lang="en-US" altLang="ja-JP" b="1" dirty="0" err="1"/>
              <a:t>dica</a:t>
            </a:r>
            <a:r>
              <a:rPr lang="en-US" altLang="ja-JP" b="1" dirty="0"/>
              <a:t>./ Cosa le </a:t>
            </a:r>
            <a:r>
              <a:rPr lang="en-US" altLang="ja-JP" b="1" dirty="0" err="1"/>
              <a:t>offro</a:t>
            </a:r>
            <a:r>
              <a:rPr lang="en-US" altLang="ja-JP" b="1" dirty="0"/>
              <a:t>?</a:t>
            </a:r>
            <a:endParaRPr lang="en-US" dirty="0"/>
          </a:p>
          <a:p>
            <a:pPr marL="0" indent="0">
              <a:buNone/>
            </a:pPr>
            <a:r>
              <a:rPr lang="ja-JP" altLang="en-US" dirty="0"/>
              <a:t>注文をするとき。→</a:t>
            </a:r>
            <a:r>
              <a:rPr lang="en-US" altLang="ja-JP" dirty="0"/>
              <a:t> </a:t>
            </a:r>
            <a:r>
              <a:rPr lang="en" altLang="ja-JP" b="1" dirty="0" err="1"/>
              <a:t>Vorrei</a:t>
            </a:r>
            <a:r>
              <a:rPr lang="en" altLang="ja-JP" b="1" dirty="0"/>
              <a:t>/</a:t>
            </a:r>
            <a:r>
              <a:rPr lang="en" altLang="ja-JP" b="1" dirty="0" err="1"/>
              <a:t>Prendo</a:t>
            </a:r>
            <a:r>
              <a:rPr lang="en" altLang="ja-JP" b="1" dirty="0"/>
              <a:t>/Mi </a:t>
            </a:r>
            <a:r>
              <a:rPr lang="en" altLang="ja-JP" b="1" dirty="0" err="1"/>
              <a:t>dia</a:t>
            </a:r>
            <a:r>
              <a:rPr lang="en" altLang="ja-JP" b="1" dirty="0"/>
              <a:t> _____, per </a:t>
            </a:r>
            <a:r>
              <a:rPr lang="en" altLang="ja-JP" b="1" dirty="0" err="1"/>
              <a:t>favore</a:t>
            </a:r>
            <a:r>
              <a:rPr lang="en" altLang="ja-JP" b="1" dirty="0"/>
              <a:t>.</a:t>
            </a:r>
          </a:p>
          <a:p>
            <a:pPr marL="0" indent="0">
              <a:buNone/>
            </a:pPr>
            <a:r>
              <a:rPr lang="ja-JP" altLang="en-US" dirty="0"/>
              <a:t>何か（一般）を頼むとき→</a:t>
            </a:r>
            <a:r>
              <a:rPr lang="en-US" altLang="ja-JP" dirty="0"/>
              <a:t> (</a:t>
            </a:r>
            <a:r>
              <a:rPr lang="en-US" altLang="ja-JP" b="1" dirty="0"/>
              <a:t>Il </a:t>
            </a:r>
            <a:r>
              <a:rPr lang="en-US" altLang="ja-JP" b="1" dirty="0" err="1"/>
              <a:t>conto</a:t>
            </a:r>
            <a:r>
              <a:rPr lang="en-US" altLang="ja-JP" b="1" dirty="0"/>
              <a:t>), per </a:t>
            </a:r>
            <a:r>
              <a:rPr lang="en-US" altLang="ja-JP" b="1" dirty="0" err="1"/>
              <a:t>favore</a:t>
            </a:r>
            <a:r>
              <a:rPr lang="en-US" altLang="ja-JP" b="1" dirty="0"/>
              <a:t>.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ja-JP" altLang="it-IT" dirty="0"/>
              <a:t>いくら</a:t>
            </a:r>
            <a:r>
              <a:rPr lang="ja-JP" altLang="en-US" dirty="0"/>
              <a:t>かを聞くとき。</a:t>
            </a:r>
            <a:r>
              <a:rPr lang="en" altLang="ja-JP" b="1" dirty="0"/>
              <a:t> Quanto costa? </a:t>
            </a:r>
            <a:r>
              <a:rPr lang="ja-JP" altLang="it-IT" b="1" dirty="0"/>
              <a:t>→ </a:t>
            </a:r>
            <a:r>
              <a:rPr lang="it-IT" altLang="ja-JP" b="1" dirty="0"/>
              <a:t>Sono/Costa_€.</a:t>
            </a:r>
            <a:endParaRPr lang="en" altLang="ja-JP" b="1" dirty="0"/>
          </a:p>
          <a:p>
            <a:pPr marL="0" indent="0">
              <a:buNone/>
            </a:pPr>
            <a:r>
              <a:rPr lang="ja-JP" altLang="it-IT" dirty="0"/>
              <a:t>あるものを売っている</a:t>
            </a:r>
            <a:r>
              <a:rPr lang="it-IT" altLang="ja-JP" dirty="0"/>
              <a:t>/</a:t>
            </a:r>
            <a:r>
              <a:rPr lang="ja-JP" altLang="it-IT" dirty="0"/>
              <a:t>扱っているかどうかを聞くとき</a:t>
            </a:r>
            <a:r>
              <a:rPr lang="it-IT" altLang="ja-JP" b="1" dirty="0"/>
              <a:t>Avete/fate__?</a:t>
            </a:r>
            <a:endParaRPr lang="en" altLang="ja-JP" b="1" dirty="0"/>
          </a:p>
          <a:p>
            <a:pPr marL="0" indent="0">
              <a:buNone/>
            </a:pPr>
            <a:r>
              <a:rPr lang="ja-JP" altLang="en-US" dirty="0"/>
              <a:t>何かを渡すもしくは指すとき</a:t>
            </a:r>
            <a:r>
              <a:rPr b="1" dirty="0"/>
              <a:t>Ecco </a:t>
            </a:r>
            <a:r>
              <a:rPr b="1" dirty="0" err="1"/>
              <a:t>i</a:t>
            </a:r>
            <a:r>
              <a:rPr b="1" dirty="0"/>
              <a:t> soldi</a:t>
            </a:r>
            <a:r>
              <a:rPr lang="en-US" b="1" dirty="0"/>
              <a:t>/il </a:t>
            </a:r>
            <a:r>
              <a:rPr lang="en-US" b="1" dirty="0" err="1"/>
              <a:t>conto</a:t>
            </a:r>
            <a:r>
              <a:rPr lang="en-US" b="1" dirty="0"/>
              <a:t>/a lei</a:t>
            </a:r>
            <a:r>
              <a:rPr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491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F88E4-A0DA-5BF9-B5AD-1A92F0B6E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2AD77B-889C-3AD3-8137-2AA9E7B8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LINE</a:t>
            </a:r>
            <a:r>
              <a:rPr lang="ja-JP" altLang="it-IT" b="1"/>
              <a:t>グループ「イタリア語教室」</a:t>
            </a:r>
            <a:endParaRPr lang="it-IT" b="1" dirty="0"/>
          </a:p>
        </p:txBody>
      </p:sp>
      <p:pic>
        <p:nvPicPr>
          <p:cNvPr id="5" name="Segnaposto contenuto 4" descr="Immagine che contiene Elementi grafici, modello, pixel, grafica&#10;&#10;Il contenuto generato dall'IA potrebbe non essere corretto.">
            <a:extLst>
              <a:ext uri="{FF2B5EF4-FFF2-40B4-BE49-F238E27FC236}">
                <a16:creationId xmlns:a16="http://schemas.microsoft.com/office/drawing/2014/main" id="{EF746EE8-7DFE-1A51-92F2-2066392C9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5618" y="2506662"/>
            <a:ext cx="4351338" cy="4351338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4C0C8E2-1C0D-5E11-D958-E4921D0F99B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91907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b="1" dirty="0"/>
              <a:t>QR</a:t>
            </a:r>
            <a:r>
              <a:rPr lang="ja-JP" altLang="it-IT" b="1" dirty="0"/>
              <a:t>コードを読み取って友達追加をお願いします。</a:t>
            </a:r>
            <a:br>
              <a:rPr lang="ja-JP" altLang="it-IT" b="1" dirty="0"/>
            </a:br>
            <a:r>
              <a:rPr lang="ja-JP" altLang="it-IT" b="1" dirty="0"/>
              <a:t>後ほどグループに招待しますので、そこで色々な連絡をしていきたいと思います。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A6A2-1B74-3D32-5600-B3A772056C94}"/>
              </a:ext>
            </a:extLst>
          </p:cNvPr>
          <p:cNvSpPr txBox="1">
            <a:spLocks/>
          </p:cNvSpPr>
          <p:nvPr/>
        </p:nvSpPr>
        <p:spPr>
          <a:xfrm>
            <a:off x="905518" y="4191462"/>
            <a:ext cx="4528034" cy="1485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b="1" dirty="0"/>
              <a:t>Marco</a:t>
            </a:r>
            <a:r>
              <a:rPr lang="ja-JP" altLang="it-IT" b="1" dirty="0"/>
              <a:t>先生のプロフィールです！</a:t>
            </a:r>
            <a:endParaRPr lang="en-US" b="1" dirty="0"/>
          </a:p>
        </p:txBody>
      </p:sp>
      <p:sp>
        <p:nvSpPr>
          <p:cNvPr id="7" name="Freccia circolare in su 6">
            <a:extLst>
              <a:ext uri="{FF2B5EF4-FFF2-40B4-BE49-F238E27FC236}">
                <a16:creationId xmlns:a16="http://schemas.microsoft.com/office/drawing/2014/main" id="{7F8EFCE0-C1FD-BA91-3601-882804EEA2C4}"/>
              </a:ext>
            </a:extLst>
          </p:cNvPr>
          <p:cNvSpPr/>
          <p:nvPr/>
        </p:nvSpPr>
        <p:spPr>
          <a:xfrm rot="1805591">
            <a:off x="3917737" y="5029366"/>
            <a:ext cx="1697642" cy="711615"/>
          </a:xfrm>
          <a:prstGeom prst="curvedUpArrow">
            <a:avLst>
              <a:gd name="adj1" fmla="val 5770"/>
              <a:gd name="adj2" fmla="val 53056"/>
              <a:gd name="adj3" fmla="val 35126"/>
            </a:avLst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68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7: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sono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sei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/>
              <a:t>siamo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/>
              <a:t>siete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/>
              <a:t>sono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～です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405678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519D-0C13-CCEE-7B77-25867716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AC44B-2E30-E38C-1D66-9719CB19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7: </a:t>
            </a:r>
            <a:r>
              <a:rPr kumimoji="1" lang="ja-JP" altLang="it-IT" b="1" dirty="0"/>
              <a:t>品質形容詞 </a:t>
            </a:r>
            <a:r>
              <a:rPr kumimoji="1"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714E9C-1EE0-4248-8B90-FB80FA6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4441"/>
          </a:xfrm>
        </p:spPr>
        <p:txBody>
          <a:bodyPr>
            <a:normAutofit/>
          </a:bodyPr>
          <a:lstStyle/>
          <a:p>
            <a:r>
              <a:rPr lang="ja-JP" altLang="it-IT" sz="3200" dirty="0"/>
              <a:t>性質</a:t>
            </a:r>
            <a:r>
              <a:rPr kumimoji="1" lang="ja-JP" altLang="it-IT" sz="3200" dirty="0"/>
              <a:t>、種類、形状などを示す。</a:t>
            </a:r>
            <a:endParaRPr kumimoji="1" lang="it-IT" altLang="ja-JP" sz="3200" dirty="0"/>
          </a:p>
          <a:p>
            <a:r>
              <a:rPr lang="ja-JP" altLang="it-IT" sz="3200" dirty="0"/>
              <a:t>名詞あるいは代名詞を修飾する。</a:t>
            </a:r>
            <a:endParaRPr lang="en-US" altLang="ja-JP" sz="3200" dirty="0"/>
          </a:p>
          <a:p>
            <a:r>
              <a:rPr lang="ja-JP" altLang="it-IT" sz="3200" dirty="0"/>
              <a:t>性・数に応じて語尾変化をする。</a:t>
            </a:r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pPr marL="0" indent="0">
              <a:buNone/>
            </a:pPr>
            <a:r>
              <a:rPr lang="it-IT" altLang="ja-JP" sz="3200" dirty="0"/>
              <a:t>A: alt</a:t>
            </a:r>
            <a:r>
              <a:rPr lang="it-IT" altLang="ja-JP" sz="3200" b="1" dirty="0"/>
              <a:t>o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i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a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e</a:t>
            </a:r>
          </a:p>
          <a:p>
            <a:pPr marL="0" indent="0">
              <a:buNone/>
            </a:pPr>
            <a:r>
              <a:rPr lang="it-IT" altLang="ja-JP" sz="3200" dirty="0"/>
              <a:t>B: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A5E3C7C-B635-7269-EA9B-C5EFB2B9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43000"/>
              </p:ext>
            </p:extLst>
          </p:nvPr>
        </p:nvGraphicFramePr>
        <p:xfrm>
          <a:off x="838200" y="3753465"/>
          <a:ext cx="91669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388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456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C7592-0039-EE8A-603E-95F808C7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55DCE7-61E9-3E91-C703-C1401CD56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7: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4EF3F3-F2B0-9D6E-20D8-E7244AE56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1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-co</a:t>
            </a:r>
          </a:p>
          <a:p>
            <a:pPr marL="0" indent="0">
              <a:buNone/>
            </a:pPr>
            <a:r>
              <a:rPr lang="ja-JP" altLang="it-IT" sz="3200" b="1" dirty="0"/>
              <a:t>①</a:t>
            </a:r>
            <a:r>
              <a:rPr lang="it-IT" altLang="ja-JP" sz="3200" b="1" dirty="0"/>
              <a:t> -co, -chi, -ca, che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bianco</a:t>
            </a:r>
            <a:r>
              <a:rPr lang="ja-JP" altLang="it-IT" sz="3200" dirty="0"/>
              <a:t>白い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② </a:t>
            </a:r>
            <a:r>
              <a:rPr lang="it-IT" altLang="ja-JP" sz="3200" b="1" dirty="0"/>
              <a:t>-co, ci, -ca, che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b="1" dirty="0"/>
              <a:t> simpatico</a:t>
            </a:r>
            <a:r>
              <a:rPr lang="ja-JP" altLang="it-IT" sz="3200" dirty="0"/>
              <a:t>感じのいい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2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-go</a:t>
            </a:r>
          </a:p>
          <a:p>
            <a:pPr marL="0" indent="0">
              <a:buNone/>
            </a:pPr>
            <a:r>
              <a:rPr lang="it-IT" altLang="ja-JP" sz="3200" b="1" dirty="0"/>
              <a:t>-go, -ghi, -</a:t>
            </a:r>
            <a:r>
              <a:rPr lang="it-IT" altLang="ja-JP" sz="3200" b="1" dirty="0" err="1"/>
              <a:t>ga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ghe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lungo</a:t>
            </a:r>
            <a:r>
              <a:rPr lang="ja-JP" altLang="it-IT" sz="3200" dirty="0"/>
              <a:t>長い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4035757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08C39-5427-CE76-2393-C16BA6CD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AC0970-AA60-AF7D-8984-DB1660F63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7: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E1E7B-207D-1EF5-E37F-0687BE591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3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/</a:t>
            </a:r>
            <a:r>
              <a:rPr lang="it-IT" altLang="ja-JP" sz="3200" b="1" dirty="0" err="1"/>
              <a:t>gio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, -ci, -</a:t>
            </a:r>
            <a:r>
              <a:rPr lang="it-IT" altLang="ja-JP" sz="3200" b="1" dirty="0" err="1"/>
              <a:t>cia</a:t>
            </a:r>
            <a:r>
              <a:rPr lang="it-IT" altLang="ja-JP" sz="3200" b="1" dirty="0"/>
              <a:t>, ce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marcio</a:t>
            </a:r>
            <a:r>
              <a:rPr lang="ja-JP" altLang="it-IT" sz="3200" dirty="0"/>
              <a:t>腐っている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4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-io</a:t>
            </a:r>
          </a:p>
          <a:p>
            <a:pPr marL="0" indent="0">
              <a:buNone/>
            </a:pPr>
            <a:r>
              <a:rPr lang="it-IT" altLang="ja-JP" sz="3200" b="1" dirty="0"/>
              <a:t>-io, -i, -</a:t>
            </a:r>
            <a:r>
              <a:rPr lang="it-IT" altLang="ja-JP" sz="3200" b="1" dirty="0" err="1"/>
              <a:t>ia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ie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vario</a:t>
            </a:r>
            <a:r>
              <a:rPr lang="ja-JP" altLang="it-IT" sz="3200" dirty="0"/>
              <a:t>さまざまな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1052088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9766-C6D2-57E7-2DB8-C4B4E853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120ED2-DDA8-00CE-171E-62837A7E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7: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556E6C-9A79-9421-8CFA-556F6F7D5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修飾と述語の機能</a:t>
            </a:r>
            <a:endParaRPr lang="it-IT" altLang="ja-JP" sz="3200" b="1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La bella ragazza. </a:t>
            </a:r>
            <a:r>
              <a:rPr lang="ja-JP" altLang="it-IT" sz="3200" dirty="0"/>
              <a:t>美しい女性。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La ragazza è bella. </a:t>
            </a:r>
            <a:r>
              <a:rPr lang="ja-JP" altLang="it-IT" sz="3200" dirty="0"/>
              <a:t>女性は美しい。</a:t>
            </a:r>
            <a:endParaRPr lang="it-IT" altLang="ja-JP" sz="3200" dirty="0"/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Io sono bravo. </a:t>
            </a:r>
            <a:r>
              <a:rPr lang="ja-JP" altLang="it-IT" sz="3200" dirty="0"/>
              <a:t>私は上手です。</a:t>
            </a: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946501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844A78-C2BD-AEBA-240C-91E66A12C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7: </a:t>
            </a:r>
            <a:r>
              <a:rPr lang="ja-JP" altLang="it-IT" b="1" dirty="0"/>
              <a:t>宿題 </a:t>
            </a:r>
            <a:r>
              <a:rPr lang="it-IT" altLang="ja-JP" b="1" dirty="0"/>
              <a:t>Compiti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0A2532-1D8B-6693-9DB4-A437ACE4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Imparare(</a:t>
            </a:r>
            <a:r>
              <a:rPr lang="ja-JP" altLang="it-IT" dirty="0"/>
              <a:t>覚える</a:t>
            </a:r>
            <a:r>
              <a:rPr lang="it-IT" dirty="0"/>
              <a:t>) i numeri.</a:t>
            </a:r>
          </a:p>
          <a:p>
            <a:pPr marL="0" indent="0">
              <a:buNone/>
            </a:pPr>
            <a:r>
              <a:rPr lang="it-IT" dirty="0"/>
              <a:t>Studiare(</a:t>
            </a:r>
            <a:r>
              <a:rPr lang="ja-JP" altLang="it-IT" dirty="0"/>
              <a:t>学ぶ</a:t>
            </a:r>
            <a:r>
              <a:rPr lang="it-IT" altLang="ja-JP" dirty="0"/>
              <a:t>) il verbo essere.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Pagina quarantuno numero uno e due.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1535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A3428-00CE-3F39-36C3-4E7088D25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149E50-0FE6-75FA-B79C-B22E87F3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7: Articoli </a:t>
            </a:r>
            <a:r>
              <a:rPr lang="ja-JP" altLang="it-IT" b="1" dirty="0"/>
              <a:t>冠詞</a:t>
            </a:r>
            <a:r>
              <a:rPr lang="ja-JP" altLang="en-US" b="1" dirty="0"/>
              <a:t>（復習）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4C3780-4956-03D7-FE22-533C9FD5C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43434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600" b="1" dirty="0"/>
              <a:t>不定冠詞</a:t>
            </a:r>
            <a:endParaRPr lang="it-IT" altLang="ja-JP" sz="3600" b="1" dirty="0"/>
          </a:p>
          <a:p>
            <a:pPr marL="0" indent="0">
              <a:buNone/>
            </a:pPr>
            <a:endParaRPr lang="it-IT" altLang="ja-JP" sz="3600" b="1" dirty="0"/>
          </a:p>
        </p:txBody>
      </p:sp>
      <p:graphicFrame>
        <p:nvGraphicFramePr>
          <p:cNvPr id="4" name="Segnaposto contenuto 6">
            <a:extLst>
              <a:ext uri="{FF2B5EF4-FFF2-40B4-BE49-F238E27FC236}">
                <a16:creationId xmlns:a16="http://schemas.microsoft.com/office/drawing/2014/main" id="{86FE6CB3-64AA-DD67-F34A-8962E2A992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654462"/>
              </p:ext>
            </p:extLst>
          </p:nvPr>
        </p:nvGraphicFramePr>
        <p:xfrm>
          <a:off x="838200" y="2554093"/>
          <a:ext cx="7285704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381">
                  <a:extLst>
                    <a:ext uri="{9D8B030D-6E8A-4147-A177-3AD203B41FA5}">
                      <a16:colId xmlns:a16="http://schemas.microsoft.com/office/drawing/2014/main" val="2347859062"/>
                    </a:ext>
                  </a:extLst>
                </a:gridCol>
                <a:gridCol w="1351290">
                  <a:extLst>
                    <a:ext uri="{9D8B030D-6E8A-4147-A177-3AD203B41FA5}">
                      <a16:colId xmlns:a16="http://schemas.microsoft.com/office/drawing/2014/main" val="2226182670"/>
                    </a:ext>
                  </a:extLst>
                </a:gridCol>
                <a:gridCol w="5011033">
                  <a:extLst>
                    <a:ext uri="{9D8B030D-6E8A-4147-A177-3AD203B41FA5}">
                      <a16:colId xmlns:a16="http://schemas.microsoft.com/office/drawing/2014/main" val="7315708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不定冠詞</a:t>
                      </a:r>
                      <a:endParaRPr lang="it-IT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分布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429534"/>
                  </a:ext>
                </a:extLst>
              </a:tr>
              <a:tr h="556260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㊚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it-IT" sz="3200" b="0" dirty="0"/>
                        <a:t>母音および下記以外</a:t>
                      </a:r>
                      <a:endParaRPr lang="it-IT" sz="3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947981"/>
                  </a:ext>
                </a:extLst>
              </a:tr>
              <a:tr h="5562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altLang="ja-JP" sz="3200" b="0" dirty="0"/>
                        <a:t>s+</a:t>
                      </a:r>
                      <a:r>
                        <a:rPr lang="ja-JP" altLang="it-IT" sz="3200" b="0" dirty="0"/>
                        <a:t>子音</a:t>
                      </a:r>
                      <a:r>
                        <a:rPr lang="it-IT" altLang="ja-JP" sz="3200" b="0" dirty="0"/>
                        <a:t>, z, </a:t>
                      </a:r>
                      <a:r>
                        <a:rPr lang="it-IT" altLang="ja-JP" sz="3200" b="0" dirty="0" err="1"/>
                        <a:t>gn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ps</a:t>
                      </a:r>
                      <a:r>
                        <a:rPr lang="it-IT" altLang="ja-JP" sz="3200" b="0" dirty="0"/>
                        <a:t>, x, y</a:t>
                      </a:r>
                      <a:r>
                        <a:rPr lang="ja-JP" altLang="it-IT" sz="3200" b="0" dirty="0"/>
                        <a:t>の前</a:t>
                      </a:r>
                      <a:endParaRPr lang="it-IT" sz="3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5709690"/>
                  </a:ext>
                </a:extLst>
              </a:tr>
              <a:tr h="556260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㊛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it-IT" sz="3200" dirty="0"/>
                        <a:t>子音の前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333325"/>
                  </a:ext>
                </a:extLst>
              </a:tr>
              <a:tr h="5562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it-IT" sz="3200" dirty="0"/>
                        <a:t>母音の前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8361681"/>
                  </a:ext>
                </a:extLst>
              </a:tr>
            </a:tbl>
          </a:graphicData>
        </a:graphic>
      </p:graphicFrame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66A996F4-936B-D65B-91FC-94CC5E31672A}"/>
              </a:ext>
            </a:extLst>
          </p:cNvPr>
          <p:cNvSpPr txBox="1">
            <a:spLocks/>
          </p:cNvSpPr>
          <p:nvPr/>
        </p:nvSpPr>
        <p:spPr>
          <a:xfrm>
            <a:off x="5427406" y="2218916"/>
            <a:ext cx="56928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it-IT" altLang="ja-JP" sz="3600" dirty="0"/>
          </a:p>
        </p:txBody>
      </p:sp>
    </p:spTree>
    <p:extLst>
      <p:ext uri="{BB962C8B-B14F-4D97-AF65-F5344CB8AC3E}">
        <p14:creationId xmlns:p14="http://schemas.microsoft.com/office/powerpoint/2010/main" val="78878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A954B-777E-71C5-E801-355F70FC7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AFD6F0-C692-980A-F258-A98A38F3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7: Articoli </a:t>
            </a:r>
            <a:r>
              <a:rPr lang="ja-JP" altLang="it-IT" b="1" dirty="0"/>
              <a:t>冠詞</a:t>
            </a:r>
            <a:r>
              <a:rPr lang="ja-JP" altLang="en-US" b="1" dirty="0"/>
              <a:t>（復習）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39230A-E9E5-E034-CD02-CCCCC0527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790" y="1690688"/>
            <a:ext cx="11138720" cy="50832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600" b="1" dirty="0"/>
              <a:t>定冠詞</a:t>
            </a:r>
            <a:endParaRPr lang="it-IT" altLang="ja-JP" sz="3600" b="1" dirty="0"/>
          </a:p>
          <a:p>
            <a:pPr marL="0" indent="0">
              <a:buNone/>
            </a:pPr>
            <a:endParaRPr lang="it-IT" altLang="ja-JP" sz="3600" b="1" dirty="0"/>
          </a:p>
        </p:txBody>
      </p:sp>
      <p:graphicFrame>
        <p:nvGraphicFramePr>
          <p:cNvPr id="4" name="Segnaposto contenuto 6">
            <a:extLst>
              <a:ext uri="{FF2B5EF4-FFF2-40B4-BE49-F238E27FC236}">
                <a16:creationId xmlns:a16="http://schemas.microsoft.com/office/drawing/2014/main" id="{56D92554-1089-B30D-ED45-30B025D28F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964800"/>
              </p:ext>
            </p:extLst>
          </p:nvPr>
        </p:nvGraphicFramePr>
        <p:xfrm>
          <a:off x="964790" y="2525431"/>
          <a:ext cx="753151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020">
                  <a:extLst>
                    <a:ext uri="{9D8B030D-6E8A-4147-A177-3AD203B41FA5}">
                      <a16:colId xmlns:a16="http://schemas.microsoft.com/office/drawing/2014/main" val="2347859062"/>
                    </a:ext>
                  </a:extLst>
                </a:gridCol>
                <a:gridCol w="1007631">
                  <a:extLst>
                    <a:ext uri="{9D8B030D-6E8A-4147-A177-3AD203B41FA5}">
                      <a16:colId xmlns:a16="http://schemas.microsoft.com/office/drawing/2014/main" val="2226182670"/>
                    </a:ext>
                  </a:extLst>
                </a:gridCol>
                <a:gridCol w="934065">
                  <a:extLst>
                    <a:ext uri="{9D8B030D-6E8A-4147-A177-3AD203B41FA5}">
                      <a16:colId xmlns:a16="http://schemas.microsoft.com/office/drawing/2014/main" val="2934483167"/>
                    </a:ext>
                  </a:extLst>
                </a:gridCol>
                <a:gridCol w="4935794">
                  <a:extLst>
                    <a:ext uri="{9D8B030D-6E8A-4147-A177-3AD203B41FA5}">
                      <a16:colId xmlns:a16="http://schemas.microsoft.com/office/drawing/2014/main" val="24254018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単数</a:t>
                      </a:r>
                      <a:endParaRPr lang="it-IT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複数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分布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429534"/>
                  </a:ext>
                </a:extLst>
              </a:tr>
              <a:tr h="445008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㊚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下記以外の子音の前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947981"/>
                  </a:ext>
                </a:extLst>
              </a:tr>
              <a:tr h="445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gli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ja-JP" sz="3200" b="0" dirty="0"/>
                        <a:t>s+</a:t>
                      </a:r>
                      <a:r>
                        <a:rPr lang="ja-JP" altLang="it-IT" sz="3200" b="0" dirty="0"/>
                        <a:t>子音</a:t>
                      </a:r>
                      <a:r>
                        <a:rPr lang="it-IT" altLang="ja-JP" sz="3200" b="0" dirty="0"/>
                        <a:t>, z, </a:t>
                      </a:r>
                      <a:r>
                        <a:rPr lang="it-IT" altLang="ja-JP" sz="3200" b="0" dirty="0" err="1"/>
                        <a:t>gn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ps</a:t>
                      </a:r>
                      <a:r>
                        <a:rPr lang="it-IT" altLang="ja-JP" sz="3200" b="0" dirty="0"/>
                        <a:t>, x, y</a:t>
                      </a:r>
                      <a:r>
                        <a:rPr lang="ja-JP" altLang="it-IT" sz="3200" b="0" dirty="0"/>
                        <a:t>の前</a:t>
                      </a:r>
                      <a:endParaRPr lang="it-IT" sz="3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9597168"/>
                  </a:ext>
                </a:extLst>
              </a:tr>
              <a:tr h="5791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gli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母音の前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7470041"/>
                  </a:ext>
                </a:extLst>
              </a:tr>
              <a:tr h="445008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㊛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子音の前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7111139"/>
                  </a:ext>
                </a:extLst>
              </a:tr>
              <a:tr h="445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母音の前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6196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357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C793CE-1764-751B-DB70-F85CE06CB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7: </a:t>
            </a:r>
            <a:r>
              <a:rPr kumimoji="1" lang="ja-JP" altLang="en-US" b="1" dirty="0"/>
              <a:t>提示の副詞</a:t>
            </a:r>
            <a:r>
              <a:rPr kumimoji="1" lang="en-US" altLang="ja-JP" b="1" dirty="0"/>
              <a:t>Ecco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236290-7431-E60C-BCFD-F71BBA841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提示の副詞</a:t>
            </a:r>
            <a:r>
              <a:rPr kumimoji="1" lang="en-US" altLang="ja-JP" dirty="0" err="1"/>
              <a:t>ecco</a:t>
            </a:r>
            <a:r>
              <a:rPr kumimoji="1" lang="ja-JP" altLang="en-US" dirty="0"/>
              <a:t>は、相手の注意を喚起し、「ほら」「ここです」などの意味を表すが、名詞・代名詞を伴うと、「ほら</a:t>
            </a:r>
            <a:r>
              <a:rPr kumimoji="1" lang="en-US" altLang="ja-JP" dirty="0"/>
              <a:t>〜</a:t>
            </a:r>
            <a:r>
              <a:rPr kumimoji="1" lang="ja-JP" altLang="en-US" dirty="0"/>
              <a:t>がいます，あります」「ほら</a:t>
            </a:r>
            <a:r>
              <a:rPr kumimoji="1" lang="en-US" altLang="ja-JP" dirty="0"/>
              <a:t>〜</a:t>
            </a:r>
            <a:r>
              <a:rPr kumimoji="1" lang="ja-JP" altLang="en-US" dirty="0"/>
              <a:t>がやってきた」などを意味する表現を作る。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Ecco il </a:t>
            </a:r>
            <a:r>
              <a:rPr kumimoji="1" lang="en-US" altLang="ja-JP" b="1" dirty="0" err="1"/>
              <a:t>treno</a:t>
            </a:r>
            <a:r>
              <a:rPr kumimoji="1" lang="en-US" altLang="ja-JP" b="1" dirty="0"/>
              <a:t>!</a:t>
            </a:r>
            <a:r>
              <a:rPr kumimoji="1" lang="ja-JP" altLang="en-US" dirty="0"/>
              <a:t>ほら電車がやってきた</a:t>
            </a:r>
            <a:endParaRPr kumimoji="1" lang="en-US" altLang="ja-JP" b="1" dirty="0"/>
          </a:p>
          <a:p>
            <a:pPr marL="0" indent="0">
              <a:buNone/>
            </a:pPr>
            <a:r>
              <a:rPr lang="en-US" altLang="ja-JP" b="1" dirty="0"/>
              <a:t>Ecco la </a:t>
            </a:r>
            <a:r>
              <a:rPr lang="en-US" altLang="ja-JP" b="1" dirty="0" err="1"/>
              <a:t>nonna</a:t>
            </a:r>
            <a:r>
              <a:rPr lang="en-US" altLang="ja-JP" b="1" dirty="0"/>
              <a:t>!</a:t>
            </a:r>
            <a:r>
              <a:rPr kumimoji="1" lang="ja-JP" altLang="en-US" dirty="0"/>
              <a:t>ほら</a:t>
            </a:r>
            <a:r>
              <a:rPr lang="ja-JP" altLang="en-US" dirty="0"/>
              <a:t>祖母</a:t>
            </a:r>
            <a:r>
              <a:rPr kumimoji="1" lang="ja-JP" altLang="en-US" dirty="0"/>
              <a:t>がいる</a:t>
            </a:r>
            <a:endParaRPr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Ecco qui la </a:t>
            </a:r>
            <a:r>
              <a:rPr kumimoji="1" lang="en-US" altLang="ja-JP" b="1" dirty="0" err="1"/>
              <a:t>chiave</a:t>
            </a:r>
            <a:r>
              <a:rPr kumimoji="1" lang="en-US" altLang="ja-JP" b="1" dirty="0"/>
              <a:t>!</a:t>
            </a:r>
            <a:r>
              <a:rPr kumimoji="1" lang="ja-JP" altLang="en-US" dirty="0"/>
              <a:t>ほら鍵はここにある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95087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4AF25-EAC6-6C91-DCCC-E3CB121BD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EC7C8A-EE82-22B4-CA23-DDD0D089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7: numeri </a:t>
            </a:r>
            <a:r>
              <a:rPr lang="ja-JP" altLang="it-IT" b="1" dirty="0"/>
              <a:t>数字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CFA4E6-3236-91A4-B572-2B50E0AB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973826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dirty="0"/>
              <a:t>1 uno</a:t>
            </a:r>
          </a:p>
          <a:p>
            <a:pPr marL="0" indent="0">
              <a:buNone/>
            </a:pPr>
            <a:r>
              <a:rPr lang="it-IT" sz="3200" dirty="0"/>
              <a:t>2 due</a:t>
            </a:r>
          </a:p>
          <a:p>
            <a:pPr marL="0" indent="0">
              <a:buNone/>
            </a:pPr>
            <a:r>
              <a:rPr lang="it-IT" sz="3200" dirty="0"/>
              <a:t>3 tre</a:t>
            </a:r>
          </a:p>
          <a:p>
            <a:pPr marL="0" indent="0">
              <a:buNone/>
            </a:pPr>
            <a:r>
              <a:rPr lang="it-IT" sz="3200" dirty="0"/>
              <a:t>4 quattro</a:t>
            </a:r>
          </a:p>
          <a:p>
            <a:pPr marL="0" indent="0">
              <a:buNone/>
            </a:pPr>
            <a:r>
              <a:rPr lang="it-IT" sz="3200" dirty="0"/>
              <a:t>5 cinque</a:t>
            </a:r>
          </a:p>
          <a:p>
            <a:pPr marL="0" indent="0">
              <a:buNone/>
            </a:pPr>
            <a:r>
              <a:rPr lang="it-IT" sz="3200" dirty="0"/>
              <a:t>6 sei</a:t>
            </a:r>
          </a:p>
          <a:p>
            <a:pPr marL="0" indent="0">
              <a:buNone/>
            </a:pPr>
            <a:r>
              <a:rPr lang="it-IT" sz="3200" dirty="0"/>
              <a:t>7 sette</a:t>
            </a:r>
          </a:p>
          <a:p>
            <a:pPr marL="0" indent="0">
              <a:buNone/>
            </a:pPr>
            <a:r>
              <a:rPr lang="it-IT" sz="3200" dirty="0"/>
              <a:t>8 otto</a:t>
            </a:r>
          </a:p>
          <a:p>
            <a:pPr marL="0" indent="0">
              <a:buNone/>
            </a:pPr>
            <a:r>
              <a:rPr lang="it-IT" sz="3200" dirty="0"/>
              <a:t>9 nove</a:t>
            </a:r>
          </a:p>
          <a:p>
            <a:pPr marL="0" indent="0">
              <a:buNone/>
            </a:pPr>
            <a:r>
              <a:rPr lang="it-IT" sz="3200" dirty="0"/>
              <a:t>10 dieci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B87EEC16-4CB3-7FB8-8D4F-9FCBC4438B75}"/>
              </a:ext>
            </a:extLst>
          </p:cNvPr>
          <p:cNvSpPr txBox="1">
            <a:spLocks/>
          </p:cNvSpPr>
          <p:nvPr/>
        </p:nvSpPr>
        <p:spPr>
          <a:xfrm>
            <a:off x="2963368" y="1825621"/>
            <a:ext cx="2902975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11 undici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12 dodici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13 tredici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14 quattordici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15 quindici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16 sedici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17 diciassette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18 diciotto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19 diciannove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20 venti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CA937C79-CA41-F2A5-7162-20F9B74B62DF}"/>
              </a:ext>
            </a:extLst>
          </p:cNvPr>
          <p:cNvSpPr txBox="1">
            <a:spLocks/>
          </p:cNvSpPr>
          <p:nvPr/>
        </p:nvSpPr>
        <p:spPr>
          <a:xfrm>
            <a:off x="5795392" y="1825625"/>
            <a:ext cx="2902975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21 ven</a:t>
            </a:r>
            <a:r>
              <a:rPr lang="it-IT" sz="3200" b="1" dirty="0"/>
              <a:t>t</a:t>
            </a:r>
            <a:r>
              <a:rPr lang="it-IT" sz="3200" u="sng" dirty="0"/>
              <a:t>u</a:t>
            </a:r>
            <a:r>
              <a:rPr lang="it-IT" sz="3200" dirty="0"/>
              <a:t>no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22 venti</a:t>
            </a:r>
            <a:r>
              <a:rPr lang="it-IT" sz="3200" u="sng" dirty="0"/>
              <a:t>d</a:t>
            </a:r>
            <a:r>
              <a:rPr lang="it-IT" sz="3200" dirty="0"/>
              <a:t>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23 </a:t>
            </a:r>
            <a:r>
              <a:rPr lang="it-IT" sz="3200" dirty="0" err="1"/>
              <a:t>ventitre</a:t>
            </a:r>
            <a:endParaRPr lang="it-IT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24 ventiquattro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25 venticinque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26 ventisei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27 ventisette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28 </a:t>
            </a:r>
            <a:r>
              <a:rPr lang="it-IT" altLang="ja-JP" sz="3200" dirty="0"/>
              <a:t>ven</a:t>
            </a:r>
            <a:r>
              <a:rPr lang="it-IT" altLang="ja-JP" sz="3200" b="1" dirty="0"/>
              <a:t>t</a:t>
            </a:r>
            <a:r>
              <a:rPr lang="it-IT" altLang="ja-JP" sz="3200" u="sng" dirty="0"/>
              <a:t>o</a:t>
            </a:r>
            <a:r>
              <a:rPr lang="it-IT" altLang="ja-JP" sz="3200" dirty="0"/>
              <a:t>tto</a:t>
            </a:r>
            <a:endParaRPr lang="it-IT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29 ventinove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30 trenta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B808CCE4-C669-1D9E-551E-C07A2E7AE9AD}"/>
              </a:ext>
            </a:extLst>
          </p:cNvPr>
          <p:cNvSpPr txBox="1">
            <a:spLocks/>
          </p:cNvSpPr>
          <p:nvPr/>
        </p:nvSpPr>
        <p:spPr>
          <a:xfrm>
            <a:off x="8797159" y="1825622"/>
            <a:ext cx="3626069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sz="3200" dirty="0"/>
              <a:t>31 tren</a:t>
            </a:r>
            <a:r>
              <a:rPr lang="it-IT" altLang="ja-JP" sz="3200" b="1" dirty="0"/>
              <a:t>t</a:t>
            </a:r>
            <a:r>
              <a:rPr lang="it-IT" altLang="ja-JP" sz="3200" u="sng" dirty="0"/>
              <a:t>u</a:t>
            </a:r>
            <a:r>
              <a:rPr lang="it-IT" altLang="ja-JP" sz="3200" dirty="0"/>
              <a:t>no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32 trentadue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38 tren</a:t>
            </a:r>
            <a:r>
              <a:rPr lang="it-IT" altLang="ja-JP" sz="3200" b="1" dirty="0"/>
              <a:t>t</a:t>
            </a:r>
            <a:r>
              <a:rPr lang="it-IT" altLang="ja-JP" sz="3200" u="sng" dirty="0"/>
              <a:t>o</a:t>
            </a:r>
            <a:r>
              <a:rPr lang="it-IT" altLang="ja-JP" sz="3200" dirty="0"/>
              <a:t>tto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40 quaranta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50 cinquanta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60 sessanta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70 settanta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80 ottanta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90 novanta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100 cento</a:t>
            </a:r>
          </a:p>
        </p:txBody>
      </p:sp>
    </p:spTree>
    <p:extLst>
      <p:ext uri="{BB962C8B-B14F-4D97-AF65-F5344CB8AC3E}">
        <p14:creationId xmlns:p14="http://schemas.microsoft.com/office/powerpoint/2010/main" val="208060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cibo, tazza di caffè, Stoviglie, piattino&#10;&#10;Il contenuto generato dall'IA potrebbe non essere corretto.">
            <a:extLst>
              <a:ext uri="{FF2B5EF4-FFF2-40B4-BE49-F238E27FC236}">
                <a16:creationId xmlns:a16="http://schemas.microsoft.com/office/drawing/2014/main" id="{268BF1F4-3707-D242-4C3D-492C837FE1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794" r="1089" b="-1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5402" y="743447"/>
            <a:ext cx="344576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it-IT" sz="4000" b="1" dirty="0"/>
              <a:t>Al bar: esercizio di conversazione</a:t>
            </a:r>
          </a:p>
        </p:txBody>
      </p:sp>
      <p:sp>
        <p:nvSpPr>
          <p:cNvPr id="6" name="AutoShape 2" descr="napoli espresso">
            <a:extLst>
              <a:ext uri="{FF2B5EF4-FFF2-40B4-BE49-F238E27FC236}">
                <a16:creationId xmlns:a16="http://schemas.microsoft.com/office/drawing/2014/main" id="{506F2B5B-B0A7-12F1-AFD8-EE7CAFC55C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943088" y="310356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4" descr="napoli espresso">
            <a:extLst>
              <a:ext uri="{FF2B5EF4-FFF2-40B4-BE49-F238E27FC236}">
                <a16:creationId xmlns:a16="http://schemas.microsoft.com/office/drawing/2014/main" id="{2843AACE-5A50-FC0A-E0AB-28AB09F3CD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Vocabolario</a:t>
            </a:r>
            <a:r>
              <a:rPr b="1" dirty="0"/>
              <a:t> (</a:t>
            </a:r>
            <a:r>
              <a:rPr b="1" dirty="0" err="1"/>
              <a:t>maschile</a:t>
            </a:r>
            <a:r>
              <a:rPr b="1" dirty="0"/>
              <a:t>)</a:t>
            </a:r>
            <a:r>
              <a:rPr lang="ja-JP" altLang="it-IT" b="1" dirty="0"/>
              <a:t>単語（㊚</a:t>
            </a:r>
            <a:r>
              <a:rPr lang="ja-JP" altLang="it-IT" dirty="0"/>
              <a:t>）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il caffè ☕</a:t>
            </a:r>
            <a:r>
              <a:rPr lang="en-US" dirty="0"/>
              <a:t> (espresso, </a:t>
            </a:r>
            <a:r>
              <a:rPr lang="en-US" dirty="0" err="1"/>
              <a:t>lungo</a:t>
            </a:r>
            <a:r>
              <a:rPr lang="en-US" dirty="0"/>
              <a:t>, macchiato </a:t>
            </a:r>
            <a:r>
              <a:rPr lang="en-US" dirty="0" err="1"/>
              <a:t>ecc</a:t>
            </a:r>
            <a:r>
              <a:rPr lang="en-US" dirty="0"/>
              <a:t>.)</a:t>
            </a:r>
            <a:endParaRPr dirty="0"/>
          </a:p>
          <a:p>
            <a:r>
              <a:rPr dirty="0"/>
              <a:t> </a:t>
            </a:r>
            <a:r>
              <a:rPr lang="it-IT" dirty="0"/>
              <a:t>il</a:t>
            </a:r>
            <a:r>
              <a:rPr dirty="0"/>
              <a:t> cornetto 🥐</a:t>
            </a:r>
            <a:r>
              <a:rPr lang="en-US" dirty="0"/>
              <a:t> (</a:t>
            </a:r>
            <a:r>
              <a:rPr lang="en-US" dirty="0" err="1"/>
              <a:t>vuoto</a:t>
            </a:r>
            <a:r>
              <a:rPr lang="en-US" dirty="0"/>
              <a:t>, a </a:t>
            </a:r>
            <a:r>
              <a:rPr lang="en-US" dirty="0" err="1"/>
              <a:t>marmellata</a:t>
            </a:r>
            <a:r>
              <a:rPr lang="en-US" dirty="0"/>
              <a:t>, a </a:t>
            </a:r>
            <a:r>
              <a:rPr lang="en-US" dirty="0" err="1"/>
              <a:t>cioccolato</a:t>
            </a:r>
            <a:r>
              <a:rPr lang="en-US" dirty="0"/>
              <a:t>)</a:t>
            </a:r>
            <a:endParaRPr dirty="0"/>
          </a:p>
          <a:p>
            <a:r>
              <a:rPr dirty="0"/>
              <a:t> il cappuccino ☕🥛</a:t>
            </a:r>
          </a:p>
          <a:p>
            <a:r>
              <a:rPr dirty="0"/>
              <a:t> il panino 🥪</a:t>
            </a:r>
            <a:endParaRPr lang="en-US" dirty="0"/>
          </a:p>
          <a:p>
            <a:r>
              <a:rPr lang="en-US" dirty="0"/>
              <a:t> lo yogurt </a:t>
            </a:r>
            <a:r>
              <a:rPr lang="ja-JP" altLang="en-US"/>
              <a:t>🥛</a:t>
            </a:r>
            <a:endParaRPr lang="en-US" altLang="ja-JP" dirty="0"/>
          </a:p>
          <a:p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cereali</a:t>
            </a:r>
            <a:r>
              <a:rPr lang="en-US" altLang="ja-JP" dirty="0"/>
              <a:t> </a:t>
            </a:r>
            <a:r>
              <a:rPr lang="ja-JP" altLang="en-US"/>
              <a:t>🥣</a:t>
            </a:r>
            <a:endParaRPr lang="en-US" altLang="ja-JP" dirty="0"/>
          </a:p>
          <a:p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biscotti </a:t>
            </a:r>
            <a:r>
              <a:rPr lang="ja-JP" altLang="en-US"/>
              <a:t>🍪</a:t>
            </a:r>
            <a:endParaRPr lang="en-US" altLang="ja-JP" dirty="0"/>
          </a:p>
          <a:p>
            <a:r>
              <a:rPr lang="en-US" altLang="ja-JP" dirty="0"/>
              <a:t> il </a:t>
            </a:r>
            <a:r>
              <a:rPr lang="en-US" altLang="ja-JP" dirty="0" err="1"/>
              <a:t>succo</a:t>
            </a:r>
            <a:r>
              <a:rPr lang="en-US" altLang="ja-JP" dirty="0"/>
              <a:t> di </a:t>
            </a:r>
            <a:r>
              <a:rPr lang="en-US" altLang="ja-JP" dirty="0" err="1"/>
              <a:t>frutta</a:t>
            </a:r>
            <a:r>
              <a:rPr lang="en-US" altLang="ja-JP" dirty="0"/>
              <a:t> </a:t>
            </a:r>
            <a:r>
              <a:rPr lang="ja-JP" altLang="en-US"/>
              <a:t>🧃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Vocabolario</a:t>
            </a:r>
            <a:r>
              <a:rPr b="1" dirty="0"/>
              <a:t> (</a:t>
            </a:r>
            <a:r>
              <a:rPr b="1" dirty="0" err="1"/>
              <a:t>femminile</a:t>
            </a:r>
            <a:r>
              <a:rPr b="1" dirty="0"/>
              <a:t>)</a:t>
            </a:r>
            <a:r>
              <a:rPr lang="ja-JP" altLang="it-IT" b="1" dirty="0"/>
              <a:t>単語（㊛</a:t>
            </a:r>
            <a:r>
              <a:rPr lang="ja-JP" altLang="it-IT" dirty="0"/>
              <a:t>）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913"/>
          </a:xfrm>
        </p:spPr>
        <p:txBody>
          <a:bodyPr>
            <a:normAutofit/>
          </a:bodyPr>
          <a:lstStyle/>
          <a:p>
            <a:r>
              <a:rPr dirty="0"/>
              <a:t> la tazza 🍵</a:t>
            </a:r>
          </a:p>
          <a:p>
            <a:r>
              <a:rPr lang="it-IT" dirty="0"/>
              <a:t> la</a:t>
            </a:r>
            <a:r>
              <a:rPr dirty="0"/>
              <a:t> brioche 🥐</a:t>
            </a:r>
          </a:p>
          <a:p>
            <a:r>
              <a:rPr dirty="0"/>
              <a:t> la </a:t>
            </a:r>
            <a:r>
              <a:rPr dirty="0" err="1"/>
              <a:t>spremuta</a:t>
            </a:r>
            <a:r>
              <a:rPr lang="it-IT" dirty="0"/>
              <a:t> di arance</a:t>
            </a:r>
            <a:r>
              <a:rPr dirty="0"/>
              <a:t> 🍊</a:t>
            </a:r>
          </a:p>
          <a:p>
            <a:r>
              <a:rPr dirty="0"/>
              <a:t> </a:t>
            </a:r>
            <a:r>
              <a:rPr lang="it-IT" dirty="0"/>
              <a:t>la</a:t>
            </a:r>
            <a:r>
              <a:rPr dirty="0"/>
              <a:t> </a:t>
            </a:r>
            <a:r>
              <a:rPr dirty="0" err="1"/>
              <a:t>bottiglia</a:t>
            </a:r>
            <a:r>
              <a:rPr dirty="0"/>
              <a:t> </a:t>
            </a:r>
            <a:r>
              <a:rPr lang="it-IT" dirty="0"/>
              <a:t>d’acqua</a:t>
            </a:r>
            <a:r>
              <a:rPr dirty="0"/>
              <a:t>🍼</a:t>
            </a:r>
            <a:r>
              <a:rPr lang="it-IT" dirty="0"/>
              <a:t>💧</a:t>
            </a:r>
            <a:endParaRPr dirty="0"/>
          </a:p>
          <a:p>
            <a:r>
              <a:rPr dirty="0"/>
              <a:t> la </a:t>
            </a:r>
            <a:r>
              <a:rPr dirty="0" err="1"/>
              <a:t>macedonia</a:t>
            </a:r>
            <a:r>
              <a:rPr dirty="0"/>
              <a:t> 🍓🍍</a:t>
            </a:r>
            <a:endParaRPr lang="en-US" dirty="0"/>
          </a:p>
          <a:p>
            <a:r>
              <a:rPr lang="en-US" dirty="0"/>
              <a:t> la fetta di torta 🍰</a:t>
            </a:r>
          </a:p>
          <a:p>
            <a:r>
              <a:rPr lang="en-US" dirty="0"/>
              <a:t> le </a:t>
            </a:r>
            <a:r>
              <a:rPr lang="en-US" dirty="0" err="1"/>
              <a:t>fette</a:t>
            </a:r>
            <a:r>
              <a:rPr lang="en-US" dirty="0"/>
              <a:t> </a:t>
            </a:r>
            <a:r>
              <a:rPr lang="en-US" dirty="0" err="1"/>
              <a:t>biscottate</a:t>
            </a:r>
            <a:r>
              <a:rPr lang="en-US" dirty="0"/>
              <a:t> 🍞</a:t>
            </a:r>
          </a:p>
          <a:p>
            <a:r>
              <a:rPr lang="en-US" dirty="0"/>
              <a:t> la </a:t>
            </a:r>
            <a:r>
              <a:rPr lang="en-US" dirty="0" err="1"/>
              <a:t>marmellata</a:t>
            </a:r>
            <a:r>
              <a:rPr lang="en-US" dirty="0"/>
              <a:t> di </a:t>
            </a:r>
            <a:r>
              <a:rPr lang="en-US" dirty="0" err="1"/>
              <a:t>fragole</a:t>
            </a:r>
            <a:r>
              <a:rPr lang="en-US" dirty="0"/>
              <a:t> </a:t>
            </a:r>
            <a:r>
              <a:rPr lang="ja-JP" altLang="en-US" b="0" i="0" u="none" strike="noStrike" dirty="0">
                <a:solidFill>
                  <a:srgbClr val="474747"/>
                </a:solidFill>
                <a:effectLst/>
                <a:latin typeface="Helvetica Neue" panose="02000503000000020004" pitchFamily="2" charset="0"/>
              </a:rPr>
              <a:t>🥫</a:t>
            </a:r>
            <a:r>
              <a:rPr lang="ja-JP" altLang="en-US" dirty="0"/>
              <a:t>🍓</a:t>
            </a:r>
            <a:endParaRPr lang="en-US" altLang="ja-JP" dirty="0"/>
          </a:p>
          <a:p>
            <a:r>
              <a:rPr lang="en-US" dirty="0"/>
              <a:t> la </a:t>
            </a:r>
            <a:r>
              <a:rPr lang="en-US" dirty="0" err="1"/>
              <a:t>cioccolata</a:t>
            </a:r>
            <a:r>
              <a:rPr lang="en-US" dirty="0"/>
              <a:t> </a:t>
            </a:r>
            <a:r>
              <a:rPr lang="en-US" dirty="0" err="1"/>
              <a:t>calda</a:t>
            </a:r>
            <a:r>
              <a:rPr lang="en-US" dirty="0"/>
              <a:t> 🍫</a:t>
            </a:r>
            <a:r>
              <a:rPr lang="ja-JP" altLang="en-US" dirty="0"/>
              <a:t>🍵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4972</TotalTime>
  <Words>1414</Words>
  <Application>Microsoft Office PowerPoint</Application>
  <PresentationFormat>Widescreen</PresentationFormat>
  <Paragraphs>246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Helvetica Neue</vt:lpstr>
      <vt:lpstr>游ゴシック</vt:lpstr>
      <vt:lpstr>游ゴシック Light</vt:lpstr>
      <vt:lpstr>Arial</vt:lpstr>
      <vt:lpstr>Office テーマ</vt:lpstr>
      <vt:lpstr>イタリア語教室 Italiano</vt:lpstr>
      <vt:lpstr>LINEグループ「イタリア語教室」</vt:lpstr>
      <vt:lpstr>Lezione 7: Articoli 冠詞（復習）</vt:lpstr>
      <vt:lpstr>Lezione 7: Articoli 冠詞（復習）</vt:lpstr>
      <vt:lpstr>Lezione 7: 提示の副詞Ecco</vt:lpstr>
      <vt:lpstr>Lezione 7: numeri 数字</vt:lpstr>
      <vt:lpstr>Al bar: esercizio di conversazione</vt:lpstr>
      <vt:lpstr>Vocabolario (maschile)単語（㊚）</vt:lpstr>
      <vt:lpstr>Vocabolario (femminile)単語（㊛）</vt:lpstr>
      <vt:lpstr>Vocabolario 繋ぐ言葉</vt:lpstr>
      <vt:lpstr>Frasi utili 注文する時</vt:lpstr>
      <vt:lpstr>Frasi utili 質問を聞く</vt:lpstr>
      <vt:lpstr>Frasi utili お会計</vt:lpstr>
      <vt:lpstr>Frasi utili 丁寧な表現</vt:lpstr>
      <vt:lpstr>Frasi utili 店員さんから</vt:lpstr>
      <vt:lpstr>Role-play ロールプレイ</vt:lpstr>
      <vt:lpstr>Role-play ロールプレイ</vt:lpstr>
      <vt:lpstr>Role-play ロールプレイ</vt:lpstr>
      <vt:lpstr>まとめ</vt:lpstr>
      <vt:lpstr>Lezione 7: il verbo essere</vt:lpstr>
      <vt:lpstr>Lezione 7: 品質形容詞 Gli aggettivi qualificativi</vt:lpstr>
      <vt:lpstr>Lezione 7: 品質形容詞 Gli aggettivi qualificativi</vt:lpstr>
      <vt:lpstr>Lezione 7: 品質形容詞 Gli aggettivi qualificativi</vt:lpstr>
      <vt:lpstr>Lezione 7: 品質形容詞 Gli aggettivi qualificativi</vt:lpstr>
      <vt:lpstr>Lezione 7: 宿題 Compiti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60</cp:revision>
  <dcterms:created xsi:type="dcterms:W3CDTF">2025-07-16T14:35:29Z</dcterms:created>
  <dcterms:modified xsi:type="dcterms:W3CDTF">2025-09-04T16:42:23Z</dcterms:modified>
</cp:coreProperties>
</file>