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69" r:id="rId3"/>
    <p:sldId id="329" r:id="rId4"/>
    <p:sldId id="360" r:id="rId5"/>
    <p:sldId id="361" r:id="rId6"/>
    <p:sldId id="362" r:id="rId7"/>
    <p:sldId id="358" r:id="rId8"/>
    <p:sldId id="330" r:id="rId9"/>
    <p:sldId id="331" r:id="rId10"/>
    <p:sldId id="332" r:id="rId11"/>
    <p:sldId id="339" r:id="rId12"/>
    <p:sldId id="345" r:id="rId13"/>
    <p:sldId id="346" r:id="rId14"/>
    <p:sldId id="347" r:id="rId15"/>
    <p:sldId id="348" r:id="rId16"/>
    <p:sldId id="341" r:id="rId17"/>
    <p:sldId id="340" r:id="rId18"/>
    <p:sldId id="342" r:id="rId19"/>
    <p:sldId id="349" r:id="rId20"/>
    <p:sldId id="350" r:id="rId21"/>
    <p:sldId id="351" r:id="rId22"/>
    <p:sldId id="352" r:id="rId23"/>
    <p:sldId id="353" r:id="rId24"/>
    <p:sldId id="354" r:id="rId25"/>
    <p:sldId id="355" r:id="rId26"/>
    <p:sldId id="258" r:id="rId27"/>
    <p:sldId id="259" r:id="rId28"/>
    <p:sldId id="363" r:id="rId29"/>
    <p:sldId id="356" r:id="rId30"/>
    <p:sldId id="357" r:id="rId31"/>
    <p:sldId id="260" r:id="rId32"/>
    <p:sldId id="262" r:id="rId33"/>
    <p:sldId id="364" r:id="rId34"/>
    <p:sldId id="365" r:id="rId35"/>
    <p:sldId id="366" r:id="rId36"/>
    <p:sldId id="367" r:id="rId37"/>
    <p:sldId id="370" r:id="rId3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9"/>
    <p:restoredTop sz="94694"/>
  </p:normalViewPr>
  <p:slideViewPr>
    <p:cSldViewPr snapToGrid="0">
      <p:cViewPr varScale="1">
        <p:scale>
          <a:sx n="78" d="100"/>
          <a:sy n="78" d="100"/>
        </p:scale>
        <p:origin x="88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F77899-6BF7-17BA-A6C3-87E8EF1F3C0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7BFB389-3273-D457-4719-AF234F7771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F363378-5894-9680-6F93-0FA2B7CF337D}"/>
              </a:ext>
            </a:extLst>
          </p:cNvPr>
          <p:cNvSpPr>
            <a:spLocks noGrp="1"/>
          </p:cNvSpPr>
          <p:nvPr>
            <p:ph type="dt" sz="half" idx="10"/>
          </p:nvPr>
        </p:nvSpPr>
        <p:spPr/>
        <p:txBody>
          <a:bodyPr/>
          <a:lstStyle/>
          <a:p>
            <a:fld id="{281F9E47-1864-F14C-90A4-03426BCD6D7A}" type="datetimeFigureOut">
              <a:rPr kumimoji="1" lang="ja-JP" altLang="en-US" smtClean="0"/>
              <a:t>2025/9/1</a:t>
            </a:fld>
            <a:endParaRPr kumimoji="1" lang="ja-JP" altLang="en-US"/>
          </a:p>
        </p:txBody>
      </p:sp>
      <p:sp>
        <p:nvSpPr>
          <p:cNvPr id="5" name="フッター プレースホルダー 4">
            <a:extLst>
              <a:ext uri="{FF2B5EF4-FFF2-40B4-BE49-F238E27FC236}">
                <a16:creationId xmlns:a16="http://schemas.microsoft.com/office/drawing/2014/main" id="{C13453C2-E139-74F0-307D-FC836B5727F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CD08A7-5B1B-170C-5DE9-9AE8F811207C}"/>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3486790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D01BBA-A576-2DF1-3A9D-8604BD39239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F5D990A-8E2D-4F94-42E1-4C9B571E010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724D68-7DD5-99EC-E44B-AFDB0732CD2E}"/>
              </a:ext>
            </a:extLst>
          </p:cNvPr>
          <p:cNvSpPr>
            <a:spLocks noGrp="1"/>
          </p:cNvSpPr>
          <p:nvPr>
            <p:ph type="dt" sz="half" idx="10"/>
          </p:nvPr>
        </p:nvSpPr>
        <p:spPr/>
        <p:txBody>
          <a:bodyPr/>
          <a:lstStyle/>
          <a:p>
            <a:fld id="{281F9E47-1864-F14C-90A4-03426BCD6D7A}" type="datetimeFigureOut">
              <a:rPr kumimoji="1" lang="ja-JP" altLang="en-US" smtClean="0"/>
              <a:t>2025/9/1</a:t>
            </a:fld>
            <a:endParaRPr kumimoji="1" lang="ja-JP" altLang="en-US"/>
          </a:p>
        </p:txBody>
      </p:sp>
      <p:sp>
        <p:nvSpPr>
          <p:cNvPr id="5" name="フッター プレースホルダー 4">
            <a:extLst>
              <a:ext uri="{FF2B5EF4-FFF2-40B4-BE49-F238E27FC236}">
                <a16:creationId xmlns:a16="http://schemas.microsoft.com/office/drawing/2014/main" id="{0CAD6AD8-C166-E184-3874-D994BB4F4C7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FB8159-277B-B8DB-98BF-E8B47BBEB466}"/>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1184020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6A3A79B-DBD0-E8EE-E158-00BB2FC0F63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C9F6256-D34E-582E-1327-CD7D9AB9DFA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D488471-8FC3-93CC-79B5-CF88482E4030}"/>
              </a:ext>
            </a:extLst>
          </p:cNvPr>
          <p:cNvSpPr>
            <a:spLocks noGrp="1"/>
          </p:cNvSpPr>
          <p:nvPr>
            <p:ph type="dt" sz="half" idx="10"/>
          </p:nvPr>
        </p:nvSpPr>
        <p:spPr/>
        <p:txBody>
          <a:bodyPr/>
          <a:lstStyle/>
          <a:p>
            <a:fld id="{281F9E47-1864-F14C-90A4-03426BCD6D7A}" type="datetimeFigureOut">
              <a:rPr kumimoji="1" lang="ja-JP" altLang="en-US" smtClean="0"/>
              <a:t>2025/9/1</a:t>
            </a:fld>
            <a:endParaRPr kumimoji="1" lang="ja-JP" altLang="en-US"/>
          </a:p>
        </p:txBody>
      </p:sp>
      <p:sp>
        <p:nvSpPr>
          <p:cNvPr id="5" name="フッター プレースホルダー 4">
            <a:extLst>
              <a:ext uri="{FF2B5EF4-FFF2-40B4-BE49-F238E27FC236}">
                <a16:creationId xmlns:a16="http://schemas.microsoft.com/office/drawing/2014/main" id="{20392E34-2060-7642-43C5-AD466A0C083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3B4264-C615-064A-C172-BC47B1D95CE6}"/>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2709965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B474F4-B69C-2C3B-E720-1CD3AB43B7D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6011DF6-5C82-2222-D68E-EB4B98D1BF2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08C7E09-983B-7C54-BD72-B971FB5A4F81}"/>
              </a:ext>
            </a:extLst>
          </p:cNvPr>
          <p:cNvSpPr>
            <a:spLocks noGrp="1"/>
          </p:cNvSpPr>
          <p:nvPr>
            <p:ph type="dt" sz="half" idx="10"/>
          </p:nvPr>
        </p:nvSpPr>
        <p:spPr/>
        <p:txBody>
          <a:bodyPr/>
          <a:lstStyle/>
          <a:p>
            <a:fld id="{281F9E47-1864-F14C-90A4-03426BCD6D7A}" type="datetimeFigureOut">
              <a:rPr kumimoji="1" lang="ja-JP" altLang="en-US" smtClean="0"/>
              <a:t>2025/9/1</a:t>
            </a:fld>
            <a:endParaRPr kumimoji="1" lang="ja-JP" altLang="en-US"/>
          </a:p>
        </p:txBody>
      </p:sp>
      <p:sp>
        <p:nvSpPr>
          <p:cNvPr id="5" name="フッター プレースホルダー 4">
            <a:extLst>
              <a:ext uri="{FF2B5EF4-FFF2-40B4-BE49-F238E27FC236}">
                <a16:creationId xmlns:a16="http://schemas.microsoft.com/office/drawing/2014/main" id="{99556763-4650-61E2-A56B-7079943C663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5570F98-001F-DB6E-DFF1-C110EC615F4F}"/>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3341690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96EEF8-FEB2-CE35-37E7-AD4D0E5AB2C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34E5EE2-30BE-41E1-7F70-28416603E7B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B98DDC4-7C8A-20F3-3A21-9FD384A07E9E}"/>
              </a:ext>
            </a:extLst>
          </p:cNvPr>
          <p:cNvSpPr>
            <a:spLocks noGrp="1"/>
          </p:cNvSpPr>
          <p:nvPr>
            <p:ph type="dt" sz="half" idx="10"/>
          </p:nvPr>
        </p:nvSpPr>
        <p:spPr/>
        <p:txBody>
          <a:bodyPr/>
          <a:lstStyle/>
          <a:p>
            <a:fld id="{281F9E47-1864-F14C-90A4-03426BCD6D7A}" type="datetimeFigureOut">
              <a:rPr kumimoji="1" lang="ja-JP" altLang="en-US" smtClean="0"/>
              <a:t>2025/9/1</a:t>
            </a:fld>
            <a:endParaRPr kumimoji="1" lang="ja-JP" altLang="en-US"/>
          </a:p>
        </p:txBody>
      </p:sp>
      <p:sp>
        <p:nvSpPr>
          <p:cNvPr id="5" name="フッター プレースホルダー 4">
            <a:extLst>
              <a:ext uri="{FF2B5EF4-FFF2-40B4-BE49-F238E27FC236}">
                <a16:creationId xmlns:a16="http://schemas.microsoft.com/office/drawing/2014/main" id="{E70355E9-81D4-F479-11B0-B0940887594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102AE2D-0A65-9A5D-B73C-F56338CDDE43}"/>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2486960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E67E04-3555-0B74-1923-EDB6F16858C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1881C2F-EE61-4014-00F1-B7BEAEE70AB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999F4C7-AB34-23BD-7BF5-644914129EA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7FA6CC1-A6BE-CD84-66E4-06079D08E6AF}"/>
              </a:ext>
            </a:extLst>
          </p:cNvPr>
          <p:cNvSpPr>
            <a:spLocks noGrp="1"/>
          </p:cNvSpPr>
          <p:nvPr>
            <p:ph type="dt" sz="half" idx="10"/>
          </p:nvPr>
        </p:nvSpPr>
        <p:spPr/>
        <p:txBody>
          <a:bodyPr/>
          <a:lstStyle/>
          <a:p>
            <a:fld id="{281F9E47-1864-F14C-90A4-03426BCD6D7A}" type="datetimeFigureOut">
              <a:rPr kumimoji="1" lang="ja-JP" altLang="en-US" smtClean="0"/>
              <a:t>2025/9/1</a:t>
            </a:fld>
            <a:endParaRPr kumimoji="1" lang="ja-JP" altLang="en-US"/>
          </a:p>
        </p:txBody>
      </p:sp>
      <p:sp>
        <p:nvSpPr>
          <p:cNvPr id="6" name="フッター プレースホルダー 5">
            <a:extLst>
              <a:ext uri="{FF2B5EF4-FFF2-40B4-BE49-F238E27FC236}">
                <a16:creationId xmlns:a16="http://schemas.microsoft.com/office/drawing/2014/main" id="{703392F2-7B31-FE4F-3531-87C9A7598D6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130982B-DF64-69BC-40C9-2CD3430F7960}"/>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3258479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C5CB20-94D3-0BCB-7CA6-FA8777C532B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7946DED-6C05-A919-79B2-6E10AC706E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FD2C46A-8A4D-4077-EC26-BD14683C26D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A36A3B3-6E3B-EDB1-0CD6-3D6C557C68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2D461C2-83C7-7768-EA6A-7E7A7579073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1FCBDC2-4EAD-7EBC-3926-D99031F253EE}"/>
              </a:ext>
            </a:extLst>
          </p:cNvPr>
          <p:cNvSpPr>
            <a:spLocks noGrp="1"/>
          </p:cNvSpPr>
          <p:nvPr>
            <p:ph type="dt" sz="half" idx="10"/>
          </p:nvPr>
        </p:nvSpPr>
        <p:spPr/>
        <p:txBody>
          <a:bodyPr/>
          <a:lstStyle/>
          <a:p>
            <a:fld id="{281F9E47-1864-F14C-90A4-03426BCD6D7A}" type="datetimeFigureOut">
              <a:rPr kumimoji="1" lang="ja-JP" altLang="en-US" smtClean="0"/>
              <a:t>2025/9/1</a:t>
            </a:fld>
            <a:endParaRPr kumimoji="1" lang="ja-JP" altLang="en-US"/>
          </a:p>
        </p:txBody>
      </p:sp>
      <p:sp>
        <p:nvSpPr>
          <p:cNvPr id="8" name="フッター プレースホルダー 7">
            <a:extLst>
              <a:ext uri="{FF2B5EF4-FFF2-40B4-BE49-F238E27FC236}">
                <a16:creationId xmlns:a16="http://schemas.microsoft.com/office/drawing/2014/main" id="{47C3ED08-E615-BC85-57BE-BC71BFC0712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3648C77-16BC-4987-0339-39FD40751011}"/>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3369371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DDDA1A-44E1-F144-55F1-D1714132AA2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67C4607-D8BD-435A-BA85-5B7ECB44575C}"/>
              </a:ext>
            </a:extLst>
          </p:cNvPr>
          <p:cNvSpPr>
            <a:spLocks noGrp="1"/>
          </p:cNvSpPr>
          <p:nvPr>
            <p:ph type="dt" sz="half" idx="10"/>
          </p:nvPr>
        </p:nvSpPr>
        <p:spPr/>
        <p:txBody>
          <a:bodyPr/>
          <a:lstStyle/>
          <a:p>
            <a:fld id="{281F9E47-1864-F14C-90A4-03426BCD6D7A}" type="datetimeFigureOut">
              <a:rPr kumimoji="1" lang="ja-JP" altLang="en-US" smtClean="0"/>
              <a:t>2025/9/1</a:t>
            </a:fld>
            <a:endParaRPr kumimoji="1" lang="ja-JP" altLang="en-US"/>
          </a:p>
        </p:txBody>
      </p:sp>
      <p:sp>
        <p:nvSpPr>
          <p:cNvPr id="4" name="フッター プレースホルダー 3">
            <a:extLst>
              <a:ext uri="{FF2B5EF4-FFF2-40B4-BE49-F238E27FC236}">
                <a16:creationId xmlns:a16="http://schemas.microsoft.com/office/drawing/2014/main" id="{BB98D16F-889A-37A3-C78E-C46A2CB2A73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9D3933D-DDAF-4F74-3257-AB1682A42734}"/>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254364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CC03D6F-2B24-956C-7E8D-C44D15BD99EC}"/>
              </a:ext>
            </a:extLst>
          </p:cNvPr>
          <p:cNvSpPr>
            <a:spLocks noGrp="1"/>
          </p:cNvSpPr>
          <p:nvPr>
            <p:ph type="dt" sz="half" idx="10"/>
          </p:nvPr>
        </p:nvSpPr>
        <p:spPr/>
        <p:txBody>
          <a:bodyPr/>
          <a:lstStyle/>
          <a:p>
            <a:fld id="{281F9E47-1864-F14C-90A4-03426BCD6D7A}" type="datetimeFigureOut">
              <a:rPr kumimoji="1" lang="ja-JP" altLang="en-US" smtClean="0"/>
              <a:t>2025/9/1</a:t>
            </a:fld>
            <a:endParaRPr kumimoji="1" lang="ja-JP" altLang="en-US"/>
          </a:p>
        </p:txBody>
      </p:sp>
      <p:sp>
        <p:nvSpPr>
          <p:cNvPr id="3" name="フッター プレースホルダー 2">
            <a:extLst>
              <a:ext uri="{FF2B5EF4-FFF2-40B4-BE49-F238E27FC236}">
                <a16:creationId xmlns:a16="http://schemas.microsoft.com/office/drawing/2014/main" id="{AD89F897-358A-85FB-0A16-7F969B64CAE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10B419D-AF74-3BA7-D6B6-BC288294E78B}"/>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2407637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565E49-C5D0-9C4E-525D-7D958F9E385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58436E6-0378-3BFD-E406-02C7580CDD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9C03019-C884-4182-5996-B1B2F2F8B3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076600B-241D-60D6-1722-7047CDD1C5C6}"/>
              </a:ext>
            </a:extLst>
          </p:cNvPr>
          <p:cNvSpPr>
            <a:spLocks noGrp="1"/>
          </p:cNvSpPr>
          <p:nvPr>
            <p:ph type="dt" sz="half" idx="10"/>
          </p:nvPr>
        </p:nvSpPr>
        <p:spPr/>
        <p:txBody>
          <a:bodyPr/>
          <a:lstStyle/>
          <a:p>
            <a:fld id="{281F9E47-1864-F14C-90A4-03426BCD6D7A}" type="datetimeFigureOut">
              <a:rPr kumimoji="1" lang="ja-JP" altLang="en-US" smtClean="0"/>
              <a:t>2025/9/1</a:t>
            </a:fld>
            <a:endParaRPr kumimoji="1" lang="ja-JP" altLang="en-US"/>
          </a:p>
        </p:txBody>
      </p:sp>
      <p:sp>
        <p:nvSpPr>
          <p:cNvPr id="6" name="フッター プレースホルダー 5">
            <a:extLst>
              <a:ext uri="{FF2B5EF4-FFF2-40B4-BE49-F238E27FC236}">
                <a16:creationId xmlns:a16="http://schemas.microsoft.com/office/drawing/2014/main" id="{68EF5101-624E-50BF-651E-DE6EB3EAC41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F84B1B0-B711-FA5E-7779-75D150D23660}"/>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3422168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94BA69-76F1-2F38-4D41-6965AE79EFF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C76312F-D26B-51D3-E559-5ED18264D1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A37EF69-A156-F9CA-9E63-C8D07D2D86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DBAAF3B-5869-7319-CEB7-B12554C14E59}"/>
              </a:ext>
            </a:extLst>
          </p:cNvPr>
          <p:cNvSpPr>
            <a:spLocks noGrp="1"/>
          </p:cNvSpPr>
          <p:nvPr>
            <p:ph type="dt" sz="half" idx="10"/>
          </p:nvPr>
        </p:nvSpPr>
        <p:spPr/>
        <p:txBody>
          <a:bodyPr/>
          <a:lstStyle/>
          <a:p>
            <a:fld id="{281F9E47-1864-F14C-90A4-03426BCD6D7A}" type="datetimeFigureOut">
              <a:rPr kumimoji="1" lang="ja-JP" altLang="en-US" smtClean="0"/>
              <a:t>2025/9/1</a:t>
            </a:fld>
            <a:endParaRPr kumimoji="1" lang="ja-JP" altLang="en-US"/>
          </a:p>
        </p:txBody>
      </p:sp>
      <p:sp>
        <p:nvSpPr>
          <p:cNvPr id="6" name="フッター プレースホルダー 5">
            <a:extLst>
              <a:ext uri="{FF2B5EF4-FFF2-40B4-BE49-F238E27FC236}">
                <a16:creationId xmlns:a16="http://schemas.microsoft.com/office/drawing/2014/main" id="{06D12A9A-E510-B1E6-4F71-342B8BC29F9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57B8DC2-F7F2-9BD9-E3D9-564168462575}"/>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2491556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666E6AE-9FEF-D13E-54EF-22AEBFC25B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8C519B8-4726-49F6-0962-CE7C3A7ED8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A35DD93-EC24-427A-4CDB-7803C608FB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81F9E47-1864-F14C-90A4-03426BCD6D7A}" type="datetimeFigureOut">
              <a:rPr kumimoji="1" lang="ja-JP" altLang="en-US" smtClean="0"/>
              <a:t>2025/9/1</a:t>
            </a:fld>
            <a:endParaRPr kumimoji="1" lang="ja-JP" altLang="en-US"/>
          </a:p>
        </p:txBody>
      </p:sp>
      <p:sp>
        <p:nvSpPr>
          <p:cNvPr id="5" name="フッター プレースホルダー 4">
            <a:extLst>
              <a:ext uri="{FF2B5EF4-FFF2-40B4-BE49-F238E27FC236}">
                <a16:creationId xmlns:a16="http://schemas.microsoft.com/office/drawing/2014/main" id="{53F04632-7EC9-4713-3CB1-D7F2110BAC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4394B95-0004-1C23-E53E-475BEBCE2F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2832343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ixnio.com/sv/varldens-flaggor/flagga-italien" TargetMode="External"/><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hyperlink" Target="https://pixabay.com/ja/photos/%E3%83%AD%E3%83%BC%E3%83%9E-%E6%9C%A8-%E3%82%A4%E3%82%BF%E3%83%AA%E3%82%A2-2472641/" TargetMode="Externa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10;&#10;自動的に生成された説明">
            <a:extLst>
              <a:ext uri="{FF2B5EF4-FFF2-40B4-BE49-F238E27FC236}">
                <a16:creationId xmlns:a16="http://schemas.microsoft.com/office/drawing/2014/main" id="{07D42B70-1430-E798-6BBB-F32DE51773D8}"/>
              </a:ext>
            </a:extLst>
          </p:cNvPr>
          <p:cNvPicPr>
            <a:picLocks noChangeAspect="1"/>
          </p:cNvPicPr>
          <p:nvPr/>
        </p:nvPicPr>
        <p:blipFill>
          <a:blip r:embed="rId2">
            <a:extLst>
              <a:ext uri="{837473B0-CC2E-450A-ABE3-18F120FF3D39}">
                <a1611:picAttrSrcUrl xmlns:a1611="http://schemas.microsoft.com/office/drawing/2016/11/main" r:id="rId3"/>
              </a:ext>
            </a:extLst>
          </a:blip>
          <a:srcRect t="8740" r="2" b="22244"/>
          <a:stretch>
            <a:fillRect/>
          </a:stretch>
        </p:blipFill>
        <p:spPr>
          <a:xfrm>
            <a:off x="4883025" y="10"/>
            <a:ext cx="7308975" cy="3364982"/>
          </a:xfrm>
          <a:custGeom>
            <a:avLst/>
            <a:gdLst/>
            <a:ahLst/>
            <a:cxnLst/>
            <a:rect l="l" t="t" r="r" b="b"/>
            <a:pathLst>
              <a:path w="7308975" h="3364992">
                <a:moveTo>
                  <a:pt x="0" y="0"/>
                </a:moveTo>
                <a:lnTo>
                  <a:pt x="7308975" y="0"/>
                </a:lnTo>
                <a:lnTo>
                  <a:pt x="7308975" y="3364992"/>
                </a:lnTo>
                <a:lnTo>
                  <a:pt x="1210305" y="3364992"/>
                </a:lnTo>
                <a:lnTo>
                  <a:pt x="1192705" y="2943200"/>
                </a:lnTo>
                <a:cubicBezTo>
                  <a:pt x="1098874" y="1825108"/>
                  <a:pt x="684692" y="821621"/>
                  <a:pt x="62981" y="69271"/>
                </a:cubicBezTo>
                <a:close/>
              </a:path>
            </a:pathLst>
          </a:custGeom>
        </p:spPr>
      </p:pic>
      <p:pic>
        <p:nvPicPr>
          <p:cNvPr id="5" name="図 4" descr="時計台のある建物&#10;&#10;自動的に生成された説明">
            <a:extLst>
              <a:ext uri="{FF2B5EF4-FFF2-40B4-BE49-F238E27FC236}">
                <a16:creationId xmlns:a16="http://schemas.microsoft.com/office/drawing/2014/main" id="{9EF412E3-05E5-B090-D18B-B2599B562E03}"/>
              </a:ext>
            </a:extLst>
          </p:cNvPr>
          <p:cNvPicPr>
            <a:picLocks noChangeAspect="1"/>
          </p:cNvPicPr>
          <p:nvPr/>
        </p:nvPicPr>
        <p:blipFill>
          <a:blip r:embed="rId4">
            <a:extLst>
              <a:ext uri="{837473B0-CC2E-450A-ABE3-18F120FF3D39}">
                <a1611:picAttrSrcUrl xmlns:a1611="http://schemas.microsoft.com/office/drawing/2016/11/main" r:id="rId5"/>
              </a:ext>
            </a:extLst>
          </a:blip>
          <a:srcRect t="20060" r="-2" b="10966"/>
          <a:stretch>
            <a:fillRect/>
          </a:stretch>
        </p:blipFill>
        <p:spPr>
          <a:xfrm>
            <a:off x="4883025" y="3493008"/>
            <a:ext cx="7308975" cy="3364992"/>
          </a:xfrm>
          <a:custGeom>
            <a:avLst/>
            <a:gdLst/>
            <a:ahLst/>
            <a:cxnLst/>
            <a:rect l="l" t="t" r="r" b="b"/>
            <a:pathLst>
              <a:path w="7308975" h="3364992">
                <a:moveTo>
                  <a:pt x="1210305" y="0"/>
                </a:moveTo>
                <a:lnTo>
                  <a:pt x="7308975" y="0"/>
                </a:lnTo>
                <a:lnTo>
                  <a:pt x="7308975" y="3364992"/>
                </a:lnTo>
                <a:lnTo>
                  <a:pt x="0" y="3364992"/>
                </a:lnTo>
                <a:lnTo>
                  <a:pt x="62981" y="3295722"/>
                </a:lnTo>
                <a:cubicBezTo>
                  <a:pt x="684692" y="2543371"/>
                  <a:pt x="1098874" y="1539884"/>
                  <a:pt x="1192705" y="421793"/>
                </a:cubicBezTo>
                <a:close/>
              </a:path>
            </a:pathLst>
          </a:custGeom>
        </p:spPr>
      </p:pic>
      <p:sp>
        <p:nvSpPr>
          <p:cNvPr id="2" name="タイトル 1">
            <a:extLst>
              <a:ext uri="{FF2B5EF4-FFF2-40B4-BE49-F238E27FC236}">
                <a16:creationId xmlns:a16="http://schemas.microsoft.com/office/drawing/2014/main" id="{4DBCAAD6-CBD5-0A12-3464-7AFA8465CF18}"/>
              </a:ext>
            </a:extLst>
          </p:cNvPr>
          <p:cNvSpPr>
            <a:spLocks noGrp="1"/>
          </p:cNvSpPr>
          <p:nvPr>
            <p:ph type="ctrTitle"/>
          </p:nvPr>
        </p:nvSpPr>
        <p:spPr>
          <a:xfrm>
            <a:off x="438912" y="1524659"/>
            <a:ext cx="5344050" cy="2774088"/>
          </a:xfrm>
        </p:spPr>
        <p:txBody>
          <a:bodyPr>
            <a:normAutofit/>
          </a:bodyPr>
          <a:lstStyle/>
          <a:p>
            <a:pPr algn="l"/>
            <a:r>
              <a:rPr lang="ja-JP" altLang="en-US" sz="5400" b="1"/>
              <a:t>イタリア語教室</a:t>
            </a:r>
            <a:br>
              <a:rPr lang="en-US" altLang="ja-JP" sz="5400" b="1" dirty="0"/>
            </a:br>
            <a:r>
              <a:rPr lang="en-US" altLang="ja-JP" sz="5400" b="1" dirty="0"/>
              <a:t>Italiano</a:t>
            </a:r>
            <a:endParaRPr kumimoji="1" lang="ja-JP" altLang="en-US" sz="5400" b="1"/>
          </a:p>
        </p:txBody>
      </p:sp>
      <p:sp>
        <p:nvSpPr>
          <p:cNvPr id="3" name="字幕 2">
            <a:extLst>
              <a:ext uri="{FF2B5EF4-FFF2-40B4-BE49-F238E27FC236}">
                <a16:creationId xmlns:a16="http://schemas.microsoft.com/office/drawing/2014/main" id="{119705F3-6144-D02D-7ABB-05B271E1D7FE}"/>
              </a:ext>
            </a:extLst>
          </p:cNvPr>
          <p:cNvSpPr>
            <a:spLocks noGrp="1"/>
          </p:cNvSpPr>
          <p:nvPr>
            <p:ph type="subTitle" idx="1"/>
          </p:nvPr>
        </p:nvSpPr>
        <p:spPr>
          <a:xfrm>
            <a:off x="438911" y="4687367"/>
            <a:ext cx="5232839" cy="1335024"/>
          </a:xfrm>
        </p:spPr>
        <p:txBody>
          <a:bodyPr>
            <a:normAutofit/>
          </a:bodyPr>
          <a:lstStyle/>
          <a:p>
            <a:pPr algn="l"/>
            <a:r>
              <a:rPr kumimoji="1" lang="ja-JP" altLang="en-US" sz="2600"/>
              <a:t>スコットディクレメンテ・マルコ</a:t>
            </a:r>
            <a:endParaRPr kumimoji="1" lang="en-US" altLang="ja-JP" sz="2600" dirty="0"/>
          </a:p>
          <a:p>
            <a:pPr algn="l"/>
            <a:r>
              <a:rPr lang="en-US" altLang="ja-JP" sz="2600" dirty="0"/>
              <a:t>Scotto di Clemente Marco</a:t>
            </a:r>
            <a:endParaRPr kumimoji="1" lang="ja-JP" altLang="en-US" sz="2600"/>
          </a:p>
        </p:txBody>
      </p:sp>
    </p:spTree>
    <p:extLst>
      <p:ext uri="{BB962C8B-B14F-4D97-AF65-F5344CB8AC3E}">
        <p14:creationId xmlns:p14="http://schemas.microsoft.com/office/powerpoint/2010/main" val="8357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91CE74-55B1-C3B9-97B7-9A4EDEA2516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A60877E-9A08-160E-C4E9-ACC3B3A73133}"/>
              </a:ext>
            </a:extLst>
          </p:cNvPr>
          <p:cNvSpPr>
            <a:spLocks noGrp="1"/>
          </p:cNvSpPr>
          <p:nvPr>
            <p:ph type="title"/>
          </p:nvPr>
        </p:nvSpPr>
        <p:spPr/>
        <p:txBody>
          <a:bodyPr/>
          <a:lstStyle/>
          <a:p>
            <a:r>
              <a:rPr lang="it-IT" b="1" dirty="0"/>
              <a:t>Lezione 6: Articoli </a:t>
            </a:r>
            <a:r>
              <a:rPr lang="ja-JP" altLang="it-IT" b="1"/>
              <a:t>冠詞</a:t>
            </a:r>
            <a:r>
              <a:rPr lang="ja-JP" altLang="en-US" b="1"/>
              <a:t>（復習）</a:t>
            </a:r>
            <a:endParaRPr lang="it-IT" dirty="0"/>
          </a:p>
        </p:txBody>
      </p:sp>
      <p:sp>
        <p:nvSpPr>
          <p:cNvPr id="3" name="Segnaposto contenuto 2">
            <a:extLst>
              <a:ext uri="{FF2B5EF4-FFF2-40B4-BE49-F238E27FC236}">
                <a16:creationId xmlns:a16="http://schemas.microsoft.com/office/drawing/2014/main" id="{338BA0FF-562A-02FF-FEAF-6A65C4B8B306}"/>
              </a:ext>
            </a:extLst>
          </p:cNvPr>
          <p:cNvSpPr>
            <a:spLocks noGrp="1"/>
          </p:cNvSpPr>
          <p:nvPr>
            <p:ph idx="1"/>
          </p:nvPr>
        </p:nvSpPr>
        <p:spPr/>
        <p:txBody>
          <a:bodyPr>
            <a:normAutofit/>
          </a:bodyPr>
          <a:lstStyle/>
          <a:p>
            <a:pPr marL="0" indent="0">
              <a:buNone/>
            </a:pPr>
            <a:r>
              <a:rPr lang="ja-JP" altLang="it-IT" sz="4000" b="1" dirty="0"/>
              <a:t>冠詞の種類</a:t>
            </a:r>
            <a:endParaRPr lang="it-IT" altLang="ja-JP" sz="4000" b="1" dirty="0"/>
          </a:p>
          <a:p>
            <a:r>
              <a:rPr lang="ja-JP" altLang="it-IT" sz="4000" dirty="0"/>
              <a:t>不定冠詞</a:t>
            </a:r>
            <a:endParaRPr lang="it-IT" altLang="ja-JP" sz="4000" dirty="0"/>
          </a:p>
          <a:p>
            <a:r>
              <a:rPr lang="ja-JP" altLang="it-IT" sz="4000" dirty="0"/>
              <a:t>定冠詞</a:t>
            </a:r>
            <a:endParaRPr lang="it-IT" altLang="ja-JP" sz="4000" dirty="0"/>
          </a:p>
          <a:p>
            <a:r>
              <a:rPr lang="ja-JP" altLang="it-IT" sz="4000" dirty="0"/>
              <a:t>部分冠詞</a:t>
            </a:r>
            <a:endParaRPr lang="it-IT" sz="4000" dirty="0"/>
          </a:p>
        </p:txBody>
      </p:sp>
    </p:spTree>
    <p:extLst>
      <p:ext uri="{BB962C8B-B14F-4D97-AF65-F5344CB8AC3E}">
        <p14:creationId xmlns:p14="http://schemas.microsoft.com/office/powerpoint/2010/main" val="2580534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2853AD-1EAB-E95F-6C62-4BFBD645221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030F5C28-7A31-A81A-221D-3B238878B20B}"/>
              </a:ext>
            </a:extLst>
          </p:cNvPr>
          <p:cNvSpPr>
            <a:spLocks noGrp="1"/>
          </p:cNvSpPr>
          <p:nvPr>
            <p:ph type="title"/>
          </p:nvPr>
        </p:nvSpPr>
        <p:spPr/>
        <p:txBody>
          <a:bodyPr/>
          <a:lstStyle/>
          <a:p>
            <a:r>
              <a:rPr lang="it-IT" b="1" dirty="0"/>
              <a:t>Lezione 6: Articoli </a:t>
            </a:r>
            <a:r>
              <a:rPr lang="ja-JP" altLang="it-IT" b="1"/>
              <a:t>冠詞</a:t>
            </a:r>
            <a:r>
              <a:rPr lang="ja-JP" altLang="en-US" b="1"/>
              <a:t>（復習）</a:t>
            </a:r>
            <a:endParaRPr lang="it-IT" dirty="0"/>
          </a:p>
        </p:txBody>
      </p:sp>
      <p:sp>
        <p:nvSpPr>
          <p:cNvPr id="3" name="Segnaposto contenuto 2">
            <a:extLst>
              <a:ext uri="{FF2B5EF4-FFF2-40B4-BE49-F238E27FC236}">
                <a16:creationId xmlns:a16="http://schemas.microsoft.com/office/drawing/2014/main" id="{9564A956-7519-4BDE-B683-4A2858C78BD2}"/>
              </a:ext>
            </a:extLst>
          </p:cNvPr>
          <p:cNvSpPr>
            <a:spLocks noGrp="1"/>
          </p:cNvSpPr>
          <p:nvPr>
            <p:ph idx="1"/>
          </p:nvPr>
        </p:nvSpPr>
        <p:spPr>
          <a:xfrm>
            <a:off x="838200" y="1825625"/>
            <a:ext cx="10419735" cy="4351338"/>
          </a:xfrm>
        </p:spPr>
        <p:txBody>
          <a:bodyPr>
            <a:normAutofit/>
          </a:bodyPr>
          <a:lstStyle/>
          <a:p>
            <a:pPr marL="0" indent="0">
              <a:buNone/>
            </a:pPr>
            <a:r>
              <a:rPr lang="ja-JP" altLang="it-IT" sz="3600" b="1" dirty="0"/>
              <a:t>不定冠詞</a:t>
            </a:r>
            <a:endParaRPr lang="it-IT" altLang="ja-JP" sz="3600" b="1" dirty="0"/>
          </a:p>
          <a:p>
            <a:r>
              <a:rPr lang="ja-JP" altLang="it-IT" sz="3600" dirty="0"/>
              <a:t>まだ特定されていないものを指すときに使う</a:t>
            </a:r>
            <a:endParaRPr lang="it-IT" altLang="ja-JP" sz="3600" dirty="0"/>
          </a:p>
          <a:p>
            <a:r>
              <a:rPr lang="ja-JP" altLang="it-IT" sz="3600" dirty="0"/>
              <a:t>「ひとつの」</a:t>
            </a:r>
            <a:br>
              <a:rPr lang="it-IT" altLang="ja-JP" sz="3600" dirty="0"/>
            </a:br>
            <a:r>
              <a:rPr lang="ja-JP" altLang="it-IT" sz="3600" dirty="0"/>
              <a:t>「ある」</a:t>
            </a:r>
            <a:endParaRPr lang="it-IT" altLang="ja-JP" sz="3600" dirty="0"/>
          </a:p>
          <a:p>
            <a:pPr marL="0" indent="0">
              <a:buNone/>
            </a:pPr>
            <a:endParaRPr lang="it-IT" altLang="ja-JP" sz="3600" b="1" dirty="0"/>
          </a:p>
          <a:p>
            <a:pPr marL="0" indent="0">
              <a:buNone/>
            </a:pPr>
            <a:endParaRPr lang="it-IT" altLang="ja-JP" sz="3600" b="1" dirty="0"/>
          </a:p>
        </p:txBody>
      </p:sp>
      <p:graphicFrame>
        <p:nvGraphicFramePr>
          <p:cNvPr id="4" name="Segnaposto contenuto 6">
            <a:extLst>
              <a:ext uri="{FF2B5EF4-FFF2-40B4-BE49-F238E27FC236}">
                <a16:creationId xmlns:a16="http://schemas.microsoft.com/office/drawing/2014/main" id="{10578FB9-ACE6-8261-23F0-CEEA25088B71}"/>
              </a:ext>
            </a:extLst>
          </p:cNvPr>
          <p:cNvGraphicFramePr>
            <a:graphicFrameLocks/>
          </p:cNvGraphicFramePr>
          <p:nvPr>
            <p:extLst>
              <p:ext uri="{D42A27DB-BD31-4B8C-83A1-F6EECF244321}">
                <p14:modId xmlns:p14="http://schemas.microsoft.com/office/powerpoint/2010/main" val="2191339016"/>
              </p:ext>
            </p:extLst>
          </p:nvPr>
        </p:nvGraphicFramePr>
        <p:xfrm>
          <a:off x="3844413" y="3124200"/>
          <a:ext cx="6528619" cy="3261360"/>
        </p:xfrm>
        <a:graphic>
          <a:graphicData uri="http://schemas.openxmlformats.org/drawingml/2006/table">
            <a:tbl>
              <a:tblPr firstRow="1" bandRow="1">
                <a:tableStyleId>{5C22544A-7EE6-4342-B048-85BDC9FD1C3A}</a:tableStyleId>
              </a:tblPr>
              <a:tblGrid>
                <a:gridCol w="827429">
                  <a:extLst>
                    <a:ext uri="{9D8B030D-6E8A-4147-A177-3AD203B41FA5}">
                      <a16:colId xmlns:a16="http://schemas.microsoft.com/office/drawing/2014/main" val="2347859062"/>
                    </a:ext>
                  </a:extLst>
                </a:gridCol>
                <a:gridCol w="1210872">
                  <a:extLst>
                    <a:ext uri="{9D8B030D-6E8A-4147-A177-3AD203B41FA5}">
                      <a16:colId xmlns:a16="http://schemas.microsoft.com/office/drawing/2014/main" val="2226182670"/>
                    </a:ext>
                  </a:extLst>
                </a:gridCol>
                <a:gridCol w="4490318">
                  <a:extLst>
                    <a:ext uri="{9D8B030D-6E8A-4147-A177-3AD203B41FA5}">
                      <a16:colId xmlns:a16="http://schemas.microsoft.com/office/drawing/2014/main" val="731570800"/>
                    </a:ext>
                  </a:extLst>
                </a:gridCol>
              </a:tblGrid>
              <a:tr h="370840">
                <a:tc>
                  <a:txBody>
                    <a:bodyPr/>
                    <a:lstStyle/>
                    <a:p>
                      <a:pPr algn="ctr"/>
                      <a:endParaRPr lang="it-IT" dirty="0"/>
                    </a:p>
                  </a:txBody>
                  <a:tcPr/>
                </a:tc>
                <a:tc>
                  <a:txBody>
                    <a:bodyPr/>
                    <a:lstStyle/>
                    <a:p>
                      <a:pPr algn="ctr"/>
                      <a:r>
                        <a:rPr lang="ja-JP" altLang="it-IT" sz="2800" dirty="0"/>
                        <a:t>不定冠詞</a:t>
                      </a:r>
                      <a:endParaRPr lang="it-IT" sz="2800" dirty="0"/>
                    </a:p>
                  </a:txBody>
                  <a:tcPr anchor="ctr"/>
                </a:tc>
                <a:tc>
                  <a:txBody>
                    <a:bodyPr/>
                    <a:lstStyle/>
                    <a:p>
                      <a:pPr algn="ctr"/>
                      <a:r>
                        <a:rPr lang="ja-JP" altLang="it-IT" sz="2800" dirty="0"/>
                        <a:t>分布</a:t>
                      </a:r>
                      <a:endParaRPr lang="it-IT" dirty="0"/>
                    </a:p>
                  </a:txBody>
                  <a:tcPr anchor="ctr"/>
                </a:tc>
                <a:extLst>
                  <a:ext uri="{0D108BD9-81ED-4DB2-BD59-A6C34878D82A}">
                    <a16:rowId xmlns:a16="http://schemas.microsoft.com/office/drawing/2014/main" val="4193429534"/>
                  </a:ext>
                </a:extLst>
              </a:tr>
              <a:tr h="556260">
                <a:tc rowSpan="2">
                  <a:txBody>
                    <a:bodyPr/>
                    <a:lstStyle/>
                    <a:p>
                      <a:pPr algn="ctr"/>
                      <a:r>
                        <a:rPr lang="ja-JP" altLang="it-IT" sz="3600" dirty="0"/>
                        <a:t>㊚</a:t>
                      </a:r>
                      <a:endParaRPr lang="it-IT" sz="3600" dirty="0"/>
                    </a:p>
                  </a:txBody>
                  <a:tcPr anchor="ctr"/>
                </a:tc>
                <a:tc>
                  <a:txBody>
                    <a:bodyPr/>
                    <a:lstStyle/>
                    <a:p>
                      <a:pPr algn="ctr"/>
                      <a:r>
                        <a:rPr lang="it-IT" sz="3200" b="1" dirty="0"/>
                        <a:t>un</a:t>
                      </a:r>
                    </a:p>
                  </a:txBody>
                  <a:tcPr anchor="ctr"/>
                </a:tc>
                <a:tc>
                  <a:txBody>
                    <a:bodyPr/>
                    <a:lstStyle/>
                    <a:p>
                      <a:pPr algn="l"/>
                      <a:r>
                        <a:rPr lang="ja-JP" altLang="it-IT" sz="3200" b="0" dirty="0"/>
                        <a:t>母音および下記以外</a:t>
                      </a:r>
                      <a:endParaRPr lang="it-IT" sz="3200" b="0" dirty="0"/>
                    </a:p>
                  </a:txBody>
                  <a:tcPr anchor="ctr"/>
                </a:tc>
                <a:extLst>
                  <a:ext uri="{0D108BD9-81ED-4DB2-BD59-A6C34878D82A}">
                    <a16:rowId xmlns:a16="http://schemas.microsoft.com/office/drawing/2014/main" val="2146947981"/>
                  </a:ext>
                </a:extLst>
              </a:tr>
              <a:tr h="556260">
                <a:tc vMerge="1">
                  <a:txBody>
                    <a:bodyPr/>
                    <a:lstStyle/>
                    <a:p>
                      <a:endParaRPr lang="it-IT"/>
                    </a:p>
                  </a:txBody>
                  <a:tcPr/>
                </a:tc>
                <a:tc>
                  <a:txBody>
                    <a:bodyPr/>
                    <a:lstStyle/>
                    <a:p>
                      <a:pPr algn="ctr"/>
                      <a:r>
                        <a:rPr lang="it-IT" sz="3200" b="1" dirty="0"/>
                        <a:t>uno</a:t>
                      </a:r>
                    </a:p>
                  </a:txBody>
                  <a:tcPr anchor="ctr"/>
                </a:tc>
                <a:tc>
                  <a:txBody>
                    <a:bodyPr/>
                    <a:lstStyle/>
                    <a:p>
                      <a:pPr algn="l"/>
                      <a:r>
                        <a:rPr lang="it-IT" altLang="ja-JP" sz="3200" b="0" dirty="0"/>
                        <a:t>s+</a:t>
                      </a:r>
                      <a:r>
                        <a:rPr lang="ja-JP" altLang="it-IT" sz="3200" b="0" dirty="0"/>
                        <a:t>子音</a:t>
                      </a:r>
                      <a:r>
                        <a:rPr lang="it-IT" altLang="ja-JP" sz="3200" b="0" dirty="0"/>
                        <a:t>, z, </a:t>
                      </a:r>
                      <a:r>
                        <a:rPr lang="it-IT" altLang="ja-JP" sz="3200" b="0" dirty="0" err="1"/>
                        <a:t>gn</a:t>
                      </a:r>
                      <a:r>
                        <a:rPr lang="it-IT" altLang="ja-JP" sz="3200" b="0" dirty="0"/>
                        <a:t>, </a:t>
                      </a:r>
                      <a:r>
                        <a:rPr lang="it-IT" altLang="ja-JP" sz="3200" b="0" dirty="0" err="1"/>
                        <a:t>ps</a:t>
                      </a:r>
                      <a:r>
                        <a:rPr lang="it-IT" altLang="ja-JP" sz="3200" b="0" dirty="0"/>
                        <a:t>, x</a:t>
                      </a:r>
                      <a:r>
                        <a:rPr lang="ja-JP" altLang="it-IT" sz="3200" b="0" dirty="0"/>
                        <a:t>の前</a:t>
                      </a:r>
                      <a:endParaRPr lang="it-IT" sz="3200" b="0" dirty="0"/>
                    </a:p>
                  </a:txBody>
                  <a:tcPr anchor="ctr"/>
                </a:tc>
                <a:extLst>
                  <a:ext uri="{0D108BD9-81ED-4DB2-BD59-A6C34878D82A}">
                    <a16:rowId xmlns:a16="http://schemas.microsoft.com/office/drawing/2014/main" val="1305709690"/>
                  </a:ext>
                </a:extLst>
              </a:tr>
              <a:tr h="556260">
                <a:tc rowSpan="2">
                  <a:txBody>
                    <a:bodyPr/>
                    <a:lstStyle/>
                    <a:p>
                      <a:pPr algn="ctr"/>
                      <a:r>
                        <a:rPr lang="ja-JP" altLang="it-IT" sz="3600" dirty="0"/>
                        <a:t>㊛</a:t>
                      </a:r>
                      <a:endParaRPr lang="it-IT" sz="3600" dirty="0"/>
                    </a:p>
                  </a:txBody>
                  <a:tcPr anchor="ctr"/>
                </a:tc>
                <a:tc>
                  <a:txBody>
                    <a:bodyPr/>
                    <a:lstStyle/>
                    <a:p>
                      <a:pPr algn="ctr"/>
                      <a:r>
                        <a:rPr lang="it-IT" sz="3200" b="1" dirty="0"/>
                        <a:t>una</a:t>
                      </a:r>
                    </a:p>
                  </a:txBody>
                  <a:tcPr anchor="ctr"/>
                </a:tc>
                <a:tc>
                  <a:txBody>
                    <a:bodyPr/>
                    <a:lstStyle/>
                    <a:p>
                      <a:pPr algn="l"/>
                      <a:r>
                        <a:rPr lang="ja-JP" altLang="it-IT" sz="3200" dirty="0"/>
                        <a:t>子音の前</a:t>
                      </a:r>
                      <a:endParaRPr lang="it-IT" sz="3200" dirty="0"/>
                    </a:p>
                  </a:txBody>
                  <a:tcPr anchor="ctr"/>
                </a:tc>
                <a:extLst>
                  <a:ext uri="{0D108BD9-81ED-4DB2-BD59-A6C34878D82A}">
                    <a16:rowId xmlns:a16="http://schemas.microsoft.com/office/drawing/2014/main" val="828333325"/>
                  </a:ext>
                </a:extLst>
              </a:tr>
              <a:tr h="556260">
                <a:tc vMerge="1">
                  <a:txBody>
                    <a:bodyPr/>
                    <a:lstStyle/>
                    <a:p>
                      <a:endParaRPr lang="it-IT"/>
                    </a:p>
                  </a:txBody>
                  <a:tcPr/>
                </a:tc>
                <a:tc>
                  <a:txBody>
                    <a:bodyPr/>
                    <a:lstStyle/>
                    <a:p>
                      <a:pPr algn="ctr"/>
                      <a:r>
                        <a:rPr lang="it-IT" sz="3200" b="1" dirty="0"/>
                        <a:t>un'</a:t>
                      </a:r>
                    </a:p>
                  </a:txBody>
                  <a:tcPr anchor="ctr"/>
                </a:tc>
                <a:tc>
                  <a:txBody>
                    <a:bodyPr/>
                    <a:lstStyle/>
                    <a:p>
                      <a:pPr algn="l"/>
                      <a:r>
                        <a:rPr lang="ja-JP" altLang="it-IT" sz="3200" dirty="0"/>
                        <a:t>母音の前</a:t>
                      </a:r>
                      <a:endParaRPr lang="it-IT" sz="3200" dirty="0"/>
                    </a:p>
                  </a:txBody>
                  <a:tcPr anchor="ctr"/>
                </a:tc>
                <a:extLst>
                  <a:ext uri="{0D108BD9-81ED-4DB2-BD59-A6C34878D82A}">
                    <a16:rowId xmlns:a16="http://schemas.microsoft.com/office/drawing/2014/main" val="1188361681"/>
                  </a:ext>
                </a:extLst>
              </a:tr>
            </a:tbl>
          </a:graphicData>
        </a:graphic>
      </p:graphicFrame>
    </p:spTree>
    <p:extLst>
      <p:ext uri="{BB962C8B-B14F-4D97-AF65-F5344CB8AC3E}">
        <p14:creationId xmlns:p14="http://schemas.microsoft.com/office/powerpoint/2010/main" val="589314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3A3428-00CE-3F39-36C3-4E7088D2517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0149E50-0FE6-75FA-B79C-B22E87F327EB}"/>
              </a:ext>
            </a:extLst>
          </p:cNvPr>
          <p:cNvSpPr>
            <a:spLocks noGrp="1"/>
          </p:cNvSpPr>
          <p:nvPr>
            <p:ph type="title"/>
          </p:nvPr>
        </p:nvSpPr>
        <p:spPr/>
        <p:txBody>
          <a:bodyPr/>
          <a:lstStyle/>
          <a:p>
            <a:r>
              <a:rPr lang="it-IT" b="1" dirty="0"/>
              <a:t>Lezione 6: Articoli </a:t>
            </a:r>
            <a:r>
              <a:rPr lang="ja-JP" altLang="it-IT" b="1"/>
              <a:t>冠詞</a:t>
            </a:r>
            <a:r>
              <a:rPr lang="ja-JP" altLang="en-US" b="1"/>
              <a:t>（復習）</a:t>
            </a:r>
            <a:endParaRPr lang="it-IT" dirty="0"/>
          </a:p>
        </p:txBody>
      </p:sp>
      <p:sp>
        <p:nvSpPr>
          <p:cNvPr id="3" name="Segnaposto contenuto 2">
            <a:extLst>
              <a:ext uri="{FF2B5EF4-FFF2-40B4-BE49-F238E27FC236}">
                <a16:creationId xmlns:a16="http://schemas.microsoft.com/office/drawing/2014/main" id="{764C3780-4956-03D7-FE22-533C9FD5C129}"/>
              </a:ext>
            </a:extLst>
          </p:cNvPr>
          <p:cNvSpPr>
            <a:spLocks noGrp="1"/>
          </p:cNvSpPr>
          <p:nvPr>
            <p:ph idx="1"/>
          </p:nvPr>
        </p:nvSpPr>
        <p:spPr>
          <a:xfrm>
            <a:off x="838200" y="1690688"/>
            <a:ext cx="4343400" cy="4351338"/>
          </a:xfrm>
        </p:spPr>
        <p:txBody>
          <a:bodyPr>
            <a:normAutofit/>
          </a:bodyPr>
          <a:lstStyle/>
          <a:p>
            <a:pPr marL="0" indent="0">
              <a:buNone/>
            </a:pPr>
            <a:r>
              <a:rPr lang="ja-JP" altLang="it-IT" sz="3600" b="1" dirty="0"/>
              <a:t>不定冠詞</a:t>
            </a:r>
            <a:endParaRPr lang="it-IT" altLang="ja-JP" sz="3600" b="1" dirty="0"/>
          </a:p>
          <a:p>
            <a:pPr marL="0" indent="0">
              <a:buNone/>
            </a:pPr>
            <a:r>
              <a:rPr lang="it-IT" altLang="ja-JP" sz="3600" i="1" dirty="0"/>
              <a:t>un</a:t>
            </a:r>
            <a:r>
              <a:rPr lang="it-IT" altLang="ja-JP" sz="3600" dirty="0"/>
              <a:t> anno1</a:t>
            </a:r>
            <a:r>
              <a:rPr lang="ja-JP" altLang="it-IT" sz="3600" dirty="0"/>
              <a:t>年</a:t>
            </a:r>
            <a:endParaRPr lang="it-IT" altLang="ja-JP" sz="3600" dirty="0"/>
          </a:p>
          <a:p>
            <a:pPr marL="0" indent="0">
              <a:buNone/>
            </a:pPr>
            <a:r>
              <a:rPr lang="it-IT" altLang="ja-JP" sz="3600" i="1" dirty="0"/>
              <a:t>un</a:t>
            </a:r>
            <a:r>
              <a:rPr lang="it-IT" altLang="ja-JP" sz="3600" dirty="0"/>
              <a:t> giorno </a:t>
            </a:r>
            <a:r>
              <a:rPr lang="ja-JP" altLang="it-IT" sz="3600" dirty="0"/>
              <a:t>松一本</a:t>
            </a:r>
            <a:endParaRPr lang="it-IT" altLang="ja-JP" sz="3600" dirty="0"/>
          </a:p>
          <a:p>
            <a:pPr marL="0" indent="0">
              <a:buNone/>
            </a:pPr>
            <a:r>
              <a:rPr lang="it-IT" altLang="ja-JP" sz="3600" i="1" dirty="0"/>
              <a:t>uno</a:t>
            </a:r>
            <a:r>
              <a:rPr lang="it-IT" altLang="ja-JP" sz="3600" dirty="0"/>
              <a:t> stagno</a:t>
            </a:r>
            <a:r>
              <a:rPr lang="ja-JP" altLang="it-IT" sz="3600" dirty="0"/>
              <a:t>ある池</a:t>
            </a:r>
            <a:endParaRPr lang="it-IT" altLang="ja-JP" sz="3600" dirty="0"/>
          </a:p>
          <a:p>
            <a:pPr marL="0" indent="0">
              <a:buNone/>
            </a:pPr>
            <a:r>
              <a:rPr lang="it-IT" altLang="ja-JP" sz="3600" i="1" dirty="0"/>
              <a:t>uno</a:t>
            </a:r>
            <a:r>
              <a:rPr lang="it-IT" altLang="ja-JP" sz="3600" dirty="0"/>
              <a:t> zaino</a:t>
            </a:r>
            <a:r>
              <a:rPr lang="ja-JP" altLang="it-IT" sz="3600" dirty="0"/>
              <a:t>一つの鞄</a:t>
            </a:r>
            <a:endParaRPr lang="it-IT" altLang="ja-JP" sz="3600" dirty="0"/>
          </a:p>
          <a:p>
            <a:pPr marL="0" indent="0">
              <a:buNone/>
            </a:pPr>
            <a:r>
              <a:rPr lang="it-IT" altLang="ja-JP" sz="3600" i="1" dirty="0"/>
              <a:t>una</a:t>
            </a:r>
            <a:r>
              <a:rPr lang="it-IT" altLang="ja-JP" sz="3600" dirty="0"/>
              <a:t> casa</a:t>
            </a:r>
            <a:r>
              <a:rPr lang="ja-JP" altLang="it-IT" sz="3600" dirty="0"/>
              <a:t>一軒の家</a:t>
            </a:r>
            <a:endParaRPr lang="it-IT" altLang="ja-JP" sz="3600" dirty="0"/>
          </a:p>
          <a:p>
            <a:pPr marL="0" indent="0">
              <a:buNone/>
            </a:pPr>
            <a:r>
              <a:rPr lang="it-IT" altLang="ja-JP" sz="3600" i="1" dirty="0"/>
              <a:t>una</a:t>
            </a:r>
            <a:r>
              <a:rPr lang="it-IT" altLang="ja-JP" sz="3600" dirty="0"/>
              <a:t> zia</a:t>
            </a:r>
            <a:r>
              <a:rPr lang="ja-JP" altLang="it-IT" sz="3600" dirty="0"/>
              <a:t>叔母の</a:t>
            </a:r>
            <a:r>
              <a:rPr lang="it-IT" altLang="ja-JP" sz="3600" dirty="0"/>
              <a:t>1</a:t>
            </a:r>
            <a:r>
              <a:rPr lang="ja-JP" altLang="it-IT" sz="3600" dirty="0"/>
              <a:t>人</a:t>
            </a:r>
            <a:endParaRPr lang="it-IT" altLang="ja-JP" sz="3600" dirty="0"/>
          </a:p>
          <a:p>
            <a:pPr marL="0" indent="0">
              <a:buNone/>
            </a:pPr>
            <a:endParaRPr lang="it-IT" altLang="ja-JP" sz="3600" b="1" dirty="0"/>
          </a:p>
        </p:txBody>
      </p:sp>
      <p:graphicFrame>
        <p:nvGraphicFramePr>
          <p:cNvPr id="4" name="Segnaposto contenuto 6">
            <a:extLst>
              <a:ext uri="{FF2B5EF4-FFF2-40B4-BE49-F238E27FC236}">
                <a16:creationId xmlns:a16="http://schemas.microsoft.com/office/drawing/2014/main" id="{86FE6CB3-64AA-DD67-F34A-8962E2A99248}"/>
              </a:ext>
            </a:extLst>
          </p:cNvPr>
          <p:cNvGraphicFramePr>
            <a:graphicFrameLocks/>
          </p:cNvGraphicFramePr>
          <p:nvPr>
            <p:extLst>
              <p:ext uri="{D42A27DB-BD31-4B8C-83A1-F6EECF244321}">
                <p14:modId xmlns:p14="http://schemas.microsoft.com/office/powerpoint/2010/main" val="1953544829"/>
              </p:ext>
            </p:extLst>
          </p:nvPr>
        </p:nvGraphicFramePr>
        <p:xfrm>
          <a:off x="4827638" y="3456039"/>
          <a:ext cx="7285704" cy="3261360"/>
        </p:xfrm>
        <a:graphic>
          <a:graphicData uri="http://schemas.openxmlformats.org/drawingml/2006/table">
            <a:tbl>
              <a:tblPr firstRow="1" bandRow="1">
                <a:tableStyleId>{5C22544A-7EE6-4342-B048-85BDC9FD1C3A}</a:tableStyleId>
              </a:tblPr>
              <a:tblGrid>
                <a:gridCol w="923381">
                  <a:extLst>
                    <a:ext uri="{9D8B030D-6E8A-4147-A177-3AD203B41FA5}">
                      <a16:colId xmlns:a16="http://schemas.microsoft.com/office/drawing/2014/main" val="2347859062"/>
                    </a:ext>
                  </a:extLst>
                </a:gridCol>
                <a:gridCol w="1351290">
                  <a:extLst>
                    <a:ext uri="{9D8B030D-6E8A-4147-A177-3AD203B41FA5}">
                      <a16:colId xmlns:a16="http://schemas.microsoft.com/office/drawing/2014/main" val="2226182670"/>
                    </a:ext>
                  </a:extLst>
                </a:gridCol>
                <a:gridCol w="5011033">
                  <a:extLst>
                    <a:ext uri="{9D8B030D-6E8A-4147-A177-3AD203B41FA5}">
                      <a16:colId xmlns:a16="http://schemas.microsoft.com/office/drawing/2014/main" val="731570800"/>
                    </a:ext>
                  </a:extLst>
                </a:gridCol>
              </a:tblGrid>
              <a:tr h="370840">
                <a:tc>
                  <a:txBody>
                    <a:bodyPr/>
                    <a:lstStyle/>
                    <a:p>
                      <a:pPr algn="ctr"/>
                      <a:endParaRPr lang="it-IT" dirty="0"/>
                    </a:p>
                  </a:txBody>
                  <a:tcPr/>
                </a:tc>
                <a:tc>
                  <a:txBody>
                    <a:bodyPr/>
                    <a:lstStyle/>
                    <a:p>
                      <a:pPr algn="ctr"/>
                      <a:r>
                        <a:rPr lang="ja-JP" altLang="it-IT" sz="2800" dirty="0"/>
                        <a:t>不定冠詞</a:t>
                      </a:r>
                      <a:endParaRPr lang="it-IT" sz="2800" dirty="0"/>
                    </a:p>
                  </a:txBody>
                  <a:tcPr anchor="ctr"/>
                </a:tc>
                <a:tc>
                  <a:txBody>
                    <a:bodyPr/>
                    <a:lstStyle/>
                    <a:p>
                      <a:pPr algn="ctr"/>
                      <a:r>
                        <a:rPr lang="ja-JP" altLang="it-IT" sz="2800" dirty="0"/>
                        <a:t>分布</a:t>
                      </a:r>
                      <a:endParaRPr lang="it-IT" dirty="0"/>
                    </a:p>
                  </a:txBody>
                  <a:tcPr anchor="ctr"/>
                </a:tc>
                <a:extLst>
                  <a:ext uri="{0D108BD9-81ED-4DB2-BD59-A6C34878D82A}">
                    <a16:rowId xmlns:a16="http://schemas.microsoft.com/office/drawing/2014/main" val="4193429534"/>
                  </a:ext>
                </a:extLst>
              </a:tr>
              <a:tr h="556260">
                <a:tc rowSpan="2">
                  <a:txBody>
                    <a:bodyPr/>
                    <a:lstStyle/>
                    <a:p>
                      <a:pPr algn="ctr"/>
                      <a:r>
                        <a:rPr lang="ja-JP" altLang="it-IT" sz="3600" dirty="0"/>
                        <a:t>㊚</a:t>
                      </a:r>
                      <a:endParaRPr lang="it-IT" sz="3600" dirty="0"/>
                    </a:p>
                  </a:txBody>
                  <a:tcPr anchor="ctr"/>
                </a:tc>
                <a:tc>
                  <a:txBody>
                    <a:bodyPr/>
                    <a:lstStyle/>
                    <a:p>
                      <a:pPr algn="ctr"/>
                      <a:r>
                        <a:rPr lang="it-IT" sz="3200" b="1" dirty="0"/>
                        <a:t>un</a:t>
                      </a:r>
                    </a:p>
                  </a:txBody>
                  <a:tcPr anchor="ctr"/>
                </a:tc>
                <a:tc>
                  <a:txBody>
                    <a:bodyPr/>
                    <a:lstStyle/>
                    <a:p>
                      <a:pPr algn="l"/>
                      <a:r>
                        <a:rPr lang="ja-JP" altLang="it-IT" sz="3200" b="0" dirty="0"/>
                        <a:t>母音および下記以外</a:t>
                      </a:r>
                      <a:endParaRPr lang="it-IT" sz="3200" b="0" dirty="0"/>
                    </a:p>
                  </a:txBody>
                  <a:tcPr anchor="ctr"/>
                </a:tc>
                <a:extLst>
                  <a:ext uri="{0D108BD9-81ED-4DB2-BD59-A6C34878D82A}">
                    <a16:rowId xmlns:a16="http://schemas.microsoft.com/office/drawing/2014/main" val="2146947981"/>
                  </a:ext>
                </a:extLst>
              </a:tr>
              <a:tr h="556260">
                <a:tc vMerge="1">
                  <a:txBody>
                    <a:bodyPr/>
                    <a:lstStyle/>
                    <a:p>
                      <a:endParaRPr lang="it-IT"/>
                    </a:p>
                  </a:txBody>
                  <a:tcPr/>
                </a:tc>
                <a:tc>
                  <a:txBody>
                    <a:bodyPr/>
                    <a:lstStyle/>
                    <a:p>
                      <a:pPr algn="ctr"/>
                      <a:r>
                        <a:rPr lang="it-IT" sz="3200" b="1" dirty="0"/>
                        <a:t>uno</a:t>
                      </a:r>
                    </a:p>
                  </a:txBody>
                  <a:tcPr anchor="ctr"/>
                </a:tc>
                <a:tc>
                  <a:txBody>
                    <a:bodyPr/>
                    <a:lstStyle/>
                    <a:p>
                      <a:pPr algn="l"/>
                      <a:r>
                        <a:rPr lang="it-IT" altLang="ja-JP" sz="3200" b="0" dirty="0"/>
                        <a:t>s+</a:t>
                      </a:r>
                      <a:r>
                        <a:rPr lang="ja-JP" altLang="it-IT" sz="3200" b="0" dirty="0"/>
                        <a:t>子音</a:t>
                      </a:r>
                      <a:r>
                        <a:rPr lang="it-IT" altLang="ja-JP" sz="3200" b="0" dirty="0"/>
                        <a:t>, z, </a:t>
                      </a:r>
                      <a:r>
                        <a:rPr lang="it-IT" altLang="ja-JP" sz="3200" b="0" dirty="0" err="1"/>
                        <a:t>gn</a:t>
                      </a:r>
                      <a:r>
                        <a:rPr lang="it-IT" altLang="ja-JP" sz="3200" b="0" dirty="0"/>
                        <a:t>, </a:t>
                      </a:r>
                      <a:r>
                        <a:rPr lang="it-IT" altLang="ja-JP" sz="3200" b="0" dirty="0" err="1"/>
                        <a:t>ps</a:t>
                      </a:r>
                      <a:r>
                        <a:rPr lang="it-IT" altLang="ja-JP" sz="3200" b="0" dirty="0"/>
                        <a:t>, x, y</a:t>
                      </a:r>
                      <a:r>
                        <a:rPr lang="ja-JP" altLang="it-IT" sz="3200" b="0" dirty="0"/>
                        <a:t>の前</a:t>
                      </a:r>
                      <a:endParaRPr lang="it-IT" sz="3200" b="0" dirty="0"/>
                    </a:p>
                  </a:txBody>
                  <a:tcPr anchor="ctr"/>
                </a:tc>
                <a:extLst>
                  <a:ext uri="{0D108BD9-81ED-4DB2-BD59-A6C34878D82A}">
                    <a16:rowId xmlns:a16="http://schemas.microsoft.com/office/drawing/2014/main" val="1305709690"/>
                  </a:ext>
                </a:extLst>
              </a:tr>
              <a:tr h="556260">
                <a:tc rowSpan="2">
                  <a:txBody>
                    <a:bodyPr/>
                    <a:lstStyle/>
                    <a:p>
                      <a:pPr algn="ctr"/>
                      <a:r>
                        <a:rPr lang="ja-JP" altLang="it-IT" sz="3600" dirty="0"/>
                        <a:t>㊛</a:t>
                      </a:r>
                      <a:endParaRPr lang="it-IT" sz="3600" dirty="0"/>
                    </a:p>
                  </a:txBody>
                  <a:tcPr anchor="ctr"/>
                </a:tc>
                <a:tc>
                  <a:txBody>
                    <a:bodyPr/>
                    <a:lstStyle/>
                    <a:p>
                      <a:pPr algn="ctr"/>
                      <a:r>
                        <a:rPr lang="it-IT" sz="3200" b="1" dirty="0"/>
                        <a:t>una</a:t>
                      </a:r>
                    </a:p>
                  </a:txBody>
                  <a:tcPr anchor="ctr"/>
                </a:tc>
                <a:tc>
                  <a:txBody>
                    <a:bodyPr/>
                    <a:lstStyle/>
                    <a:p>
                      <a:pPr algn="l"/>
                      <a:r>
                        <a:rPr lang="ja-JP" altLang="it-IT" sz="3200" dirty="0"/>
                        <a:t>子音の前</a:t>
                      </a:r>
                      <a:endParaRPr lang="it-IT" sz="3200" dirty="0"/>
                    </a:p>
                  </a:txBody>
                  <a:tcPr anchor="ctr"/>
                </a:tc>
                <a:extLst>
                  <a:ext uri="{0D108BD9-81ED-4DB2-BD59-A6C34878D82A}">
                    <a16:rowId xmlns:a16="http://schemas.microsoft.com/office/drawing/2014/main" val="828333325"/>
                  </a:ext>
                </a:extLst>
              </a:tr>
              <a:tr h="556260">
                <a:tc vMerge="1">
                  <a:txBody>
                    <a:bodyPr/>
                    <a:lstStyle/>
                    <a:p>
                      <a:endParaRPr lang="it-IT"/>
                    </a:p>
                  </a:txBody>
                  <a:tcPr/>
                </a:tc>
                <a:tc>
                  <a:txBody>
                    <a:bodyPr/>
                    <a:lstStyle/>
                    <a:p>
                      <a:pPr algn="ctr"/>
                      <a:r>
                        <a:rPr lang="it-IT" sz="3200" b="1" dirty="0"/>
                        <a:t>un'</a:t>
                      </a:r>
                    </a:p>
                  </a:txBody>
                  <a:tcPr anchor="ctr"/>
                </a:tc>
                <a:tc>
                  <a:txBody>
                    <a:bodyPr/>
                    <a:lstStyle/>
                    <a:p>
                      <a:pPr algn="l"/>
                      <a:r>
                        <a:rPr lang="ja-JP" altLang="it-IT" sz="3200" dirty="0"/>
                        <a:t>母音の前</a:t>
                      </a:r>
                      <a:endParaRPr lang="it-IT" sz="3200" dirty="0"/>
                    </a:p>
                  </a:txBody>
                  <a:tcPr anchor="ctr"/>
                </a:tc>
                <a:extLst>
                  <a:ext uri="{0D108BD9-81ED-4DB2-BD59-A6C34878D82A}">
                    <a16:rowId xmlns:a16="http://schemas.microsoft.com/office/drawing/2014/main" val="1188361681"/>
                  </a:ext>
                </a:extLst>
              </a:tr>
            </a:tbl>
          </a:graphicData>
        </a:graphic>
      </p:graphicFrame>
      <p:sp>
        <p:nvSpPr>
          <p:cNvPr id="5" name="Segnaposto contenuto 2">
            <a:extLst>
              <a:ext uri="{FF2B5EF4-FFF2-40B4-BE49-F238E27FC236}">
                <a16:creationId xmlns:a16="http://schemas.microsoft.com/office/drawing/2014/main" id="{66A996F4-936B-D65B-91FC-94CC5E31672A}"/>
              </a:ext>
            </a:extLst>
          </p:cNvPr>
          <p:cNvSpPr txBox="1">
            <a:spLocks/>
          </p:cNvSpPr>
          <p:nvPr/>
        </p:nvSpPr>
        <p:spPr>
          <a:xfrm>
            <a:off x="5427406" y="2218916"/>
            <a:ext cx="569287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it-IT" altLang="ja-JP" sz="3600" i="1" dirty="0"/>
              <a:t>un</a:t>
            </a:r>
            <a:r>
              <a:rPr lang="it-IT" altLang="ja-JP" sz="3600" b="1" i="1" dirty="0"/>
              <a:t>’</a:t>
            </a:r>
            <a:r>
              <a:rPr lang="it-IT" altLang="ja-JP" sz="3600" dirty="0"/>
              <a:t>ora</a:t>
            </a:r>
            <a:r>
              <a:rPr lang="ja-JP" altLang="it-IT" sz="3600" dirty="0"/>
              <a:t>一時間</a:t>
            </a:r>
            <a:endParaRPr lang="it-IT" altLang="ja-JP" sz="3600" dirty="0"/>
          </a:p>
          <a:p>
            <a:pPr marL="0" indent="0">
              <a:buNone/>
            </a:pPr>
            <a:r>
              <a:rPr lang="it-IT" altLang="ja-JP" sz="3600" i="1" dirty="0"/>
              <a:t>un</a:t>
            </a:r>
            <a:r>
              <a:rPr lang="it-IT" altLang="ja-JP" sz="3600" b="1" i="1" dirty="0"/>
              <a:t>’</a:t>
            </a:r>
            <a:r>
              <a:rPr lang="it-IT" altLang="ja-JP" sz="3600" dirty="0"/>
              <a:t>arancia</a:t>
            </a:r>
            <a:r>
              <a:rPr lang="ja-JP" altLang="it-IT" sz="3600" dirty="0"/>
              <a:t>オレンジ一個</a:t>
            </a:r>
            <a:endParaRPr lang="it-IT" altLang="ja-JP" sz="3600" dirty="0"/>
          </a:p>
        </p:txBody>
      </p:sp>
    </p:spTree>
    <p:extLst>
      <p:ext uri="{BB962C8B-B14F-4D97-AF65-F5344CB8AC3E}">
        <p14:creationId xmlns:p14="http://schemas.microsoft.com/office/powerpoint/2010/main" val="788789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908797-ABAC-7DCD-A6B7-5878526762E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BAA96D6-569F-55A0-B95C-B98BB976E1CD}"/>
              </a:ext>
            </a:extLst>
          </p:cNvPr>
          <p:cNvSpPr>
            <a:spLocks noGrp="1"/>
          </p:cNvSpPr>
          <p:nvPr>
            <p:ph type="title"/>
          </p:nvPr>
        </p:nvSpPr>
        <p:spPr/>
        <p:txBody>
          <a:bodyPr/>
          <a:lstStyle/>
          <a:p>
            <a:r>
              <a:rPr lang="it-IT" b="1" dirty="0"/>
              <a:t>Lezione 6: Articoli </a:t>
            </a:r>
            <a:r>
              <a:rPr lang="ja-JP" altLang="it-IT" b="1"/>
              <a:t>冠詞</a:t>
            </a:r>
            <a:r>
              <a:rPr lang="ja-JP" altLang="en-US" b="1"/>
              <a:t>（復習）</a:t>
            </a:r>
            <a:endParaRPr lang="it-IT" dirty="0"/>
          </a:p>
        </p:txBody>
      </p:sp>
      <p:sp>
        <p:nvSpPr>
          <p:cNvPr id="3" name="Segnaposto contenuto 2">
            <a:extLst>
              <a:ext uri="{FF2B5EF4-FFF2-40B4-BE49-F238E27FC236}">
                <a16:creationId xmlns:a16="http://schemas.microsoft.com/office/drawing/2014/main" id="{0D7EC5A7-A97D-A619-48BF-71C9985A00CD}"/>
              </a:ext>
            </a:extLst>
          </p:cNvPr>
          <p:cNvSpPr>
            <a:spLocks noGrp="1"/>
          </p:cNvSpPr>
          <p:nvPr>
            <p:ph idx="1"/>
          </p:nvPr>
        </p:nvSpPr>
        <p:spPr>
          <a:xfrm>
            <a:off x="964790" y="1690688"/>
            <a:ext cx="11138720" cy="5083246"/>
          </a:xfrm>
        </p:spPr>
        <p:txBody>
          <a:bodyPr>
            <a:normAutofit lnSpcReduction="10000"/>
          </a:bodyPr>
          <a:lstStyle/>
          <a:p>
            <a:pPr marL="0" indent="0">
              <a:buNone/>
            </a:pPr>
            <a:r>
              <a:rPr lang="ja-JP" altLang="it-IT" sz="3600" b="1" dirty="0"/>
              <a:t>定冠詞</a:t>
            </a:r>
            <a:endParaRPr lang="it-IT" altLang="ja-JP" sz="3600" b="1" dirty="0"/>
          </a:p>
          <a:p>
            <a:r>
              <a:rPr lang="ja-JP" altLang="it-IT" sz="3600" dirty="0"/>
              <a:t>話し手と聞き手の両方が知っている特定のものを指すときに使います。</a:t>
            </a:r>
            <a:endParaRPr lang="it-IT" altLang="ja-JP" sz="3600" dirty="0"/>
          </a:p>
          <a:p>
            <a:r>
              <a:rPr lang="ja-JP" altLang="it-IT" sz="3600" dirty="0"/>
              <a:t>特定化の用法</a:t>
            </a:r>
            <a:br>
              <a:rPr lang="it-IT" altLang="ja-JP" sz="3600" dirty="0"/>
            </a:br>
            <a:r>
              <a:rPr lang="ja-JP" altLang="it-IT" sz="3600" dirty="0"/>
              <a:t>「その～」</a:t>
            </a:r>
            <a:br>
              <a:rPr lang="it-IT" altLang="ja-JP" sz="3600" dirty="0"/>
            </a:br>
            <a:r>
              <a:rPr lang="ja-JP" altLang="it-IT" sz="3600" dirty="0"/>
              <a:t>「例の～」</a:t>
            </a:r>
            <a:endParaRPr lang="it-IT" altLang="ja-JP" sz="3600" dirty="0"/>
          </a:p>
          <a:p>
            <a:r>
              <a:rPr lang="ja-JP" altLang="it-IT" sz="3600" dirty="0"/>
              <a:t>総称的な用法</a:t>
            </a:r>
            <a:br>
              <a:rPr lang="it-IT" altLang="ja-JP" sz="3600" dirty="0"/>
            </a:br>
            <a:r>
              <a:rPr lang="ja-JP" altLang="it-IT" sz="3600" dirty="0"/>
              <a:t>「～というもの</a:t>
            </a:r>
            <a:br>
              <a:rPr lang="it-IT" altLang="ja-JP" sz="3600" dirty="0"/>
            </a:br>
            <a:r>
              <a:rPr lang="ja-JP" altLang="it-IT" sz="3600" dirty="0"/>
              <a:t>すべて」</a:t>
            </a:r>
            <a:r>
              <a:rPr lang="it-IT" altLang="ja-JP" sz="3600" dirty="0"/>
              <a:t>I greci</a:t>
            </a:r>
          </a:p>
          <a:p>
            <a:r>
              <a:rPr lang="ja-JP" altLang="it-IT" sz="3600" dirty="0"/>
              <a:t>唯一物</a:t>
            </a:r>
            <a:endParaRPr lang="it-IT" altLang="ja-JP" sz="3600" dirty="0"/>
          </a:p>
          <a:p>
            <a:pPr marL="0" indent="0">
              <a:buNone/>
            </a:pPr>
            <a:endParaRPr lang="it-IT" altLang="ja-JP" sz="3600" b="1" dirty="0"/>
          </a:p>
          <a:p>
            <a:pPr marL="0" indent="0">
              <a:buNone/>
            </a:pPr>
            <a:endParaRPr lang="it-IT" altLang="ja-JP" sz="3600" b="1" dirty="0"/>
          </a:p>
        </p:txBody>
      </p:sp>
      <p:graphicFrame>
        <p:nvGraphicFramePr>
          <p:cNvPr id="4" name="Segnaposto contenuto 6">
            <a:extLst>
              <a:ext uri="{FF2B5EF4-FFF2-40B4-BE49-F238E27FC236}">
                <a16:creationId xmlns:a16="http://schemas.microsoft.com/office/drawing/2014/main" id="{4C1C2D89-C170-133F-9106-57741B2E5507}"/>
              </a:ext>
            </a:extLst>
          </p:cNvPr>
          <p:cNvGraphicFramePr>
            <a:graphicFrameLocks/>
          </p:cNvGraphicFramePr>
          <p:nvPr>
            <p:extLst>
              <p:ext uri="{D42A27DB-BD31-4B8C-83A1-F6EECF244321}">
                <p14:modId xmlns:p14="http://schemas.microsoft.com/office/powerpoint/2010/main" val="723248716"/>
              </p:ext>
            </p:extLst>
          </p:nvPr>
        </p:nvGraphicFramePr>
        <p:xfrm>
          <a:off x="4572000" y="3360174"/>
          <a:ext cx="7531510" cy="3413760"/>
        </p:xfrm>
        <a:graphic>
          <a:graphicData uri="http://schemas.openxmlformats.org/drawingml/2006/table">
            <a:tbl>
              <a:tblPr firstRow="1" bandRow="1">
                <a:tableStyleId>{5C22544A-7EE6-4342-B048-85BDC9FD1C3A}</a:tableStyleId>
              </a:tblPr>
              <a:tblGrid>
                <a:gridCol w="654020">
                  <a:extLst>
                    <a:ext uri="{9D8B030D-6E8A-4147-A177-3AD203B41FA5}">
                      <a16:colId xmlns:a16="http://schemas.microsoft.com/office/drawing/2014/main" val="2347859062"/>
                    </a:ext>
                  </a:extLst>
                </a:gridCol>
                <a:gridCol w="1007631">
                  <a:extLst>
                    <a:ext uri="{9D8B030D-6E8A-4147-A177-3AD203B41FA5}">
                      <a16:colId xmlns:a16="http://schemas.microsoft.com/office/drawing/2014/main" val="2226182670"/>
                    </a:ext>
                  </a:extLst>
                </a:gridCol>
                <a:gridCol w="934065">
                  <a:extLst>
                    <a:ext uri="{9D8B030D-6E8A-4147-A177-3AD203B41FA5}">
                      <a16:colId xmlns:a16="http://schemas.microsoft.com/office/drawing/2014/main" val="2934483167"/>
                    </a:ext>
                  </a:extLst>
                </a:gridCol>
                <a:gridCol w="4935794">
                  <a:extLst>
                    <a:ext uri="{9D8B030D-6E8A-4147-A177-3AD203B41FA5}">
                      <a16:colId xmlns:a16="http://schemas.microsoft.com/office/drawing/2014/main" val="2425401855"/>
                    </a:ext>
                  </a:extLst>
                </a:gridCol>
              </a:tblGrid>
              <a:tr h="370840">
                <a:tc>
                  <a:txBody>
                    <a:bodyPr/>
                    <a:lstStyle/>
                    <a:p>
                      <a:pPr algn="ctr"/>
                      <a:endParaRPr lang="it-IT" dirty="0"/>
                    </a:p>
                  </a:txBody>
                  <a:tcPr/>
                </a:tc>
                <a:tc>
                  <a:txBody>
                    <a:bodyPr/>
                    <a:lstStyle/>
                    <a:p>
                      <a:pPr algn="ctr"/>
                      <a:r>
                        <a:rPr lang="ja-JP" altLang="it-IT" sz="2800" dirty="0"/>
                        <a:t>単数</a:t>
                      </a:r>
                      <a:endParaRPr lang="it-IT" sz="2800" dirty="0"/>
                    </a:p>
                  </a:txBody>
                  <a:tcPr anchor="ctr"/>
                </a:tc>
                <a:tc>
                  <a:txBody>
                    <a:bodyPr/>
                    <a:lstStyle/>
                    <a:p>
                      <a:pPr algn="ctr"/>
                      <a:r>
                        <a:rPr lang="ja-JP" altLang="it-IT" sz="2800" dirty="0"/>
                        <a:t>複数</a:t>
                      </a:r>
                      <a:endParaRPr lang="it-IT" dirty="0"/>
                    </a:p>
                  </a:txBody>
                  <a:tcPr anchor="ctr"/>
                </a:tc>
                <a:tc>
                  <a:txBody>
                    <a:bodyPr/>
                    <a:lstStyle/>
                    <a:p>
                      <a:pPr algn="ctr"/>
                      <a:r>
                        <a:rPr lang="ja-JP" altLang="it-IT" sz="2800" dirty="0"/>
                        <a:t>分布</a:t>
                      </a:r>
                      <a:endParaRPr lang="it-IT" dirty="0"/>
                    </a:p>
                  </a:txBody>
                  <a:tcPr anchor="ctr"/>
                </a:tc>
                <a:extLst>
                  <a:ext uri="{0D108BD9-81ED-4DB2-BD59-A6C34878D82A}">
                    <a16:rowId xmlns:a16="http://schemas.microsoft.com/office/drawing/2014/main" val="4193429534"/>
                  </a:ext>
                </a:extLst>
              </a:tr>
              <a:tr h="445008">
                <a:tc rowSpan="3">
                  <a:txBody>
                    <a:bodyPr/>
                    <a:lstStyle/>
                    <a:p>
                      <a:pPr algn="ctr"/>
                      <a:r>
                        <a:rPr lang="ja-JP" altLang="it-IT" sz="3600" dirty="0"/>
                        <a:t>㊚</a:t>
                      </a:r>
                      <a:endParaRPr lang="it-IT" sz="3600" dirty="0"/>
                    </a:p>
                  </a:txBody>
                  <a:tcPr anchor="ctr"/>
                </a:tc>
                <a:tc>
                  <a:txBody>
                    <a:bodyPr/>
                    <a:lstStyle/>
                    <a:p>
                      <a:pPr algn="ctr"/>
                      <a:r>
                        <a:rPr lang="it-IT" sz="3200" b="1" dirty="0"/>
                        <a:t>il</a:t>
                      </a:r>
                    </a:p>
                  </a:txBody>
                  <a:tcPr anchor="ctr"/>
                </a:tc>
                <a:tc>
                  <a:txBody>
                    <a:bodyPr/>
                    <a:lstStyle/>
                    <a:p>
                      <a:pPr algn="ctr"/>
                      <a:r>
                        <a:rPr lang="it-IT" sz="3200" b="1" dirty="0"/>
                        <a:t>i</a:t>
                      </a:r>
                    </a:p>
                  </a:txBody>
                  <a:tcPr anchor="ctr"/>
                </a:tc>
                <a:tc>
                  <a:txBody>
                    <a:bodyPr/>
                    <a:lstStyle/>
                    <a:p>
                      <a:pPr algn="ctr"/>
                      <a:r>
                        <a:rPr lang="ja-JP" altLang="it-IT" sz="3200" dirty="0"/>
                        <a:t>下記以外の子音の前</a:t>
                      </a:r>
                      <a:endParaRPr lang="it-IT" sz="3200" dirty="0"/>
                    </a:p>
                  </a:txBody>
                  <a:tcPr anchor="ctr"/>
                </a:tc>
                <a:extLst>
                  <a:ext uri="{0D108BD9-81ED-4DB2-BD59-A6C34878D82A}">
                    <a16:rowId xmlns:a16="http://schemas.microsoft.com/office/drawing/2014/main" val="2146947981"/>
                  </a:ext>
                </a:extLst>
              </a:tr>
              <a:tr h="445008">
                <a:tc vMerge="1">
                  <a:txBody>
                    <a:bodyPr/>
                    <a:lstStyle/>
                    <a:p>
                      <a:endParaRPr lang="it-IT"/>
                    </a:p>
                  </a:txBody>
                  <a:tcPr/>
                </a:tc>
                <a:tc>
                  <a:txBody>
                    <a:bodyPr/>
                    <a:lstStyle/>
                    <a:p>
                      <a:pPr algn="ctr"/>
                      <a:r>
                        <a:rPr lang="it-IT" sz="3200" b="1" dirty="0"/>
                        <a:t>lo</a:t>
                      </a:r>
                    </a:p>
                  </a:txBody>
                  <a:tcPr anchor="ctr"/>
                </a:tc>
                <a:tc>
                  <a:txBody>
                    <a:bodyPr/>
                    <a:lstStyle/>
                    <a:p>
                      <a:pPr algn="ctr"/>
                      <a:r>
                        <a:rPr lang="it-IT" sz="3200" b="1" dirty="0"/>
                        <a:t>gli</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altLang="ja-JP" sz="3200" b="0" dirty="0"/>
                        <a:t>s+</a:t>
                      </a:r>
                      <a:r>
                        <a:rPr lang="ja-JP" altLang="it-IT" sz="3200" b="0" dirty="0"/>
                        <a:t>子音</a:t>
                      </a:r>
                      <a:r>
                        <a:rPr lang="it-IT" altLang="ja-JP" sz="3200" b="0" dirty="0"/>
                        <a:t>, z, </a:t>
                      </a:r>
                      <a:r>
                        <a:rPr lang="it-IT" altLang="ja-JP" sz="3200" b="0" dirty="0" err="1"/>
                        <a:t>gn</a:t>
                      </a:r>
                      <a:r>
                        <a:rPr lang="it-IT" altLang="ja-JP" sz="3200" b="0" dirty="0"/>
                        <a:t>, </a:t>
                      </a:r>
                      <a:r>
                        <a:rPr lang="it-IT" altLang="ja-JP" sz="3200" b="0" dirty="0" err="1"/>
                        <a:t>ps</a:t>
                      </a:r>
                      <a:r>
                        <a:rPr lang="it-IT" altLang="ja-JP" sz="3200" b="0" dirty="0"/>
                        <a:t>, x, y</a:t>
                      </a:r>
                      <a:r>
                        <a:rPr lang="ja-JP" altLang="it-IT" sz="3200" b="0" dirty="0"/>
                        <a:t>の前</a:t>
                      </a:r>
                      <a:endParaRPr lang="it-IT" sz="3200" b="0" dirty="0"/>
                    </a:p>
                  </a:txBody>
                  <a:tcPr anchor="ctr"/>
                </a:tc>
                <a:extLst>
                  <a:ext uri="{0D108BD9-81ED-4DB2-BD59-A6C34878D82A}">
                    <a16:rowId xmlns:a16="http://schemas.microsoft.com/office/drawing/2014/main" val="1849597168"/>
                  </a:ext>
                </a:extLst>
              </a:tr>
              <a:tr h="579120">
                <a:tc vMerge="1">
                  <a:txBody>
                    <a:bodyPr/>
                    <a:lstStyle/>
                    <a:p>
                      <a:endParaRPr lang="it-IT"/>
                    </a:p>
                  </a:txBody>
                  <a:tcPr/>
                </a:tc>
                <a:tc>
                  <a:txBody>
                    <a:bodyPr/>
                    <a:lstStyle/>
                    <a:p>
                      <a:pPr algn="ctr"/>
                      <a:r>
                        <a:rPr lang="it-IT" sz="3200" b="1" dirty="0"/>
                        <a:t>l'</a:t>
                      </a:r>
                    </a:p>
                  </a:txBody>
                  <a:tcPr anchor="ctr"/>
                </a:tc>
                <a:tc>
                  <a:txBody>
                    <a:bodyPr/>
                    <a:lstStyle/>
                    <a:p>
                      <a:pPr algn="ctr"/>
                      <a:r>
                        <a:rPr lang="it-IT" sz="3200" b="1" dirty="0"/>
                        <a:t>gli</a:t>
                      </a:r>
                    </a:p>
                  </a:txBody>
                  <a:tcPr anchor="ctr"/>
                </a:tc>
                <a:tc>
                  <a:txBody>
                    <a:bodyPr/>
                    <a:lstStyle/>
                    <a:p>
                      <a:pPr algn="ctr"/>
                      <a:r>
                        <a:rPr lang="ja-JP" altLang="it-IT" sz="3200" dirty="0"/>
                        <a:t>母音の前</a:t>
                      </a:r>
                      <a:endParaRPr lang="it-IT" sz="3200" dirty="0"/>
                    </a:p>
                  </a:txBody>
                  <a:tcPr anchor="ctr"/>
                </a:tc>
                <a:extLst>
                  <a:ext uri="{0D108BD9-81ED-4DB2-BD59-A6C34878D82A}">
                    <a16:rowId xmlns:a16="http://schemas.microsoft.com/office/drawing/2014/main" val="3497470041"/>
                  </a:ext>
                </a:extLst>
              </a:tr>
              <a:tr h="445008">
                <a:tc rowSpan="2">
                  <a:txBody>
                    <a:bodyPr/>
                    <a:lstStyle/>
                    <a:p>
                      <a:pPr algn="ctr"/>
                      <a:r>
                        <a:rPr lang="ja-JP" altLang="it-IT" sz="3600" dirty="0"/>
                        <a:t>㊛</a:t>
                      </a:r>
                      <a:endParaRPr lang="it-IT" dirty="0"/>
                    </a:p>
                  </a:txBody>
                  <a:tcPr anchor="ctr"/>
                </a:tc>
                <a:tc>
                  <a:txBody>
                    <a:bodyPr/>
                    <a:lstStyle/>
                    <a:p>
                      <a:pPr algn="ctr"/>
                      <a:r>
                        <a:rPr lang="it-IT" sz="3200" b="1" dirty="0"/>
                        <a:t>la</a:t>
                      </a:r>
                    </a:p>
                  </a:txBody>
                  <a:tcPr anchor="ctr"/>
                </a:tc>
                <a:tc>
                  <a:txBody>
                    <a:bodyPr/>
                    <a:lstStyle/>
                    <a:p>
                      <a:pPr algn="ctr"/>
                      <a:r>
                        <a:rPr lang="it-IT" sz="3200" b="1" dirty="0"/>
                        <a:t>le</a:t>
                      </a:r>
                    </a:p>
                  </a:txBody>
                  <a:tcPr anchor="ctr"/>
                </a:tc>
                <a:tc>
                  <a:txBody>
                    <a:bodyPr/>
                    <a:lstStyle/>
                    <a:p>
                      <a:pPr algn="ctr"/>
                      <a:r>
                        <a:rPr lang="ja-JP" altLang="it-IT" sz="3200" dirty="0"/>
                        <a:t>子音の前</a:t>
                      </a:r>
                      <a:endParaRPr lang="it-IT" sz="3200" dirty="0"/>
                    </a:p>
                  </a:txBody>
                  <a:tcPr anchor="ctr"/>
                </a:tc>
                <a:extLst>
                  <a:ext uri="{0D108BD9-81ED-4DB2-BD59-A6C34878D82A}">
                    <a16:rowId xmlns:a16="http://schemas.microsoft.com/office/drawing/2014/main" val="3977111139"/>
                  </a:ext>
                </a:extLst>
              </a:tr>
              <a:tr h="445008">
                <a:tc vMerge="1">
                  <a:txBody>
                    <a:bodyPr/>
                    <a:lstStyle/>
                    <a:p>
                      <a:endParaRPr lang="it-IT"/>
                    </a:p>
                  </a:txBody>
                  <a:tcPr/>
                </a:tc>
                <a:tc>
                  <a:txBody>
                    <a:bodyPr/>
                    <a:lstStyle/>
                    <a:p>
                      <a:pPr algn="ctr"/>
                      <a:r>
                        <a:rPr lang="it-IT" sz="3200" b="1" dirty="0"/>
                        <a:t>l'</a:t>
                      </a:r>
                    </a:p>
                  </a:txBody>
                  <a:tcPr anchor="ctr"/>
                </a:tc>
                <a:tc>
                  <a:txBody>
                    <a:bodyPr/>
                    <a:lstStyle/>
                    <a:p>
                      <a:pPr algn="ctr"/>
                      <a:r>
                        <a:rPr lang="it-IT" sz="3200" b="1" dirty="0"/>
                        <a:t>le</a:t>
                      </a:r>
                    </a:p>
                  </a:txBody>
                  <a:tcPr anchor="ctr"/>
                </a:tc>
                <a:tc>
                  <a:txBody>
                    <a:bodyPr/>
                    <a:lstStyle/>
                    <a:p>
                      <a:pPr algn="ctr"/>
                      <a:r>
                        <a:rPr lang="ja-JP" altLang="it-IT" sz="3200" dirty="0"/>
                        <a:t>母音の前</a:t>
                      </a:r>
                      <a:endParaRPr lang="it-IT" sz="3200" dirty="0"/>
                    </a:p>
                  </a:txBody>
                  <a:tcPr anchor="ctr"/>
                </a:tc>
                <a:extLst>
                  <a:ext uri="{0D108BD9-81ED-4DB2-BD59-A6C34878D82A}">
                    <a16:rowId xmlns:a16="http://schemas.microsoft.com/office/drawing/2014/main" val="906196765"/>
                  </a:ext>
                </a:extLst>
              </a:tr>
            </a:tbl>
          </a:graphicData>
        </a:graphic>
      </p:graphicFrame>
    </p:spTree>
    <p:extLst>
      <p:ext uri="{BB962C8B-B14F-4D97-AF65-F5344CB8AC3E}">
        <p14:creationId xmlns:p14="http://schemas.microsoft.com/office/powerpoint/2010/main" val="1816070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EA954B-777E-71C5-E801-355F70FC725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2CAFD6F0-C692-980A-F258-A98A38F3D56E}"/>
              </a:ext>
            </a:extLst>
          </p:cNvPr>
          <p:cNvSpPr>
            <a:spLocks noGrp="1"/>
          </p:cNvSpPr>
          <p:nvPr>
            <p:ph type="title"/>
          </p:nvPr>
        </p:nvSpPr>
        <p:spPr/>
        <p:txBody>
          <a:bodyPr/>
          <a:lstStyle/>
          <a:p>
            <a:r>
              <a:rPr lang="it-IT" b="1" dirty="0"/>
              <a:t>Lezione 6: Articoli </a:t>
            </a:r>
            <a:r>
              <a:rPr lang="ja-JP" altLang="it-IT" b="1"/>
              <a:t>冠詞</a:t>
            </a:r>
            <a:r>
              <a:rPr lang="ja-JP" altLang="en-US" b="1"/>
              <a:t>（復習）</a:t>
            </a:r>
            <a:endParaRPr lang="it-IT" dirty="0"/>
          </a:p>
        </p:txBody>
      </p:sp>
      <p:sp>
        <p:nvSpPr>
          <p:cNvPr id="3" name="Segnaposto contenuto 2">
            <a:extLst>
              <a:ext uri="{FF2B5EF4-FFF2-40B4-BE49-F238E27FC236}">
                <a16:creationId xmlns:a16="http://schemas.microsoft.com/office/drawing/2014/main" id="{AF39230A-E9E5-E034-CD02-CCCCC0527D9B}"/>
              </a:ext>
            </a:extLst>
          </p:cNvPr>
          <p:cNvSpPr>
            <a:spLocks noGrp="1"/>
          </p:cNvSpPr>
          <p:nvPr>
            <p:ph idx="1"/>
          </p:nvPr>
        </p:nvSpPr>
        <p:spPr>
          <a:xfrm>
            <a:off x="964790" y="1690688"/>
            <a:ext cx="11138720" cy="5083246"/>
          </a:xfrm>
        </p:spPr>
        <p:txBody>
          <a:bodyPr>
            <a:normAutofit/>
          </a:bodyPr>
          <a:lstStyle/>
          <a:p>
            <a:pPr marL="0" indent="0">
              <a:buNone/>
            </a:pPr>
            <a:r>
              <a:rPr lang="ja-JP" altLang="it-IT" sz="3600" b="1" dirty="0"/>
              <a:t>定冠詞</a:t>
            </a:r>
            <a:endParaRPr lang="it-IT" altLang="ja-JP" sz="3600" b="1" dirty="0"/>
          </a:p>
          <a:p>
            <a:pPr marL="0" indent="0">
              <a:buNone/>
            </a:pPr>
            <a:r>
              <a:rPr lang="it-IT" altLang="ja-JP" sz="3600" i="1" dirty="0"/>
              <a:t>il</a:t>
            </a:r>
            <a:r>
              <a:rPr lang="it-IT" altLang="ja-JP" sz="3600" dirty="0"/>
              <a:t> libro</a:t>
            </a:r>
          </a:p>
          <a:p>
            <a:pPr marL="0" indent="0">
              <a:buNone/>
            </a:pPr>
            <a:r>
              <a:rPr lang="it-IT" altLang="ja-JP" sz="3600" i="1" dirty="0"/>
              <a:t>lo</a:t>
            </a:r>
            <a:r>
              <a:rPr lang="it-IT" altLang="ja-JP" sz="3600" dirty="0"/>
              <a:t> scrittore</a:t>
            </a:r>
          </a:p>
          <a:p>
            <a:pPr marL="0" indent="0">
              <a:buNone/>
            </a:pPr>
            <a:r>
              <a:rPr lang="it-IT" altLang="ja-JP" sz="3600" i="1" dirty="0"/>
              <a:t>l’</a:t>
            </a:r>
            <a:r>
              <a:rPr lang="it-IT" altLang="ja-JP" sz="3600" dirty="0"/>
              <a:t>affare</a:t>
            </a:r>
          </a:p>
          <a:p>
            <a:pPr marL="0" indent="0">
              <a:buNone/>
            </a:pPr>
            <a:r>
              <a:rPr lang="it-IT" altLang="ja-JP" sz="3600" i="1" dirty="0"/>
              <a:t>la</a:t>
            </a:r>
            <a:r>
              <a:rPr lang="it-IT" altLang="ja-JP" sz="3600" dirty="0"/>
              <a:t> rivista</a:t>
            </a:r>
          </a:p>
          <a:p>
            <a:pPr marL="0" indent="0">
              <a:buNone/>
            </a:pPr>
            <a:r>
              <a:rPr lang="it-IT" altLang="ja-JP" sz="3600" i="1" dirty="0"/>
              <a:t>l’</a:t>
            </a:r>
            <a:r>
              <a:rPr lang="it-IT" altLang="ja-JP" sz="3600" dirty="0"/>
              <a:t>amica</a:t>
            </a:r>
          </a:p>
          <a:p>
            <a:pPr marL="0" indent="0">
              <a:buNone/>
            </a:pPr>
            <a:endParaRPr lang="it-IT" altLang="ja-JP" sz="3600" b="1" dirty="0"/>
          </a:p>
        </p:txBody>
      </p:sp>
      <p:graphicFrame>
        <p:nvGraphicFramePr>
          <p:cNvPr id="4" name="Segnaposto contenuto 6">
            <a:extLst>
              <a:ext uri="{FF2B5EF4-FFF2-40B4-BE49-F238E27FC236}">
                <a16:creationId xmlns:a16="http://schemas.microsoft.com/office/drawing/2014/main" id="{56D92554-1089-B30D-ED45-30B025D28FBF}"/>
              </a:ext>
            </a:extLst>
          </p:cNvPr>
          <p:cNvGraphicFramePr>
            <a:graphicFrameLocks/>
          </p:cNvGraphicFramePr>
          <p:nvPr>
            <p:extLst>
              <p:ext uri="{D42A27DB-BD31-4B8C-83A1-F6EECF244321}">
                <p14:modId xmlns:p14="http://schemas.microsoft.com/office/powerpoint/2010/main" val="1898655708"/>
              </p:ext>
            </p:extLst>
          </p:nvPr>
        </p:nvGraphicFramePr>
        <p:xfrm>
          <a:off x="4021393" y="1954161"/>
          <a:ext cx="7531510" cy="3413760"/>
        </p:xfrm>
        <a:graphic>
          <a:graphicData uri="http://schemas.openxmlformats.org/drawingml/2006/table">
            <a:tbl>
              <a:tblPr firstRow="1" bandRow="1">
                <a:tableStyleId>{5C22544A-7EE6-4342-B048-85BDC9FD1C3A}</a:tableStyleId>
              </a:tblPr>
              <a:tblGrid>
                <a:gridCol w="654020">
                  <a:extLst>
                    <a:ext uri="{9D8B030D-6E8A-4147-A177-3AD203B41FA5}">
                      <a16:colId xmlns:a16="http://schemas.microsoft.com/office/drawing/2014/main" val="2347859062"/>
                    </a:ext>
                  </a:extLst>
                </a:gridCol>
                <a:gridCol w="1007631">
                  <a:extLst>
                    <a:ext uri="{9D8B030D-6E8A-4147-A177-3AD203B41FA5}">
                      <a16:colId xmlns:a16="http://schemas.microsoft.com/office/drawing/2014/main" val="2226182670"/>
                    </a:ext>
                  </a:extLst>
                </a:gridCol>
                <a:gridCol w="934065">
                  <a:extLst>
                    <a:ext uri="{9D8B030D-6E8A-4147-A177-3AD203B41FA5}">
                      <a16:colId xmlns:a16="http://schemas.microsoft.com/office/drawing/2014/main" val="2934483167"/>
                    </a:ext>
                  </a:extLst>
                </a:gridCol>
                <a:gridCol w="4935794">
                  <a:extLst>
                    <a:ext uri="{9D8B030D-6E8A-4147-A177-3AD203B41FA5}">
                      <a16:colId xmlns:a16="http://schemas.microsoft.com/office/drawing/2014/main" val="2425401855"/>
                    </a:ext>
                  </a:extLst>
                </a:gridCol>
              </a:tblGrid>
              <a:tr h="370840">
                <a:tc>
                  <a:txBody>
                    <a:bodyPr/>
                    <a:lstStyle/>
                    <a:p>
                      <a:pPr algn="ctr"/>
                      <a:endParaRPr lang="it-IT" dirty="0"/>
                    </a:p>
                  </a:txBody>
                  <a:tcPr/>
                </a:tc>
                <a:tc>
                  <a:txBody>
                    <a:bodyPr/>
                    <a:lstStyle/>
                    <a:p>
                      <a:pPr algn="ctr"/>
                      <a:r>
                        <a:rPr lang="ja-JP" altLang="it-IT" sz="2800" dirty="0"/>
                        <a:t>単数</a:t>
                      </a:r>
                      <a:endParaRPr lang="it-IT" sz="2800" dirty="0"/>
                    </a:p>
                  </a:txBody>
                  <a:tcPr anchor="ctr"/>
                </a:tc>
                <a:tc>
                  <a:txBody>
                    <a:bodyPr/>
                    <a:lstStyle/>
                    <a:p>
                      <a:pPr algn="ctr"/>
                      <a:r>
                        <a:rPr lang="ja-JP" altLang="it-IT" sz="2800" dirty="0"/>
                        <a:t>複数</a:t>
                      </a:r>
                      <a:endParaRPr lang="it-IT" dirty="0"/>
                    </a:p>
                  </a:txBody>
                  <a:tcPr anchor="ctr"/>
                </a:tc>
                <a:tc>
                  <a:txBody>
                    <a:bodyPr/>
                    <a:lstStyle/>
                    <a:p>
                      <a:pPr algn="ctr"/>
                      <a:r>
                        <a:rPr lang="ja-JP" altLang="it-IT" sz="2800" dirty="0"/>
                        <a:t>分布</a:t>
                      </a:r>
                      <a:endParaRPr lang="it-IT" dirty="0"/>
                    </a:p>
                  </a:txBody>
                  <a:tcPr anchor="ctr"/>
                </a:tc>
                <a:extLst>
                  <a:ext uri="{0D108BD9-81ED-4DB2-BD59-A6C34878D82A}">
                    <a16:rowId xmlns:a16="http://schemas.microsoft.com/office/drawing/2014/main" val="4193429534"/>
                  </a:ext>
                </a:extLst>
              </a:tr>
              <a:tr h="445008">
                <a:tc rowSpan="3">
                  <a:txBody>
                    <a:bodyPr/>
                    <a:lstStyle/>
                    <a:p>
                      <a:pPr algn="ctr"/>
                      <a:r>
                        <a:rPr lang="ja-JP" altLang="it-IT" sz="3600" dirty="0"/>
                        <a:t>㊚</a:t>
                      </a:r>
                      <a:endParaRPr lang="it-IT" sz="3600" dirty="0"/>
                    </a:p>
                  </a:txBody>
                  <a:tcPr anchor="ctr"/>
                </a:tc>
                <a:tc>
                  <a:txBody>
                    <a:bodyPr/>
                    <a:lstStyle/>
                    <a:p>
                      <a:pPr algn="ctr"/>
                      <a:r>
                        <a:rPr lang="it-IT" sz="3200" b="1" dirty="0"/>
                        <a:t>il</a:t>
                      </a:r>
                    </a:p>
                  </a:txBody>
                  <a:tcPr anchor="ctr"/>
                </a:tc>
                <a:tc>
                  <a:txBody>
                    <a:bodyPr/>
                    <a:lstStyle/>
                    <a:p>
                      <a:pPr algn="ctr"/>
                      <a:r>
                        <a:rPr lang="it-IT" sz="3200" b="1" dirty="0"/>
                        <a:t>i</a:t>
                      </a:r>
                    </a:p>
                  </a:txBody>
                  <a:tcPr anchor="ctr"/>
                </a:tc>
                <a:tc>
                  <a:txBody>
                    <a:bodyPr/>
                    <a:lstStyle/>
                    <a:p>
                      <a:pPr algn="ctr"/>
                      <a:r>
                        <a:rPr lang="ja-JP" altLang="it-IT" sz="3200" dirty="0"/>
                        <a:t>下記以外の子音の前</a:t>
                      </a:r>
                      <a:endParaRPr lang="it-IT" sz="3200" dirty="0"/>
                    </a:p>
                  </a:txBody>
                  <a:tcPr anchor="ctr"/>
                </a:tc>
                <a:extLst>
                  <a:ext uri="{0D108BD9-81ED-4DB2-BD59-A6C34878D82A}">
                    <a16:rowId xmlns:a16="http://schemas.microsoft.com/office/drawing/2014/main" val="2146947981"/>
                  </a:ext>
                </a:extLst>
              </a:tr>
              <a:tr h="445008">
                <a:tc vMerge="1">
                  <a:txBody>
                    <a:bodyPr/>
                    <a:lstStyle/>
                    <a:p>
                      <a:endParaRPr lang="it-IT"/>
                    </a:p>
                  </a:txBody>
                  <a:tcPr/>
                </a:tc>
                <a:tc>
                  <a:txBody>
                    <a:bodyPr/>
                    <a:lstStyle/>
                    <a:p>
                      <a:pPr algn="ctr"/>
                      <a:r>
                        <a:rPr lang="it-IT" sz="3200" b="1" dirty="0"/>
                        <a:t>lo</a:t>
                      </a:r>
                    </a:p>
                  </a:txBody>
                  <a:tcPr anchor="ctr"/>
                </a:tc>
                <a:tc>
                  <a:txBody>
                    <a:bodyPr/>
                    <a:lstStyle/>
                    <a:p>
                      <a:pPr algn="ctr"/>
                      <a:r>
                        <a:rPr lang="it-IT" sz="3200" b="1" dirty="0"/>
                        <a:t>gli</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altLang="ja-JP" sz="3200" b="0" dirty="0"/>
                        <a:t>s+</a:t>
                      </a:r>
                      <a:r>
                        <a:rPr lang="ja-JP" altLang="it-IT" sz="3200" b="0" dirty="0"/>
                        <a:t>子音</a:t>
                      </a:r>
                      <a:r>
                        <a:rPr lang="it-IT" altLang="ja-JP" sz="3200" b="0" dirty="0"/>
                        <a:t>, z, </a:t>
                      </a:r>
                      <a:r>
                        <a:rPr lang="it-IT" altLang="ja-JP" sz="3200" b="0" dirty="0" err="1"/>
                        <a:t>gn</a:t>
                      </a:r>
                      <a:r>
                        <a:rPr lang="it-IT" altLang="ja-JP" sz="3200" b="0" dirty="0"/>
                        <a:t>, </a:t>
                      </a:r>
                      <a:r>
                        <a:rPr lang="it-IT" altLang="ja-JP" sz="3200" b="0" dirty="0" err="1"/>
                        <a:t>ps</a:t>
                      </a:r>
                      <a:r>
                        <a:rPr lang="it-IT" altLang="ja-JP" sz="3200" b="0" dirty="0"/>
                        <a:t>, x, y</a:t>
                      </a:r>
                      <a:r>
                        <a:rPr lang="ja-JP" altLang="it-IT" sz="3200" b="0" dirty="0"/>
                        <a:t>の前</a:t>
                      </a:r>
                      <a:endParaRPr lang="it-IT" sz="3200" b="0" dirty="0"/>
                    </a:p>
                  </a:txBody>
                  <a:tcPr anchor="ctr"/>
                </a:tc>
                <a:extLst>
                  <a:ext uri="{0D108BD9-81ED-4DB2-BD59-A6C34878D82A}">
                    <a16:rowId xmlns:a16="http://schemas.microsoft.com/office/drawing/2014/main" val="1849597168"/>
                  </a:ext>
                </a:extLst>
              </a:tr>
              <a:tr h="579120">
                <a:tc vMerge="1">
                  <a:txBody>
                    <a:bodyPr/>
                    <a:lstStyle/>
                    <a:p>
                      <a:endParaRPr lang="it-IT"/>
                    </a:p>
                  </a:txBody>
                  <a:tcPr/>
                </a:tc>
                <a:tc>
                  <a:txBody>
                    <a:bodyPr/>
                    <a:lstStyle/>
                    <a:p>
                      <a:pPr algn="ctr"/>
                      <a:r>
                        <a:rPr lang="it-IT" sz="3200" b="1" dirty="0"/>
                        <a:t>l'</a:t>
                      </a:r>
                    </a:p>
                  </a:txBody>
                  <a:tcPr anchor="ctr"/>
                </a:tc>
                <a:tc>
                  <a:txBody>
                    <a:bodyPr/>
                    <a:lstStyle/>
                    <a:p>
                      <a:pPr algn="ctr"/>
                      <a:r>
                        <a:rPr lang="it-IT" sz="3200" b="1" dirty="0"/>
                        <a:t>gli</a:t>
                      </a:r>
                    </a:p>
                  </a:txBody>
                  <a:tcPr anchor="ctr"/>
                </a:tc>
                <a:tc>
                  <a:txBody>
                    <a:bodyPr/>
                    <a:lstStyle/>
                    <a:p>
                      <a:pPr algn="ctr"/>
                      <a:r>
                        <a:rPr lang="ja-JP" altLang="it-IT" sz="3200" dirty="0"/>
                        <a:t>母音の前</a:t>
                      </a:r>
                      <a:endParaRPr lang="it-IT" sz="3200" dirty="0"/>
                    </a:p>
                  </a:txBody>
                  <a:tcPr anchor="ctr"/>
                </a:tc>
                <a:extLst>
                  <a:ext uri="{0D108BD9-81ED-4DB2-BD59-A6C34878D82A}">
                    <a16:rowId xmlns:a16="http://schemas.microsoft.com/office/drawing/2014/main" val="3497470041"/>
                  </a:ext>
                </a:extLst>
              </a:tr>
              <a:tr h="445008">
                <a:tc rowSpan="2">
                  <a:txBody>
                    <a:bodyPr/>
                    <a:lstStyle/>
                    <a:p>
                      <a:pPr algn="ctr"/>
                      <a:r>
                        <a:rPr lang="ja-JP" altLang="it-IT" sz="3600" dirty="0"/>
                        <a:t>㊛</a:t>
                      </a:r>
                      <a:endParaRPr lang="it-IT" dirty="0"/>
                    </a:p>
                  </a:txBody>
                  <a:tcPr anchor="ctr"/>
                </a:tc>
                <a:tc>
                  <a:txBody>
                    <a:bodyPr/>
                    <a:lstStyle/>
                    <a:p>
                      <a:pPr algn="ctr"/>
                      <a:r>
                        <a:rPr lang="it-IT" sz="3200" b="1" dirty="0"/>
                        <a:t>la</a:t>
                      </a:r>
                    </a:p>
                  </a:txBody>
                  <a:tcPr anchor="ctr"/>
                </a:tc>
                <a:tc>
                  <a:txBody>
                    <a:bodyPr/>
                    <a:lstStyle/>
                    <a:p>
                      <a:pPr algn="ctr"/>
                      <a:r>
                        <a:rPr lang="it-IT" sz="3200" b="1" dirty="0"/>
                        <a:t>le</a:t>
                      </a:r>
                    </a:p>
                  </a:txBody>
                  <a:tcPr anchor="ctr"/>
                </a:tc>
                <a:tc>
                  <a:txBody>
                    <a:bodyPr/>
                    <a:lstStyle/>
                    <a:p>
                      <a:pPr algn="ctr"/>
                      <a:r>
                        <a:rPr lang="ja-JP" altLang="it-IT" sz="3200" dirty="0"/>
                        <a:t>子音の前</a:t>
                      </a:r>
                      <a:endParaRPr lang="it-IT" sz="3200" dirty="0"/>
                    </a:p>
                  </a:txBody>
                  <a:tcPr anchor="ctr"/>
                </a:tc>
                <a:extLst>
                  <a:ext uri="{0D108BD9-81ED-4DB2-BD59-A6C34878D82A}">
                    <a16:rowId xmlns:a16="http://schemas.microsoft.com/office/drawing/2014/main" val="3977111139"/>
                  </a:ext>
                </a:extLst>
              </a:tr>
              <a:tr h="445008">
                <a:tc vMerge="1">
                  <a:txBody>
                    <a:bodyPr/>
                    <a:lstStyle/>
                    <a:p>
                      <a:endParaRPr lang="it-IT"/>
                    </a:p>
                  </a:txBody>
                  <a:tcPr/>
                </a:tc>
                <a:tc>
                  <a:txBody>
                    <a:bodyPr/>
                    <a:lstStyle/>
                    <a:p>
                      <a:pPr algn="ctr"/>
                      <a:r>
                        <a:rPr lang="it-IT" sz="3200" b="1" dirty="0"/>
                        <a:t>l'</a:t>
                      </a:r>
                    </a:p>
                  </a:txBody>
                  <a:tcPr anchor="ctr"/>
                </a:tc>
                <a:tc>
                  <a:txBody>
                    <a:bodyPr/>
                    <a:lstStyle/>
                    <a:p>
                      <a:pPr algn="ctr"/>
                      <a:r>
                        <a:rPr lang="it-IT" sz="3200" b="1" dirty="0"/>
                        <a:t>le</a:t>
                      </a:r>
                    </a:p>
                  </a:txBody>
                  <a:tcPr anchor="ctr"/>
                </a:tc>
                <a:tc>
                  <a:txBody>
                    <a:bodyPr/>
                    <a:lstStyle/>
                    <a:p>
                      <a:pPr algn="ctr"/>
                      <a:r>
                        <a:rPr lang="ja-JP" altLang="it-IT" sz="3200" dirty="0"/>
                        <a:t>母音の前</a:t>
                      </a:r>
                      <a:endParaRPr lang="it-IT" sz="3200" dirty="0"/>
                    </a:p>
                  </a:txBody>
                  <a:tcPr anchor="ctr"/>
                </a:tc>
                <a:extLst>
                  <a:ext uri="{0D108BD9-81ED-4DB2-BD59-A6C34878D82A}">
                    <a16:rowId xmlns:a16="http://schemas.microsoft.com/office/drawing/2014/main" val="906196765"/>
                  </a:ext>
                </a:extLst>
              </a:tr>
            </a:tbl>
          </a:graphicData>
        </a:graphic>
      </p:graphicFrame>
    </p:spTree>
    <p:extLst>
      <p:ext uri="{BB962C8B-B14F-4D97-AF65-F5344CB8AC3E}">
        <p14:creationId xmlns:p14="http://schemas.microsoft.com/office/powerpoint/2010/main" val="3962357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EE25D5-DC34-08CE-92C8-7514DB88D4D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A693C17-38B3-704F-E0A5-37A58D607643}"/>
              </a:ext>
            </a:extLst>
          </p:cNvPr>
          <p:cNvSpPr>
            <a:spLocks noGrp="1"/>
          </p:cNvSpPr>
          <p:nvPr>
            <p:ph type="title"/>
          </p:nvPr>
        </p:nvSpPr>
        <p:spPr/>
        <p:txBody>
          <a:bodyPr/>
          <a:lstStyle/>
          <a:p>
            <a:r>
              <a:rPr lang="it-IT" b="1" dirty="0"/>
              <a:t>Lezione 6: Articoli </a:t>
            </a:r>
            <a:r>
              <a:rPr lang="ja-JP" altLang="it-IT" b="1"/>
              <a:t>冠詞</a:t>
            </a:r>
            <a:r>
              <a:rPr lang="ja-JP" altLang="en-US" b="1"/>
              <a:t>（復習）</a:t>
            </a:r>
            <a:endParaRPr lang="it-IT" dirty="0"/>
          </a:p>
        </p:txBody>
      </p:sp>
      <p:sp>
        <p:nvSpPr>
          <p:cNvPr id="3" name="Segnaposto contenuto 2">
            <a:extLst>
              <a:ext uri="{FF2B5EF4-FFF2-40B4-BE49-F238E27FC236}">
                <a16:creationId xmlns:a16="http://schemas.microsoft.com/office/drawing/2014/main" id="{F1D9D7A7-3CBE-50BB-DB01-CBFD6A850DB7}"/>
              </a:ext>
            </a:extLst>
          </p:cNvPr>
          <p:cNvSpPr>
            <a:spLocks noGrp="1"/>
          </p:cNvSpPr>
          <p:nvPr>
            <p:ph idx="1"/>
          </p:nvPr>
        </p:nvSpPr>
        <p:spPr>
          <a:xfrm>
            <a:off x="964790" y="1690688"/>
            <a:ext cx="11138720" cy="5083246"/>
          </a:xfrm>
        </p:spPr>
        <p:txBody>
          <a:bodyPr>
            <a:normAutofit/>
          </a:bodyPr>
          <a:lstStyle/>
          <a:p>
            <a:pPr marL="0" indent="0">
              <a:buNone/>
            </a:pPr>
            <a:r>
              <a:rPr lang="ja-JP" altLang="it-IT" sz="3600" b="1" dirty="0"/>
              <a:t>定冠詞</a:t>
            </a:r>
            <a:endParaRPr lang="it-IT" altLang="ja-JP" sz="3600" b="1" dirty="0"/>
          </a:p>
          <a:p>
            <a:pPr marL="0" indent="0">
              <a:buNone/>
            </a:pPr>
            <a:r>
              <a:rPr lang="it-IT" altLang="ja-JP" sz="3600" i="1" dirty="0"/>
              <a:t>i</a:t>
            </a:r>
            <a:r>
              <a:rPr lang="it-IT" altLang="ja-JP" sz="3600" dirty="0"/>
              <a:t> libri</a:t>
            </a:r>
          </a:p>
          <a:p>
            <a:pPr marL="0" indent="0">
              <a:buNone/>
            </a:pPr>
            <a:r>
              <a:rPr lang="it-IT" altLang="ja-JP" sz="3600" i="1" dirty="0"/>
              <a:t>gli</a:t>
            </a:r>
            <a:r>
              <a:rPr lang="it-IT" altLang="ja-JP" sz="3600" dirty="0"/>
              <a:t> scrittori</a:t>
            </a:r>
          </a:p>
          <a:p>
            <a:pPr marL="0" indent="0">
              <a:buNone/>
            </a:pPr>
            <a:r>
              <a:rPr lang="it-IT" altLang="ja-JP" sz="3600" i="1" dirty="0"/>
              <a:t>gli </a:t>
            </a:r>
            <a:r>
              <a:rPr lang="it-IT" altLang="ja-JP" sz="3600" dirty="0"/>
              <a:t>affari</a:t>
            </a:r>
          </a:p>
          <a:p>
            <a:pPr marL="0" indent="0">
              <a:buNone/>
            </a:pPr>
            <a:r>
              <a:rPr lang="it-IT" altLang="ja-JP" sz="3600" i="1" dirty="0"/>
              <a:t>le</a:t>
            </a:r>
            <a:r>
              <a:rPr lang="it-IT" altLang="ja-JP" sz="3600" dirty="0"/>
              <a:t> riviste</a:t>
            </a:r>
          </a:p>
          <a:p>
            <a:pPr marL="0" indent="0">
              <a:buNone/>
            </a:pPr>
            <a:r>
              <a:rPr lang="it-IT" altLang="ja-JP" sz="3600" i="1" dirty="0"/>
              <a:t>le </a:t>
            </a:r>
            <a:r>
              <a:rPr lang="it-IT" altLang="ja-JP" sz="3600" dirty="0"/>
              <a:t>amiche</a:t>
            </a:r>
          </a:p>
          <a:p>
            <a:pPr marL="0" indent="0">
              <a:buNone/>
            </a:pPr>
            <a:endParaRPr lang="it-IT" altLang="ja-JP" sz="3600" b="1" dirty="0"/>
          </a:p>
        </p:txBody>
      </p:sp>
      <p:graphicFrame>
        <p:nvGraphicFramePr>
          <p:cNvPr id="4" name="Segnaposto contenuto 6">
            <a:extLst>
              <a:ext uri="{FF2B5EF4-FFF2-40B4-BE49-F238E27FC236}">
                <a16:creationId xmlns:a16="http://schemas.microsoft.com/office/drawing/2014/main" id="{AEE8EB8A-69AC-BA19-58A1-F65109AB3857}"/>
              </a:ext>
            </a:extLst>
          </p:cNvPr>
          <p:cNvGraphicFramePr>
            <a:graphicFrameLocks/>
          </p:cNvGraphicFramePr>
          <p:nvPr>
            <p:extLst>
              <p:ext uri="{D42A27DB-BD31-4B8C-83A1-F6EECF244321}">
                <p14:modId xmlns:p14="http://schemas.microsoft.com/office/powerpoint/2010/main" val="3400384854"/>
              </p:ext>
            </p:extLst>
          </p:nvPr>
        </p:nvGraphicFramePr>
        <p:xfrm>
          <a:off x="4021393" y="1954161"/>
          <a:ext cx="7531510" cy="3413760"/>
        </p:xfrm>
        <a:graphic>
          <a:graphicData uri="http://schemas.openxmlformats.org/drawingml/2006/table">
            <a:tbl>
              <a:tblPr firstRow="1" bandRow="1">
                <a:tableStyleId>{5C22544A-7EE6-4342-B048-85BDC9FD1C3A}</a:tableStyleId>
              </a:tblPr>
              <a:tblGrid>
                <a:gridCol w="654020">
                  <a:extLst>
                    <a:ext uri="{9D8B030D-6E8A-4147-A177-3AD203B41FA5}">
                      <a16:colId xmlns:a16="http://schemas.microsoft.com/office/drawing/2014/main" val="2347859062"/>
                    </a:ext>
                  </a:extLst>
                </a:gridCol>
                <a:gridCol w="1007631">
                  <a:extLst>
                    <a:ext uri="{9D8B030D-6E8A-4147-A177-3AD203B41FA5}">
                      <a16:colId xmlns:a16="http://schemas.microsoft.com/office/drawing/2014/main" val="2226182670"/>
                    </a:ext>
                  </a:extLst>
                </a:gridCol>
                <a:gridCol w="934065">
                  <a:extLst>
                    <a:ext uri="{9D8B030D-6E8A-4147-A177-3AD203B41FA5}">
                      <a16:colId xmlns:a16="http://schemas.microsoft.com/office/drawing/2014/main" val="2934483167"/>
                    </a:ext>
                  </a:extLst>
                </a:gridCol>
                <a:gridCol w="4935794">
                  <a:extLst>
                    <a:ext uri="{9D8B030D-6E8A-4147-A177-3AD203B41FA5}">
                      <a16:colId xmlns:a16="http://schemas.microsoft.com/office/drawing/2014/main" val="2425401855"/>
                    </a:ext>
                  </a:extLst>
                </a:gridCol>
              </a:tblGrid>
              <a:tr h="370840">
                <a:tc>
                  <a:txBody>
                    <a:bodyPr/>
                    <a:lstStyle/>
                    <a:p>
                      <a:pPr algn="ctr"/>
                      <a:endParaRPr lang="it-IT" dirty="0"/>
                    </a:p>
                  </a:txBody>
                  <a:tcPr/>
                </a:tc>
                <a:tc>
                  <a:txBody>
                    <a:bodyPr/>
                    <a:lstStyle/>
                    <a:p>
                      <a:pPr algn="ctr"/>
                      <a:r>
                        <a:rPr lang="ja-JP" altLang="it-IT" sz="2800" dirty="0"/>
                        <a:t>単数</a:t>
                      </a:r>
                      <a:endParaRPr lang="it-IT" sz="2800" dirty="0"/>
                    </a:p>
                  </a:txBody>
                  <a:tcPr anchor="ctr"/>
                </a:tc>
                <a:tc>
                  <a:txBody>
                    <a:bodyPr/>
                    <a:lstStyle/>
                    <a:p>
                      <a:pPr algn="ctr"/>
                      <a:r>
                        <a:rPr lang="ja-JP" altLang="it-IT" sz="2800" dirty="0"/>
                        <a:t>複数</a:t>
                      </a:r>
                      <a:endParaRPr lang="it-IT" dirty="0"/>
                    </a:p>
                  </a:txBody>
                  <a:tcPr anchor="ctr"/>
                </a:tc>
                <a:tc>
                  <a:txBody>
                    <a:bodyPr/>
                    <a:lstStyle/>
                    <a:p>
                      <a:pPr algn="ctr"/>
                      <a:r>
                        <a:rPr lang="ja-JP" altLang="it-IT" sz="2800" dirty="0"/>
                        <a:t>分布</a:t>
                      </a:r>
                      <a:endParaRPr lang="it-IT" dirty="0"/>
                    </a:p>
                  </a:txBody>
                  <a:tcPr anchor="ctr"/>
                </a:tc>
                <a:extLst>
                  <a:ext uri="{0D108BD9-81ED-4DB2-BD59-A6C34878D82A}">
                    <a16:rowId xmlns:a16="http://schemas.microsoft.com/office/drawing/2014/main" val="4193429534"/>
                  </a:ext>
                </a:extLst>
              </a:tr>
              <a:tr h="445008">
                <a:tc rowSpan="3">
                  <a:txBody>
                    <a:bodyPr/>
                    <a:lstStyle/>
                    <a:p>
                      <a:pPr algn="ctr"/>
                      <a:r>
                        <a:rPr lang="ja-JP" altLang="it-IT" sz="3600" dirty="0"/>
                        <a:t>㊚</a:t>
                      </a:r>
                      <a:endParaRPr lang="it-IT" sz="3600" dirty="0"/>
                    </a:p>
                  </a:txBody>
                  <a:tcPr anchor="ctr"/>
                </a:tc>
                <a:tc>
                  <a:txBody>
                    <a:bodyPr/>
                    <a:lstStyle/>
                    <a:p>
                      <a:pPr algn="ctr"/>
                      <a:r>
                        <a:rPr lang="it-IT" sz="3200" b="1" dirty="0"/>
                        <a:t>il</a:t>
                      </a:r>
                    </a:p>
                  </a:txBody>
                  <a:tcPr anchor="ctr"/>
                </a:tc>
                <a:tc>
                  <a:txBody>
                    <a:bodyPr/>
                    <a:lstStyle/>
                    <a:p>
                      <a:pPr algn="ctr"/>
                      <a:r>
                        <a:rPr lang="it-IT" sz="3200" b="1" dirty="0"/>
                        <a:t>i</a:t>
                      </a:r>
                    </a:p>
                  </a:txBody>
                  <a:tcPr anchor="ctr"/>
                </a:tc>
                <a:tc>
                  <a:txBody>
                    <a:bodyPr/>
                    <a:lstStyle/>
                    <a:p>
                      <a:pPr algn="ctr"/>
                      <a:r>
                        <a:rPr lang="ja-JP" altLang="it-IT" sz="3200" dirty="0"/>
                        <a:t>下記以外の子音の前</a:t>
                      </a:r>
                      <a:endParaRPr lang="it-IT" sz="3200" dirty="0"/>
                    </a:p>
                  </a:txBody>
                  <a:tcPr anchor="ctr"/>
                </a:tc>
                <a:extLst>
                  <a:ext uri="{0D108BD9-81ED-4DB2-BD59-A6C34878D82A}">
                    <a16:rowId xmlns:a16="http://schemas.microsoft.com/office/drawing/2014/main" val="2146947981"/>
                  </a:ext>
                </a:extLst>
              </a:tr>
              <a:tr h="445008">
                <a:tc vMerge="1">
                  <a:txBody>
                    <a:bodyPr/>
                    <a:lstStyle/>
                    <a:p>
                      <a:endParaRPr lang="it-IT"/>
                    </a:p>
                  </a:txBody>
                  <a:tcPr/>
                </a:tc>
                <a:tc>
                  <a:txBody>
                    <a:bodyPr/>
                    <a:lstStyle/>
                    <a:p>
                      <a:pPr algn="ctr"/>
                      <a:r>
                        <a:rPr lang="it-IT" sz="3200" b="1" dirty="0"/>
                        <a:t>lo</a:t>
                      </a:r>
                    </a:p>
                  </a:txBody>
                  <a:tcPr anchor="ctr"/>
                </a:tc>
                <a:tc>
                  <a:txBody>
                    <a:bodyPr/>
                    <a:lstStyle/>
                    <a:p>
                      <a:pPr algn="ctr"/>
                      <a:r>
                        <a:rPr lang="it-IT" sz="3200" b="1" dirty="0"/>
                        <a:t>gli</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altLang="ja-JP" sz="3200" b="0" dirty="0"/>
                        <a:t>s+</a:t>
                      </a:r>
                      <a:r>
                        <a:rPr lang="ja-JP" altLang="it-IT" sz="3200" b="0" dirty="0"/>
                        <a:t>子音</a:t>
                      </a:r>
                      <a:r>
                        <a:rPr lang="it-IT" altLang="ja-JP" sz="3200" b="0" dirty="0"/>
                        <a:t>, z, </a:t>
                      </a:r>
                      <a:r>
                        <a:rPr lang="it-IT" altLang="ja-JP" sz="3200" b="0" dirty="0" err="1"/>
                        <a:t>gn</a:t>
                      </a:r>
                      <a:r>
                        <a:rPr lang="it-IT" altLang="ja-JP" sz="3200" b="0" dirty="0"/>
                        <a:t>, </a:t>
                      </a:r>
                      <a:r>
                        <a:rPr lang="it-IT" altLang="ja-JP" sz="3200" b="0" dirty="0" err="1"/>
                        <a:t>ps</a:t>
                      </a:r>
                      <a:r>
                        <a:rPr lang="it-IT" altLang="ja-JP" sz="3200" b="0" dirty="0"/>
                        <a:t>, x, y</a:t>
                      </a:r>
                      <a:r>
                        <a:rPr lang="ja-JP" altLang="it-IT" sz="3200" b="0" dirty="0"/>
                        <a:t>の前</a:t>
                      </a:r>
                      <a:endParaRPr lang="it-IT" sz="3200" b="0" dirty="0"/>
                    </a:p>
                  </a:txBody>
                  <a:tcPr anchor="ctr"/>
                </a:tc>
                <a:extLst>
                  <a:ext uri="{0D108BD9-81ED-4DB2-BD59-A6C34878D82A}">
                    <a16:rowId xmlns:a16="http://schemas.microsoft.com/office/drawing/2014/main" val="1849597168"/>
                  </a:ext>
                </a:extLst>
              </a:tr>
              <a:tr h="579120">
                <a:tc vMerge="1">
                  <a:txBody>
                    <a:bodyPr/>
                    <a:lstStyle/>
                    <a:p>
                      <a:endParaRPr lang="it-IT"/>
                    </a:p>
                  </a:txBody>
                  <a:tcPr/>
                </a:tc>
                <a:tc>
                  <a:txBody>
                    <a:bodyPr/>
                    <a:lstStyle/>
                    <a:p>
                      <a:pPr algn="ctr"/>
                      <a:r>
                        <a:rPr lang="it-IT" sz="3200" b="1" dirty="0"/>
                        <a:t>l'</a:t>
                      </a:r>
                    </a:p>
                  </a:txBody>
                  <a:tcPr anchor="ctr"/>
                </a:tc>
                <a:tc>
                  <a:txBody>
                    <a:bodyPr/>
                    <a:lstStyle/>
                    <a:p>
                      <a:pPr algn="ctr"/>
                      <a:r>
                        <a:rPr lang="it-IT" sz="3200" b="1" dirty="0"/>
                        <a:t>gli</a:t>
                      </a:r>
                    </a:p>
                  </a:txBody>
                  <a:tcPr anchor="ctr"/>
                </a:tc>
                <a:tc>
                  <a:txBody>
                    <a:bodyPr/>
                    <a:lstStyle/>
                    <a:p>
                      <a:pPr algn="ctr"/>
                      <a:r>
                        <a:rPr lang="ja-JP" altLang="it-IT" sz="3200" dirty="0"/>
                        <a:t>母音の前</a:t>
                      </a:r>
                      <a:endParaRPr lang="it-IT" sz="3200" dirty="0"/>
                    </a:p>
                  </a:txBody>
                  <a:tcPr anchor="ctr"/>
                </a:tc>
                <a:extLst>
                  <a:ext uri="{0D108BD9-81ED-4DB2-BD59-A6C34878D82A}">
                    <a16:rowId xmlns:a16="http://schemas.microsoft.com/office/drawing/2014/main" val="3497470041"/>
                  </a:ext>
                </a:extLst>
              </a:tr>
              <a:tr h="445008">
                <a:tc rowSpan="2">
                  <a:txBody>
                    <a:bodyPr/>
                    <a:lstStyle/>
                    <a:p>
                      <a:pPr algn="ctr"/>
                      <a:r>
                        <a:rPr lang="ja-JP" altLang="it-IT" sz="3600" dirty="0"/>
                        <a:t>㊛</a:t>
                      </a:r>
                      <a:endParaRPr lang="it-IT" dirty="0"/>
                    </a:p>
                  </a:txBody>
                  <a:tcPr anchor="ctr"/>
                </a:tc>
                <a:tc>
                  <a:txBody>
                    <a:bodyPr/>
                    <a:lstStyle/>
                    <a:p>
                      <a:pPr algn="ctr"/>
                      <a:r>
                        <a:rPr lang="it-IT" sz="3200" b="1" dirty="0"/>
                        <a:t>la</a:t>
                      </a:r>
                    </a:p>
                  </a:txBody>
                  <a:tcPr anchor="ctr"/>
                </a:tc>
                <a:tc>
                  <a:txBody>
                    <a:bodyPr/>
                    <a:lstStyle/>
                    <a:p>
                      <a:pPr algn="ctr"/>
                      <a:r>
                        <a:rPr lang="it-IT" sz="3200" b="1" dirty="0"/>
                        <a:t>le</a:t>
                      </a:r>
                    </a:p>
                  </a:txBody>
                  <a:tcPr anchor="ctr"/>
                </a:tc>
                <a:tc>
                  <a:txBody>
                    <a:bodyPr/>
                    <a:lstStyle/>
                    <a:p>
                      <a:pPr algn="ctr"/>
                      <a:r>
                        <a:rPr lang="ja-JP" altLang="it-IT" sz="3200" dirty="0"/>
                        <a:t>子音の前</a:t>
                      </a:r>
                      <a:endParaRPr lang="it-IT" sz="3200" dirty="0"/>
                    </a:p>
                  </a:txBody>
                  <a:tcPr anchor="ctr"/>
                </a:tc>
                <a:extLst>
                  <a:ext uri="{0D108BD9-81ED-4DB2-BD59-A6C34878D82A}">
                    <a16:rowId xmlns:a16="http://schemas.microsoft.com/office/drawing/2014/main" val="3977111139"/>
                  </a:ext>
                </a:extLst>
              </a:tr>
              <a:tr h="445008">
                <a:tc vMerge="1">
                  <a:txBody>
                    <a:bodyPr/>
                    <a:lstStyle/>
                    <a:p>
                      <a:endParaRPr lang="it-IT"/>
                    </a:p>
                  </a:txBody>
                  <a:tcPr/>
                </a:tc>
                <a:tc>
                  <a:txBody>
                    <a:bodyPr/>
                    <a:lstStyle/>
                    <a:p>
                      <a:pPr algn="ctr"/>
                      <a:r>
                        <a:rPr lang="it-IT" sz="3200" b="1" dirty="0"/>
                        <a:t>l'</a:t>
                      </a:r>
                    </a:p>
                  </a:txBody>
                  <a:tcPr anchor="ctr"/>
                </a:tc>
                <a:tc>
                  <a:txBody>
                    <a:bodyPr/>
                    <a:lstStyle/>
                    <a:p>
                      <a:pPr algn="ctr"/>
                      <a:r>
                        <a:rPr lang="it-IT" sz="3200" b="1" dirty="0"/>
                        <a:t>le</a:t>
                      </a:r>
                    </a:p>
                  </a:txBody>
                  <a:tcPr anchor="ctr"/>
                </a:tc>
                <a:tc>
                  <a:txBody>
                    <a:bodyPr/>
                    <a:lstStyle/>
                    <a:p>
                      <a:pPr algn="ctr"/>
                      <a:r>
                        <a:rPr lang="ja-JP" altLang="it-IT" sz="3200" dirty="0"/>
                        <a:t>母音の前</a:t>
                      </a:r>
                      <a:endParaRPr lang="it-IT" sz="3200" dirty="0"/>
                    </a:p>
                  </a:txBody>
                  <a:tcPr anchor="ctr"/>
                </a:tc>
                <a:extLst>
                  <a:ext uri="{0D108BD9-81ED-4DB2-BD59-A6C34878D82A}">
                    <a16:rowId xmlns:a16="http://schemas.microsoft.com/office/drawing/2014/main" val="906196765"/>
                  </a:ext>
                </a:extLst>
              </a:tr>
            </a:tbl>
          </a:graphicData>
        </a:graphic>
      </p:graphicFrame>
    </p:spTree>
    <p:extLst>
      <p:ext uri="{BB962C8B-B14F-4D97-AF65-F5344CB8AC3E}">
        <p14:creationId xmlns:p14="http://schemas.microsoft.com/office/powerpoint/2010/main" val="3402568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74E4E-F9D1-FDB3-46FC-762FC92923A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486CA37-8091-5857-5D1D-E51D4169359E}"/>
              </a:ext>
            </a:extLst>
          </p:cNvPr>
          <p:cNvSpPr>
            <a:spLocks noGrp="1"/>
          </p:cNvSpPr>
          <p:nvPr>
            <p:ph type="title"/>
          </p:nvPr>
        </p:nvSpPr>
        <p:spPr/>
        <p:txBody>
          <a:bodyPr/>
          <a:lstStyle/>
          <a:p>
            <a:r>
              <a:rPr lang="it-IT" b="1" dirty="0"/>
              <a:t>Lezione 6: Articoli </a:t>
            </a:r>
            <a:r>
              <a:rPr lang="ja-JP" altLang="it-IT" b="1"/>
              <a:t>冠詞</a:t>
            </a:r>
            <a:r>
              <a:rPr lang="ja-JP" altLang="en-US" b="1"/>
              <a:t>（復習）</a:t>
            </a:r>
            <a:endParaRPr lang="it-IT" dirty="0"/>
          </a:p>
        </p:txBody>
      </p:sp>
      <p:sp>
        <p:nvSpPr>
          <p:cNvPr id="3" name="Segnaposto contenuto 2">
            <a:extLst>
              <a:ext uri="{FF2B5EF4-FFF2-40B4-BE49-F238E27FC236}">
                <a16:creationId xmlns:a16="http://schemas.microsoft.com/office/drawing/2014/main" id="{3E00354D-EC06-ADCC-7ECF-C7A142EE47E1}"/>
              </a:ext>
            </a:extLst>
          </p:cNvPr>
          <p:cNvSpPr>
            <a:spLocks noGrp="1"/>
          </p:cNvSpPr>
          <p:nvPr>
            <p:ph idx="1"/>
          </p:nvPr>
        </p:nvSpPr>
        <p:spPr>
          <a:xfrm>
            <a:off x="838200" y="1825625"/>
            <a:ext cx="10515600" cy="4840646"/>
          </a:xfrm>
        </p:spPr>
        <p:txBody>
          <a:bodyPr>
            <a:normAutofit fontScale="92500" lnSpcReduction="20000"/>
          </a:bodyPr>
          <a:lstStyle/>
          <a:p>
            <a:pPr marL="0" indent="0">
              <a:buNone/>
            </a:pPr>
            <a:r>
              <a:rPr lang="ja-JP" altLang="it-IT" sz="3600" b="1" dirty="0"/>
              <a:t>冠詞の使い分け</a:t>
            </a:r>
            <a:endParaRPr lang="it-IT" altLang="ja-JP" sz="3600" b="1" dirty="0"/>
          </a:p>
          <a:p>
            <a:pPr marL="0" indent="0">
              <a:buNone/>
            </a:pPr>
            <a:r>
              <a:rPr lang="ja-JP" altLang="it-IT" sz="3600" b="1" dirty="0"/>
              <a:t>① 不定冠詞（</a:t>
            </a:r>
            <a:r>
              <a:rPr lang="it-IT" sz="3600" b="1" dirty="0"/>
              <a:t>indeterminativo）</a:t>
            </a:r>
            <a:endParaRPr lang="it-IT" sz="3600" dirty="0"/>
          </a:p>
          <a:p>
            <a:r>
              <a:rPr lang="ja-JP" altLang="it-IT" sz="3600" dirty="0"/>
              <a:t>イタリア語</a:t>
            </a:r>
            <a:r>
              <a:rPr lang="it-IT" altLang="ja-JP" sz="3600" dirty="0"/>
              <a:t>: </a:t>
            </a:r>
            <a:r>
              <a:rPr lang="it-IT" sz="3600" i="1" dirty="0"/>
              <a:t>Ho comprato </a:t>
            </a:r>
            <a:r>
              <a:rPr lang="it-IT" sz="3600" b="1" i="1" dirty="0"/>
              <a:t>un libro</a:t>
            </a:r>
            <a:r>
              <a:rPr lang="it-IT" sz="3600" dirty="0"/>
              <a:t>.</a:t>
            </a:r>
          </a:p>
          <a:p>
            <a:r>
              <a:rPr lang="ja-JP" altLang="it-IT" sz="3600" dirty="0"/>
              <a:t>日本語</a:t>
            </a:r>
            <a:r>
              <a:rPr lang="it-IT" altLang="ja-JP" sz="3600" dirty="0"/>
              <a:t>: </a:t>
            </a:r>
            <a:r>
              <a:rPr lang="ja-JP" altLang="it-IT" sz="3600" dirty="0"/>
              <a:t>「本を</a:t>
            </a:r>
            <a:r>
              <a:rPr lang="ja-JP" altLang="it-IT" sz="3600" b="1" dirty="0"/>
              <a:t>一冊買いました</a:t>
            </a:r>
            <a:r>
              <a:rPr lang="ja-JP" altLang="it-IT" sz="3600" dirty="0"/>
              <a:t>。」</a:t>
            </a:r>
            <a:endParaRPr lang="it-IT" altLang="ja-JP" sz="3600" dirty="0"/>
          </a:p>
          <a:p>
            <a:pPr marL="0" indent="0">
              <a:buNone/>
            </a:pPr>
            <a:r>
              <a:rPr lang="it-IT" sz="3600" dirty="0"/>
              <a:t>👉 </a:t>
            </a:r>
            <a:r>
              <a:rPr lang="ja-JP" altLang="it-IT" sz="3600" dirty="0"/>
              <a:t>まだ特定されていない「ある本」を表す。</a:t>
            </a:r>
          </a:p>
          <a:p>
            <a:pPr marL="0" indent="0">
              <a:buNone/>
            </a:pPr>
            <a:r>
              <a:rPr lang="ja-JP" altLang="it-IT" sz="3600" b="1" dirty="0"/>
              <a:t>② 定冠詞（</a:t>
            </a:r>
            <a:r>
              <a:rPr lang="it-IT" sz="3600" b="1" dirty="0"/>
              <a:t>determinativo）</a:t>
            </a:r>
            <a:endParaRPr lang="it-IT" sz="3600" dirty="0"/>
          </a:p>
          <a:p>
            <a:r>
              <a:rPr lang="ja-JP" altLang="it-IT" sz="3600" dirty="0"/>
              <a:t>イタリア語</a:t>
            </a:r>
            <a:r>
              <a:rPr lang="it-IT" altLang="ja-JP" sz="3600" dirty="0"/>
              <a:t>: </a:t>
            </a:r>
            <a:r>
              <a:rPr lang="it-IT" sz="3600" i="1" dirty="0"/>
              <a:t>Ho letto </a:t>
            </a:r>
            <a:r>
              <a:rPr lang="it-IT" sz="3600" b="1" i="1" dirty="0"/>
              <a:t>il libro</a:t>
            </a:r>
            <a:r>
              <a:rPr lang="it-IT" sz="3600" dirty="0"/>
              <a:t>.</a:t>
            </a:r>
          </a:p>
          <a:p>
            <a:r>
              <a:rPr lang="ja-JP" altLang="it-IT" sz="3600" dirty="0"/>
              <a:t>日本語</a:t>
            </a:r>
            <a:r>
              <a:rPr lang="it-IT" altLang="ja-JP" sz="3600" dirty="0"/>
              <a:t>: </a:t>
            </a:r>
            <a:r>
              <a:rPr lang="ja-JP" altLang="it-IT" sz="3600" dirty="0"/>
              <a:t>「（その）</a:t>
            </a:r>
            <a:r>
              <a:rPr lang="ja-JP" altLang="it-IT" sz="3600" b="1" dirty="0"/>
              <a:t>本を読みました</a:t>
            </a:r>
            <a:r>
              <a:rPr lang="ja-JP" altLang="it-IT" sz="3600" dirty="0"/>
              <a:t>。」</a:t>
            </a:r>
            <a:endParaRPr lang="it-IT" altLang="ja-JP" sz="3600" dirty="0"/>
          </a:p>
          <a:p>
            <a:pPr marL="0" indent="0">
              <a:buNone/>
            </a:pPr>
            <a:r>
              <a:rPr lang="it-IT" sz="3600" dirty="0"/>
              <a:t>👉 </a:t>
            </a:r>
            <a:r>
              <a:rPr lang="ja-JP" altLang="it-IT" sz="3600" dirty="0"/>
              <a:t>すでに話し手・聞き手が知っている特定の本を表す。</a:t>
            </a:r>
          </a:p>
        </p:txBody>
      </p:sp>
    </p:spTree>
    <p:extLst>
      <p:ext uri="{BB962C8B-B14F-4D97-AF65-F5344CB8AC3E}">
        <p14:creationId xmlns:p14="http://schemas.microsoft.com/office/powerpoint/2010/main" val="2645626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3346F9-C888-A1D7-CB13-83E2A2FF993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0A79178-0744-57B5-FB27-0B36898DEC35}"/>
              </a:ext>
            </a:extLst>
          </p:cNvPr>
          <p:cNvSpPr>
            <a:spLocks noGrp="1"/>
          </p:cNvSpPr>
          <p:nvPr>
            <p:ph type="title"/>
          </p:nvPr>
        </p:nvSpPr>
        <p:spPr/>
        <p:txBody>
          <a:bodyPr/>
          <a:lstStyle/>
          <a:p>
            <a:r>
              <a:rPr lang="it-IT" b="1" dirty="0"/>
              <a:t>Lezione 6: Articoli </a:t>
            </a:r>
            <a:r>
              <a:rPr lang="ja-JP" altLang="it-IT" b="1"/>
              <a:t>冠詞</a:t>
            </a:r>
            <a:r>
              <a:rPr lang="ja-JP" altLang="en-US" b="1"/>
              <a:t>（復習）</a:t>
            </a:r>
            <a:endParaRPr lang="it-IT" dirty="0"/>
          </a:p>
        </p:txBody>
      </p:sp>
      <p:sp>
        <p:nvSpPr>
          <p:cNvPr id="3" name="Segnaposto contenuto 2">
            <a:extLst>
              <a:ext uri="{FF2B5EF4-FFF2-40B4-BE49-F238E27FC236}">
                <a16:creationId xmlns:a16="http://schemas.microsoft.com/office/drawing/2014/main" id="{7DB22009-DB6C-3288-EEFE-56B6C1043F37}"/>
              </a:ext>
            </a:extLst>
          </p:cNvPr>
          <p:cNvSpPr>
            <a:spLocks noGrp="1"/>
          </p:cNvSpPr>
          <p:nvPr>
            <p:ph idx="1"/>
          </p:nvPr>
        </p:nvSpPr>
        <p:spPr>
          <a:xfrm>
            <a:off x="838200" y="1825624"/>
            <a:ext cx="10515600" cy="5032375"/>
          </a:xfrm>
        </p:spPr>
        <p:txBody>
          <a:bodyPr>
            <a:normAutofit fontScale="85000" lnSpcReduction="20000"/>
          </a:bodyPr>
          <a:lstStyle/>
          <a:p>
            <a:pPr marL="0" indent="0">
              <a:buNone/>
            </a:pPr>
            <a:r>
              <a:rPr lang="ja-JP" altLang="it-IT" sz="3600" b="1" dirty="0"/>
              <a:t>冠詞の使い分け</a:t>
            </a:r>
            <a:endParaRPr lang="it-IT" altLang="ja-JP" sz="3600" b="1" dirty="0"/>
          </a:p>
          <a:p>
            <a:pPr marL="0" indent="0">
              <a:buNone/>
            </a:pPr>
            <a:r>
              <a:rPr lang="ja-JP" altLang="it-IT" sz="3600" b="1" dirty="0"/>
              <a:t>① 不定冠詞（</a:t>
            </a:r>
            <a:r>
              <a:rPr lang="it-IT" sz="3600" b="1" dirty="0"/>
              <a:t>indeterminativo）</a:t>
            </a:r>
            <a:endParaRPr lang="it-IT" sz="3600" dirty="0"/>
          </a:p>
          <a:p>
            <a:r>
              <a:rPr lang="ja-JP" altLang="it-IT" sz="3600" dirty="0"/>
              <a:t>イタリア語</a:t>
            </a:r>
            <a:r>
              <a:rPr lang="it-IT" altLang="ja-JP" sz="3600" dirty="0"/>
              <a:t>: </a:t>
            </a:r>
            <a:r>
              <a:rPr lang="it-IT" sz="3600" i="1" dirty="0"/>
              <a:t>È arrivato </a:t>
            </a:r>
            <a:r>
              <a:rPr lang="it-IT" sz="3600" b="1" i="1" dirty="0"/>
              <a:t>un ragazzo</a:t>
            </a:r>
            <a:r>
              <a:rPr lang="it-IT" sz="3600" dirty="0"/>
              <a:t>.</a:t>
            </a:r>
          </a:p>
          <a:p>
            <a:r>
              <a:rPr lang="ja-JP" altLang="it-IT" sz="3600" dirty="0"/>
              <a:t>日本語</a:t>
            </a:r>
            <a:r>
              <a:rPr lang="it-IT" altLang="ja-JP" sz="3600" dirty="0"/>
              <a:t>: </a:t>
            </a:r>
            <a:r>
              <a:rPr lang="ja-JP" altLang="it-IT" sz="3600" dirty="0"/>
              <a:t>「</a:t>
            </a:r>
            <a:r>
              <a:rPr lang="ja-JP" altLang="it-IT" sz="3600" b="1" dirty="0"/>
              <a:t>男の子が</a:t>
            </a:r>
            <a:r>
              <a:rPr lang="ja-JP" altLang="it-IT" sz="3600" dirty="0"/>
              <a:t>来ました。」</a:t>
            </a:r>
            <a:endParaRPr lang="it-IT" altLang="ja-JP" sz="3600" dirty="0"/>
          </a:p>
          <a:p>
            <a:pPr marL="0" indent="0">
              <a:buNone/>
            </a:pPr>
            <a:r>
              <a:rPr lang="it-IT" sz="3600" dirty="0"/>
              <a:t>👉 </a:t>
            </a:r>
            <a:r>
              <a:rPr lang="ja-JP" altLang="it-IT" sz="3600" dirty="0"/>
              <a:t>まだ誰かわからない「ある男の子」が来た、というニュアンス。「が」で新情報を提示。</a:t>
            </a:r>
          </a:p>
          <a:p>
            <a:pPr marL="0" indent="0">
              <a:buNone/>
            </a:pPr>
            <a:r>
              <a:rPr lang="ja-JP" altLang="it-IT" sz="3600" b="1" dirty="0"/>
              <a:t>② 定冠詞（</a:t>
            </a:r>
            <a:r>
              <a:rPr lang="it-IT" sz="3600" b="1" dirty="0"/>
              <a:t>determinativo）</a:t>
            </a:r>
            <a:endParaRPr lang="it-IT" sz="3600" dirty="0"/>
          </a:p>
          <a:p>
            <a:r>
              <a:rPr lang="ja-JP" altLang="it-IT" sz="3600" dirty="0"/>
              <a:t>イタリア語</a:t>
            </a:r>
            <a:r>
              <a:rPr lang="it-IT" altLang="ja-JP" sz="3600" dirty="0"/>
              <a:t>: </a:t>
            </a:r>
            <a:r>
              <a:rPr lang="it-IT" sz="3600" i="1" dirty="0"/>
              <a:t>Il ragazzo è simpatico.</a:t>
            </a:r>
            <a:endParaRPr lang="it-IT" sz="3600" dirty="0"/>
          </a:p>
          <a:p>
            <a:r>
              <a:rPr lang="ja-JP" altLang="it-IT" sz="3600" dirty="0"/>
              <a:t>日本語</a:t>
            </a:r>
            <a:r>
              <a:rPr lang="it-IT" altLang="ja-JP" sz="3600" dirty="0"/>
              <a:t>: </a:t>
            </a:r>
            <a:r>
              <a:rPr lang="ja-JP" altLang="it-IT" sz="3600" dirty="0"/>
              <a:t>「</a:t>
            </a:r>
            <a:r>
              <a:rPr lang="ja-JP" altLang="it-IT" sz="3600" b="1" dirty="0"/>
              <a:t>その男の子は</a:t>
            </a:r>
            <a:r>
              <a:rPr lang="ja-JP" altLang="it-IT" sz="3600" dirty="0"/>
              <a:t>優しいです。</a:t>
            </a:r>
            <a:endParaRPr lang="it-IT" altLang="ja-JP" sz="3600" dirty="0"/>
          </a:p>
          <a:p>
            <a:pPr marL="0" indent="0">
              <a:buNone/>
            </a:pPr>
            <a:r>
              <a:rPr lang="it-IT" sz="3600" dirty="0"/>
              <a:t>👉 </a:t>
            </a:r>
            <a:r>
              <a:rPr lang="ja-JP" altLang="it-IT" sz="3600" dirty="0"/>
              <a:t>すでに話題に出ている特定の男の子について説明。「は」で主題化。</a:t>
            </a:r>
          </a:p>
          <a:p>
            <a:pPr marL="0" indent="0">
              <a:buNone/>
            </a:pPr>
            <a:endParaRPr lang="it-IT" altLang="ja-JP" sz="3600" b="1" dirty="0"/>
          </a:p>
        </p:txBody>
      </p:sp>
    </p:spTree>
    <p:extLst>
      <p:ext uri="{BB962C8B-B14F-4D97-AF65-F5344CB8AC3E}">
        <p14:creationId xmlns:p14="http://schemas.microsoft.com/office/powerpoint/2010/main" val="3081759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E06FED-12F0-828D-C075-D35ED9206DB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5364A46-5145-8321-6D59-C0A58AC115F5}"/>
              </a:ext>
            </a:extLst>
          </p:cNvPr>
          <p:cNvSpPr>
            <a:spLocks noGrp="1"/>
          </p:cNvSpPr>
          <p:nvPr>
            <p:ph type="title"/>
          </p:nvPr>
        </p:nvSpPr>
        <p:spPr/>
        <p:txBody>
          <a:bodyPr/>
          <a:lstStyle/>
          <a:p>
            <a:r>
              <a:rPr lang="it-IT" b="1" dirty="0"/>
              <a:t>Lezione 6: Articoli </a:t>
            </a:r>
            <a:r>
              <a:rPr lang="ja-JP" altLang="it-IT" b="1"/>
              <a:t>冠詞</a:t>
            </a:r>
            <a:r>
              <a:rPr lang="ja-JP" altLang="en-US" b="1"/>
              <a:t>（復習）</a:t>
            </a:r>
            <a:endParaRPr lang="it-IT" dirty="0"/>
          </a:p>
        </p:txBody>
      </p:sp>
      <p:sp>
        <p:nvSpPr>
          <p:cNvPr id="3" name="Segnaposto contenuto 2">
            <a:extLst>
              <a:ext uri="{FF2B5EF4-FFF2-40B4-BE49-F238E27FC236}">
                <a16:creationId xmlns:a16="http://schemas.microsoft.com/office/drawing/2014/main" id="{D4CF86A5-9C9E-1865-24AC-D557722E4595}"/>
              </a:ext>
            </a:extLst>
          </p:cNvPr>
          <p:cNvSpPr>
            <a:spLocks noGrp="1"/>
          </p:cNvSpPr>
          <p:nvPr>
            <p:ph idx="1"/>
          </p:nvPr>
        </p:nvSpPr>
        <p:spPr>
          <a:xfrm>
            <a:off x="838200" y="1825624"/>
            <a:ext cx="10515600" cy="4820981"/>
          </a:xfrm>
        </p:spPr>
        <p:txBody>
          <a:bodyPr>
            <a:normAutofit fontScale="92500" lnSpcReduction="10000"/>
          </a:bodyPr>
          <a:lstStyle/>
          <a:p>
            <a:pPr marL="0" indent="0">
              <a:buNone/>
            </a:pPr>
            <a:r>
              <a:rPr lang="ja-JP" altLang="it-IT" sz="3600" b="1" dirty="0"/>
              <a:t>日常会話の例：</a:t>
            </a:r>
            <a:endParaRPr lang="it-IT" altLang="ja-JP" sz="3600" b="1" dirty="0"/>
          </a:p>
          <a:p>
            <a:pPr marL="0" indent="0">
              <a:buNone/>
            </a:pPr>
            <a:r>
              <a:rPr lang="ja-JP" altLang="it-IT" sz="3600" b="1" dirty="0"/>
              <a:t>①</a:t>
            </a:r>
            <a:r>
              <a:rPr lang="it-IT" altLang="ja-JP" sz="3600" b="1" dirty="0"/>
              <a:t> Caffè</a:t>
            </a:r>
          </a:p>
          <a:p>
            <a:r>
              <a:rPr lang="it-IT" altLang="ja-JP" sz="3600" b="1" dirty="0"/>
              <a:t>Un caffè, per favore.</a:t>
            </a:r>
            <a:br>
              <a:rPr lang="ja-JP" altLang="it-IT" sz="3600" dirty="0"/>
            </a:br>
            <a:r>
              <a:rPr lang="ja-JP" altLang="it-IT" sz="3600" dirty="0"/>
              <a:t>→ コーヒーください。</a:t>
            </a:r>
            <a:br>
              <a:rPr lang="ja-JP" altLang="it-IT" sz="3600" dirty="0"/>
            </a:br>
            <a:r>
              <a:rPr lang="ja-JP" altLang="it-IT" sz="3600" dirty="0"/>
              <a:t>（ここでは「</a:t>
            </a:r>
            <a:r>
              <a:rPr lang="it-IT" altLang="ja-JP" sz="3600" dirty="0"/>
              <a:t>un</a:t>
            </a:r>
            <a:r>
              <a:rPr lang="ja-JP" altLang="it-IT" sz="3600" dirty="0"/>
              <a:t>」は日本語に訳さず、自然に「コーヒー」とだけ言う）</a:t>
            </a:r>
          </a:p>
          <a:p>
            <a:r>
              <a:rPr lang="it-IT" altLang="ja-JP" sz="3600" b="1" dirty="0"/>
              <a:t>Il caffè è pronto.</a:t>
            </a:r>
            <a:br>
              <a:rPr lang="ja-JP" altLang="it-IT" sz="3600" dirty="0"/>
            </a:br>
            <a:r>
              <a:rPr lang="ja-JP" altLang="it-IT" sz="3600" dirty="0"/>
              <a:t>→ コーヒーはできました。</a:t>
            </a:r>
            <a:br>
              <a:rPr lang="ja-JP" altLang="it-IT" sz="3600" dirty="0"/>
            </a:br>
            <a:r>
              <a:rPr lang="ja-JP" altLang="it-IT" sz="3600" dirty="0"/>
              <a:t>（ここではすでに話題になっている「そのコーヒー」なので「は」で表す）</a:t>
            </a:r>
          </a:p>
        </p:txBody>
      </p:sp>
    </p:spTree>
    <p:extLst>
      <p:ext uri="{BB962C8B-B14F-4D97-AF65-F5344CB8AC3E}">
        <p14:creationId xmlns:p14="http://schemas.microsoft.com/office/powerpoint/2010/main" val="1310711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77FC64-EFC2-2CFE-65E3-A3E0B8D60B0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12415EB-3DE5-62B7-4F4A-53BAB7F2C70C}"/>
              </a:ext>
            </a:extLst>
          </p:cNvPr>
          <p:cNvSpPr>
            <a:spLocks noGrp="1"/>
          </p:cNvSpPr>
          <p:nvPr>
            <p:ph type="title"/>
          </p:nvPr>
        </p:nvSpPr>
        <p:spPr/>
        <p:txBody>
          <a:bodyPr/>
          <a:lstStyle/>
          <a:p>
            <a:r>
              <a:rPr lang="it-IT" b="1" dirty="0"/>
              <a:t>Lezione 6: Articoli </a:t>
            </a:r>
            <a:r>
              <a:rPr lang="ja-JP" altLang="it-IT" b="1"/>
              <a:t>冠詞</a:t>
            </a:r>
            <a:r>
              <a:rPr lang="ja-JP" altLang="en-US" b="1"/>
              <a:t>（復習）</a:t>
            </a:r>
            <a:endParaRPr lang="it-IT" dirty="0"/>
          </a:p>
        </p:txBody>
      </p:sp>
      <p:sp>
        <p:nvSpPr>
          <p:cNvPr id="3" name="Segnaposto contenuto 2">
            <a:extLst>
              <a:ext uri="{FF2B5EF4-FFF2-40B4-BE49-F238E27FC236}">
                <a16:creationId xmlns:a16="http://schemas.microsoft.com/office/drawing/2014/main" id="{2A5F322F-4C36-2BDD-D0EA-05927A10C6F4}"/>
              </a:ext>
            </a:extLst>
          </p:cNvPr>
          <p:cNvSpPr>
            <a:spLocks noGrp="1"/>
          </p:cNvSpPr>
          <p:nvPr>
            <p:ph idx="1"/>
          </p:nvPr>
        </p:nvSpPr>
        <p:spPr>
          <a:xfrm>
            <a:off x="838200" y="1825624"/>
            <a:ext cx="10515600" cy="4820981"/>
          </a:xfrm>
        </p:spPr>
        <p:txBody>
          <a:bodyPr>
            <a:normAutofit lnSpcReduction="10000"/>
          </a:bodyPr>
          <a:lstStyle/>
          <a:p>
            <a:pPr marL="0" indent="0">
              <a:buNone/>
            </a:pPr>
            <a:r>
              <a:rPr lang="ja-JP" altLang="it-IT" sz="3600" b="1" dirty="0"/>
              <a:t>日常会話の例：</a:t>
            </a:r>
            <a:endParaRPr lang="it-IT" altLang="ja-JP" sz="3600" b="1" dirty="0"/>
          </a:p>
          <a:p>
            <a:pPr marL="0" indent="0">
              <a:buNone/>
            </a:pPr>
            <a:r>
              <a:rPr lang="it-IT" sz="3600" b="1" dirty="0"/>
              <a:t>② Gatto</a:t>
            </a:r>
          </a:p>
          <a:p>
            <a:r>
              <a:rPr lang="it-IT" sz="3600" b="1" dirty="0"/>
              <a:t>Ho visto un gatto in giardino.</a:t>
            </a:r>
            <a:br>
              <a:rPr lang="it-IT" sz="3600" dirty="0"/>
            </a:br>
            <a:r>
              <a:rPr lang="it-IT" sz="3600" dirty="0"/>
              <a:t>→ </a:t>
            </a:r>
            <a:r>
              <a:rPr lang="ja-JP" altLang="it-IT" sz="3600" dirty="0"/>
              <a:t>庭に猫がいました。</a:t>
            </a:r>
            <a:br>
              <a:rPr lang="ja-JP" altLang="it-IT" sz="3600" dirty="0"/>
            </a:br>
            <a:r>
              <a:rPr lang="ja-JP" altLang="it-IT" sz="3600" dirty="0"/>
              <a:t>（まだ知られていない、新情報としての「猫」なので「が」）</a:t>
            </a:r>
          </a:p>
          <a:p>
            <a:r>
              <a:rPr lang="it-IT" sz="3600" b="1" dirty="0"/>
              <a:t>Il gatto dorme sulla sedia.</a:t>
            </a:r>
            <a:br>
              <a:rPr lang="it-IT" sz="3600" dirty="0"/>
            </a:br>
            <a:r>
              <a:rPr lang="it-IT" sz="3600" dirty="0"/>
              <a:t>→ </a:t>
            </a:r>
            <a:r>
              <a:rPr lang="ja-JP" altLang="it-IT" sz="3600" dirty="0"/>
              <a:t>猫は椅子の上で寝ています。</a:t>
            </a:r>
            <a:br>
              <a:rPr lang="ja-JP" altLang="it-IT" sz="3600" dirty="0"/>
            </a:br>
            <a:r>
              <a:rPr lang="ja-JP" altLang="it-IT" sz="3600" dirty="0"/>
              <a:t>（すでに出てきた猫が話題、だから「は」）</a:t>
            </a:r>
          </a:p>
        </p:txBody>
      </p:sp>
    </p:spTree>
    <p:extLst>
      <p:ext uri="{BB962C8B-B14F-4D97-AF65-F5344CB8AC3E}">
        <p14:creationId xmlns:p14="http://schemas.microsoft.com/office/powerpoint/2010/main" val="3491945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5F88E4-A0DA-5BF9-B5AD-1A92F0B6E12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A2AD77B-889C-3AD3-8137-2AA9E7B8756B}"/>
              </a:ext>
            </a:extLst>
          </p:cNvPr>
          <p:cNvSpPr>
            <a:spLocks noGrp="1"/>
          </p:cNvSpPr>
          <p:nvPr>
            <p:ph type="title"/>
          </p:nvPr>
        </p:nvSpPr>
        <p:spPr/>
        <p:txBody>
          <a:bodyPr/>
          <a:lstStyle/>
          <a:p>
            <a:r>
              <a:rPr lang="it-IT" b="1"/>
              <a:t>LINE</a:t>
            </a:r>
            <a:r>
              <a:rPr lang="ja-JP" altLang="it-IT" b="1"/>
              <a:t>グループ「イタリア語教室」</a:t>
            </a:r>
            <a:endParaRPr lang="it-IT" b="1" dirty="0"/>
          </a:p>
        </p:txBody>
      </p:sp>
      <p:pic>
        <p:nvPicPr>
          <p:cNvPr id="5" name="Segnaposto contenuto 4" descr="Immagine che contiene Elementi grafici, modello, pixel, grafica&#10;&#10;Il contenuto generato dall'IA potrebbe non essere corretto.">
            <a:extLst>
              <a:ext uri="{FF2B5EF4-FFF2-40B4-BE49-F238E27FC236}">
                <a16:creationId xmlns:a16="http://schemas.microsoft.com/office/drawing/2014/main" id="{EF746EE8-7DFE-1A51-92F2-2066392C9558}"/>
              </a:ext>
            </a:extLst>
          </p:cNvPr>
          <p:cNvPicPr>
            <a:picLocks noGrp="1" noChangeAspect="1"/>
          </p:cNvPicPr>
          <p:nvPr>
            <p:ph idx="1"/>
          </p:nvPr>
        </p:nvPicPr>
        <p:blipFill>
          <a:blip r:embed="rId2"/>
          <a:stretch>
            <a:fillRect/>
          </a:stretch>
        </p:blipFill>
        <p:spPr>
          <a:xfrm>
            <a:off x="5205618" y="2506662"/>
            <a:ext cx="4351338" cy="4351338"/>
          </a:xfrm>
        </p:spPr>
      </p:pic>
      <p:sp>
        <p:nvSpPr>
          <p:cNvPr id="6" name="Content Placeholder 2">
            <a:extLst>
              <a:ext uri="{FF2B5EF4-FFF2-40B4-BE49-F238E27FC236}">
                <a16:creationId xmlns:a16="http://schemas.microsoft.com/office/drawing/2014/main" id="{04C0C8E2-1C0D-5E11-D958-E4921D0F99BA}"/>
              </a:ext>
            </a:extLst>
          </p:cNvPr>
          <p:cNvSpPr txBox="1">
            <a:spLocks/>
          </p:cNvSpPr>
          <p:nvPr/>
        </p:nvSpPr>
        <p:spPr>
          <a:xfrm>
            <a:off x="838200" y="1825625"/>
            <a:ext cx="919070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it-IT" altLang="ja-JP" b="1" dirty="0"/>
              <a:t>QR</a:t>
            </a:r>
            <a:r>
              <a:rPr lang="ja-JP" altLang="it-IT" b="1" dirty="0"/>
              <a:t>コードを読み取って友達追加をお願いします。</a:t>
            </a:r>
            <a:br>
              <a:rPr lang="ja-JP" altLang="it-IT" b="1" dirty="0"/>
            </a:br>
            <a:r>
              <a:rPr lang="ja-JP" altLang="it-IT" b="1" dirty="0"/>
              <a:t>後ほどグループに招待しますので、そこで色々な連絡をしていきたいと思います。</a:t>
            </a:r>
            <a:endParaRPr lang="en-US" b="1" dirty="0"/>
          </a:p>
        </p:txBody>
      </p:sp>
      <p:sp>
        <p:nvSpPr>
          <p:cNvPr id="3" name="Content Placeholder 2">
            <a:extLst>
              <a:ext uri="{FF2B5EF4-FFF2-40B4-BE49-F238E27FC236}">
                <a16:creationId xmlns:a16="http://schemas.microsoft.com/office/drawing/2014/main" id="{0415A6A2-1B74-3D32-5600-B3A772056C94}"/>
              </a:ext>
            </a:extLst>
          </p:cNvPr>
          <p:cNvSpPr txBox="1">
            <a:spLocks/>
          </p:cNvSpPr>
          <p:nvPr/>
        </p:nvSpPr>
        <p:spPr>
          <a:xfrm>
            <a:off x="905518" y="4191462"/>
            <a:ext cx="4528034" cy="148513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it-IT" b="1" dirty="0"/>
              <a:t>Marco</a:t>
            </a:r>
            <a:r>
              <a:rPr lang="ja-JP" altLang="it-IT" b="1" dirty="0"/>
              <a:t>先生のプロフィールです！</a:t>
            </a:r>
            <a:endParaRPr lang="en-US" b="1" dirty="0"/>
          </a:p>
        </p:txBody>
      </p:sp>
      <p:sp>
        <p:nvSpPr>
          <p:cNvPr id="7" name="Freccia circolare in su 6">
            <a:extLst>
              <a:ext uri="{FF2B5EF4-FFF2-40B4-BE49-F238E27FC236}">
                <a16:creationId xmlns:a16="http://schemas.microsoft.com/office/drawing/2014/main" id="{7F8EFCE0-C1FD-BA91-3601-882804EEA2C4}"/>
              </a:ext>
            </a:extLst>
          </p:cNvPr>
          <p:cNvSpPr/>
          <p:nvPr/>
        </p:nvSpPr>
        <p:spPr>
          <a:xfrm rot="1805591">
            <a:off x="3917737" y="5029366"/>
            <a:ext cx="1697642" cy="711615"/>
          </a:xfrm>
          <a:prstGeom prst="curvedUpArrow">
            <a:avLst>
              <a:gd name="adj1" fmla="val 5770"/>
              <a:gd name="adj2" fmla="val 53056"/>
              <a:gd name="adj3" fmla="val 35126"/>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Tree>
    <p:extLst>
      <p:ext uri="{BB962C8B-B14F-4D97-AF65-F5344CB8AC3E}">
        <p14:creationId xmlns:p14="http://schemas.microsoft.com/office/powerpoint/2010/main" val="3937568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07374D-D27C-25CF-23AC-96863BED66D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46E0B99-0E78-0AB7-9B39-69BF6AB5E191}"/>
              </a:ext>
            </a:extLst>
          </p:cNvPr>
          <p:cNvSpPr>
            <a:spLocks noGrp="1"/>
          </p:cNvSpPr>
          <p:nvPr>
            <p:ph type="title"/>
          </p:nvPr>
        </p:nvSpPr>
        <p:spPr/>
        <p:txBody>
          <a:bodyPr/>
          <a:lstStyle/>
          <a:p>
            <a:r>
              <a:rPr lang="it-IT" b="1" dirty="0"/>
              <a:t>Lezione 6: Articoli </a:t>
            </a:r>
            <a:r>
              <a:rPr lang="ja-JP" altLang="it-IT" b="1"/>
              <a:t>冠詞</a:t>
            </a:r>
            <a:r>
              <a:rPr lang="ja-JP" altLang="en-US" b="1"/>
              <a:t>（復習）</a:t>
            </a:r>
            <a:endParaRPr lang="it-IT" dirty="0"/>
          </a:p>
        </p:txBody>
      </p:sp>
      <p:sp>
        <p:nvSpPr>
          <p:cNvPr id="3" name="Segnaposto contenuto 2">
            <a:extLst>
              <a:ext uri="{FF2B5EF4-FFF2-40B4-BE49-F238E27FC236}">
                <a16:creationId xmlns:a16="http://schemas.microsoft.com/office/drawing/2014/main" id="{44F0CE24-67C0-40F0-2DE9-8CBE8A175502}"/>
              </a:ext>
            </a:extLst>
          </p:cNvPr>
          <p:cNvSpPr>
            <a:spLocks noGrp="1"/>
          </p:cNvSpPr>
          <p:nvPr>
            <p:ph idx="1"/>
          </p:nvPr>
        </p:nvSpPr>
        <p:spPr>
          <a:xfrm>
            <a:off x="838200" y="1825624"/>
            <a:ext cx="10515600" cy="4820981"/>
          </a:xfrm>
        </p:spPr>
        <p:txBody>
          <a:bodyPr>
            <a:normAutofit lnSpcReduction="10000"/>
          </a:bodyPr>
          <a:lstStyle/>
          <a:p>
            <a:pPr marL="0" indent="0">
              <a:buNone/>
            </a:pPr>
            <a:r>
              <a:rPr lang="ja-JP" altLang="it-IT" sz="3600" b="1" dirty="0"/>
              <a:t>日常会話の例：</a:t>
            </a:r>
            <a:endParaRPr lang="it-IT" altLang="ja-JP" sz="3600" b="1" dirty="0"/>
          </a:p>
          <a:p>
            <a:pPr marL="0" indent="0">
              <a:buNone/>
            </a:pPr>
            <a:r>
              <a:rPr lang="it-IT" sz="3600" b="1" dirty="0"/>
              <a:t>③ Film</a:t>
            </a:r>
          </a:p>
          <a:p>
            <a:r>
              <a:rPr lang="it-IT" sz="3600" b="1" dirty="0"/>
              <a:t>Ho guardato un film ieri.</a:t>
            </a:r>
            <a:br>
              <a:rPr lang="it-IT" sz="3600" dirty="0"/>
            </a:br>
            <a:r>
              <a:rPr lang="it-IT" sz="3600" dirty="0"/>
              <a:t>→ </a:t>
            </a:r>
            <a:r>
              <a:rPr lang="ja-JP" altLang="it-IT" sz="3600" dirty="0"/>
              <a:t>昨日、映画を見ました。</a:t>
            </a:r>
            <a:br>
              <a:rPr lang="ja-JP" altLang="it-IT" sz="3600" dirty="0"/>
            </a:br>
            <a:r>
              <a:rPr lang="ja-JP" altLang="it-IT" sz="3600" dirty="0"/>
              <a:t>（特に「ある」などは不要。単なる「映画を」）</a:t>
            </a:r>
          </a:p>
          <a:p>
            <a:r>
              <a:rPr lang="it-IT" sz="3600" b="1" dirty="0"/>
              <a:t>Il film era interessante.</a:t>
            </a:r>
            <a:br>
              <a:rPr lang="it-IT" sz="3600" dirty="0"/>
            </a:br>
            <a:r>
              <a:rPr lang="it-IT" sz="3600" dirty="0"/>
              <a:t>→ </a:t>
            </a:r>
            <a:r>
              <a:rPr lang="ja-JP" altLang="it-IT" sz="3600" dirty="0"/>
              <a:t>映画は面白かったです。</a:t>
            </a:r>
            <a:br>
              <a:rPr lang="ja-JP" altLang="it-IT" sz="3600" dirty="0"/>
            </a:br>
            <a:r>
              <a:rPr lang="ja-JP" altLang="it-IT" sz="3600" dirty="0"/>
              <a:t>（その映画＝すでに特定の映画が共有されている → 「は」）</a:t>
            </a:r>
          </a:p>
        </p:txBody>
      </p:sp>
    </p:spTree>
    <p:extLst>
      <p:ext uri="{BB962C8B-B14F-4D97-AF65-F5344CB8AC3E}">
        <p14:creationId xmlns:p14="http://schemas.microsoft.com/office/powerpoint/2010/main" val="42283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B9164B-CDE1-43FC-3E04-816EB042F1C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E98B6A7-ED8B-0701-747C-9CEAB15C2B85}"/>
              </a:ext>
            </a:extLst>
          </p:cNvPr>
          <p:cNvSpPr>
            <a:spLocks noGrp="1"/>
          </p:cNvSpPr>
          <p:nvPr>
            <p:ph type="title"/>
          </p:nvPr>
        </p:nvSpPr>
        <p:spPr/>
        <p:txBody>
          <a:bodyPr/>
          <a:lstStyle/>
          <a:p>
            <a:r>
              <a:rPr lang="it-IT" b="1" dirty="0"/>
              <a:t>Lezione 6: Articoli </a:t>
            </a:r>
            <a:r>
              <a:rPr lang="ja-JP" altLang="it-IT" b="1"/>
              <a:t>冠詞</a:t>
            </a:r>
            <a:r>
              <a:rPr lang="ja-JP" altLang="en-US" b="1"/>
              <a:t>（復習）</a:t>
            </a:r>
            <a:endParaRPr lang="it-IT" dirty="0"/>
          </a:p>
        </p:txBody>
      </p:sp>
      <p:sp>
        <p:nvSpPr>
          <p:cNvPr id="3" name="Segnaposto contenuto 2">
            <a:extLst>
              <a:ext uri="{FF2B5EF4-FFF2-40B4-BE49-F238E27FC236}">
                <a16:creationId xmlns:a16="http://schemas.microsoft.com/office/drawing/2014/main" id="{DF978F4F-8D96-73E5-5B23-90A875CA4307}"/>
              </a:ext>
            </a:extLst>
          </p:cNvPr>
          <p:cNvSpPr>
            <a:spLocks noGrp="1"/>
          </p:cNvSpPr>
          <p:nvPr>
            <p:ph idx="1"/>
          </p:nvPr>
        </p:nvSpPr>
        <p:spPr>
          <a:xfrm>
            <a:off x="838200" y="1825624"/>
            <a:ext cx="10515600" cy="5032375"/>
          </a:xfrm>
        </p:spPr>
        <p:txBody>
          <a:bodyPr>
            <a:normAutofit lnSpcReduction="10000"/>
          </a:bodyPr>
          <a:lstStyle/>
          <a:p>
            <a:pPr marL="0" indent="0">
              <a:buNone/>
            </a:pPr>
            <a:r>
              <a:rPr lang="ja-JP" altLang="it-IT" sz="3200" b="1" dirty="0"/>
              <a:t>定冠詞と固有名詞</a:t>
            </a:r>
            <a:endParaRPr lang="it-IT" altLang="ja-JP" sz="3200" b="1" dirty="0"/>
          </a:p>
          <a:p>
            <a:r>
              <a:rPr lang="ja-JP" altLang="it-IT" sz="3200" dirty="0"/>
              <a:t>固有名詞は定冠詞を伴って用いられることがよくある。</a:t>
            </a:r>
            <a:endParaRPr lang="it-IT" altLang="ja-JP" sz="3200" dirty="0"/>
          </a:p>
          <a:p>
            <a:pPr marL="742950" indent="-742950">
              <a:buFont typeface="+mj-lt"/>
              <a:buAutoNum type="arabicParenR"/>
            </a:pPr>
            <a:r>
              <a:rPr lang="ja-JP" altLang="it-IT" sz="3200" dirty="0"/>
              <a:t>人名と定冠詞</a:t>
            </a:r>
            <a:endParaRPr lang="it-IT" altLang="ja-JP" sz="3200" dirty="0"/>
          </a:p>
          <a:p>
            <a:pPr marL="0" indent="0">
              <a:buNone/>
            </a:pPr>
            <a:r>
              <a:rPr lang="ja-JP" altLang="it-IT" sz="3200" dirty="0"/>
              <a:t>①肩書きや敬称についた姓や名の前では一般につける。</a:t>
            </a:r>
            <a:endParaRPr lang="it-IT" altLang="ja-JP" sz="3200" dirty="0"/>
          </a:p>
          <a:p>
            <a:pPr marL="0" indent="0">
              <a:buNone/>
            </a:pPr>
            <a:r>
              <a:rPr lang="it-IT" sz="3200" b="1" dirty="0"/>
              <a:t>Il professor Rossi</a:t>
            </a:r>
            <a:r>
              <a:rPr lang="ja-JP" altLang="it-IT" sz="3200" dirty="0"/>
              <a:t>ロッシー先生</a:t>
            </a:r>
            <a:endParaRPr lang="it-IT" sz="3200" dirty="0"/>
          </a:p>
          <a:p>
            <a:pPr marL="0" indent="0">
              <a:buNone/>
            </a:pPr>
            <a:r>
              <a:rPr lang="it-IT" sz="3200" b="1" dirty="0"/>
              <a:t>La signora Maria</a:t>
            </a:r>
            <a:r>
              <a:rPr lang="ja-JP" altLang="it-IT" sz="3200" dirty="0"/>
              <a:t>マリア夫人</a:t>
            </a:r>
            <a:r>
              <a:rPr lang="it-IT" altLang="ja-JP" sz="3200" dirty="0"/>
              <a:t>/</a:t>
            </a:r>
            <a:r>
              <a:rPr lang="ja-JP" altLang="it-IT" sz="3200" dirty="0"/>
              <a:t>マリアさん</a:t>
            </a:r>
            <a:endParaRPr lang="it-IT" sz="3200" dirty="0"/>
          </a:p>
          <a:p>
            <a:pPr marL="0" indent="0">
              <a:buNone/>
            </a:pPr>
            <a:r>
              <a:rPr lang="it-IT" sz="3200" b="1" dirty="0"/>
              <a:t>La regina Elisabetta</a:t>
            </a:r>
            <a:r>
              <a:rPr lang="ja-JP" altLang="it-IT" sz="3200" dirty="0"/>
              <a:t>エリザベス女王</a:t>
            </a:r>
            <a:endParaRPr lang="it-IT" sz="3200" dirty="0"/>
          </a:p>
          <a:p>
            <a:pPr marL="0" indent="0">
              <a:buNone/>
            </a:pPr>
            <a:r>
              <a:rPr lang="ja-JP" altLang="it-IT" sz="3200" dirty="0"/>
              <a:t>②女性の姓の前ではしばしばつける。</a:t>
            </a:r>
            <a:endParaRPr lang="it-IT" altLang="ja-JP" sz="3200" dirty="0"/>
          </a:p>
          <a:p>
            <a:pPr marL="0" indent="0">
              <a:buNone/>
            </a:pPr>
            <a:r>
              <a:rPr lang="it-IT" sz="3200" b="1" dirty="0"/>
              <a:t>La Bianchi</a:t>
            </a:r>
            <a:r>
              <a:rPr lang="ja-JP" altLang="it-IT" sz="3200" dirty="0"/>
              <a:t>ビアンキさん</a:t>
            </a:r>
            <a:endParaRPr lang="it-IT" sz="3200" dirty="0"/>
          </a:p>
        </p:txBody>
      </p:sp>
    </p:spTree>
    <p:extLst>
      <p:ext uri="{BB962C8B-B14F-4D97-AF65-F5344CB8AC3E}">
        <p14:creationId xmlns:p14="http://schemas.microsoft.com/office/powerpoint/2010/main" val="1229305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254CBA-78EA-2492-62F3-58E717888A5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B993256-07F3-D7C3-2AC8-68E32DB94432}"/>
              </a:ext>
            </a:extLst>
          </p:cNvPr>
          <p:cNvSpPr>
            <a:spLocks noGrp="1"/>
          </p:cNvSpPr>
          <p:nvPr>
            <p:ph type="title"/>
          </p:nvPr>
        </p:nvSpPr>
        <p:spPr/>
        <p:txBody>
          <a:bodyPr/>
          <a:lstStyle/>
          <a:p>
            <a:r>
              <a:rPr lang="it-IT" b="1" dirty="0"/>
              <a:t>Lezione 6: Articoli </a:t>
            </a:r>
            <a:r>
              <a:rPr lang="ja-JP" altLang="it-IT" b="1"/>
              <a:t>冠詞</a:t>
            </a:r>
            <a:r>
              <a:rPr lang="ja-JP" altLang="en-US" b="1"/>
              <a:t>（復習）</a:t>
            </a:r>
            <a:endParaRPr lang="it-IT" dirty="0"/>
          </a:p>
        </p:txBody>
      </p:sp>
      <p:sp>
        <p:nvSpPr>
          <p:cNvPr id="3" name="Segnaposto contenuto 2">
            <a:extLst>
              <a:ext uri="{FF2B5EF4-FFF2-40B4-BE49-F238E27FC236}">
                <a16:creationId xmlns:a16="http://schemas.microsoft.com/office/drawing/2014/main" id="{5BF68AFB-F63D-E5F7-0803-EAEFF9A7FB30}"/>
              </a:ext>
            </a:extLst>
          </p:cNvPr>
          <p:cNvSpPr>
            <a:spLocks noGrp="1"/>
          </p:cNvSpPr>
          <p:nvPr>
            <p:ph idx="1"/>
          </p:nvPr>
        </p:nvSpPr>
        <p:spPr>
          <a:xfrm>
            <a:off x="838200" y="1825624"/>
            <a:ext cx="10515600" cy="5032375"/>
          </a:xfrm>
        </p:spPr>
        <p:txBody>
          <a:bodyPr>
            <a:normAutofit/>
          </a:bodyPr>
          <a:lstStyle/>
          <a:p>
            <a:pPr marL="0" indent="0">
              <a:buNone/>
            </a:pPr>
            <a:r>
              <a:rPr lang="ja-JP" altLang="it-IT" sz="3200" b="1" dirty="0"/>
              <a:t>定冠詞と固有名詞</a:t>
            </a:r>
            <a:endParaRPr lang="it-IT" altLang="ja-JP" sz="3200" dirty="0"/>
          </a:p>
          <a:p>
            <a:pPr marL="0" indent="0">
              <a:buNone/>
            </a:pPr>
            <a:r>
              <a:rPr lang="ja-JP" altLang="it-IT" sz="3200" dirty="0"/>
              <a:t>③姓と名の両方、あるいは名だけのとき、普通無冠詞。ただしときに定冠詞を伴うことがある（特に北イタリアで、女性を指す場合）</a:t>
            </a:r>
            <a:endParaRPr lang="it-IT" altLang="ja-JP" sz="3200" dirty="0"/>
          </a:p>
          <a:p>
            <a:pPr marL="0" indent="0">
              <a:buNone/>
            </a:pPr>
            <a:r>
              <a:rPr lang="it-IT" sz="3200" b="1" dirty="0"/>
              <a:t>(la) Martina Tipo</a:t>
            </a:r>
            <a:r>
              <a:rPr lang="ja-JP" altLang="it-IT" sz="3200" dirty="0"/>
              <a:t>マルティーナ・ティーポ（さん）</a:t>
            </a:r>
            <a:endParaRPr lang="it-IT" sz="3200" dirty="0"/>
          </a:p>
          <a:p>
            <a:pPr marL="0" indent="0">
              <a:buNone/>
            </a:pPr>
            <a:r>
              <a:rPr lang="it-IT" sz="3200" b="1" dirty="0"/>
              <a:t>(l’) Ada</a:t>
            </a:r>
            <a:r>
              <a:rPr lang="ja-JP" altLang="it-IT" sz="3200" dirty="0"/>
              <a:t>アダ（さん）</a:t>
            </a:r>
            <a:endParaRPr lang="it-IT" sz="3200" dirty="0"/>
          </a:p>
          <a:p>
            <a:pPr marL="0" indent="0">
              <a:buNone/>
            </a:pPr>
            <a:r>
              <a:rPr lang="it-IT" sz="3200" b="1" dirty="0"/>
              <a:t>(la) Sara</a:t>
            </a:r>
            <a:r>
              <a:rPr lang="ja-JP" altLang="it-IT" sz="3200" dirty="0"/>
              <a:t>サラ（さん）</a:t>
            </a:r>
            <a:endParaRPr lang="it-IT" sz="3200" dirty="0"/>
          </a:p>
          <a:p>
            <a:pPr marL="0" indent="0">
              <a:buNone/>
            </a:pPr>
            <a:r>
              <a:rPr lang="ja-JP" altLang="it-IT" sz="3200" dirty="0"/>
              <a:t>④昔の著名人の姓の前ではしばしばつける。</a:t>
            </a:r>
            <a:endParaRPr lang="it-IT" altLang="ja-JP" sz="3200" dirty="0"/>
          </a:p>
          <a:p>
            <a:pPr marL="0" indent="0">
              <a:buNone/>
            </a:pPr>
            <a:r>
              <a:rPr lang="it-IT" sz="3200" b="1" dirty="0"/>
              <a:t>il Petrarca </a:t>
            </a:r>
            <a:r>
              <a:rPr lang="ja-JP" altLang="it-IT" sz="3200" dirty="0"/>
              <a:t>ペトラルカ　</a:t>
            </a:r>
            <a:r>
              <a:rPr lang="it-IT" altLang="ja-JP" sz="3200" b="1" dirty="0"/>
              <a:t>il Boccaccio </a:t>
            </a:r>
            <a:r>
              <a:rPr lang="ja-JP" altLang="it-IT" sz="3200" dirty="0"/>
              <a:t>ボッカッチョ</a:t>
            </a:r>
            <a:endParaRPr lang="it-IT" sz="3200" dirty="0"/>
          </a:p>
          <a:p>
            <a:pPr marL="0" indent="0">
              <a:buNone/>
            </a:pPr>
            <a:endParaRPr lang="it-IT" sz="3600" dirty="0"/>
          </a:p>
        </p:txBody>
      </p:sp>
    </p:spTree>
    <p:extLst>
      <p:ext uri="{BB962C8B-B14F-4D97-AF65-F5344CB8AC3E}">
        <p14:creationId xmlns:p14="http://schemas.microsoft.com/office/powerpoint/2010/main" val="3514372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E6F209-927B-9FC8-E9BE-84AF223449F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6A5D570-2770-9D5D-7FDA-C5FA9BA621CC}"/>
              </a:ext>
            </a:extLst>
          </p:cNvPr>
          <p:cNvSpPr>
            <a:spLocks noGrp="1"/>
          </p:cNvSpPr>
          <p:nvPr>
            <p:ph type="title"/>
          </p:nvPr>
        </p:nvSpPr>
        <p:spPr/>
        <p:txBody>
          <a:bodyPr/>
          <a:lstStyle/>
          <a:p>
            <a:r>
              <a:rPr lang="it-IT" b="1" dirty="0"/>
              <a:t>Lezione 6: Articoli </a:t>
            </a:r>
            <a:r>
              <a:rPr lang="ja-JP" altLang="it-IT" b="1"/>
              <a:t>冠詞</a:t>
            </a:r>
            <a:r>
              <a:rPr lang="ja-JP" altLang="en-US" b="1"/>
              <a:t>（復習）</a:t>
            </a:r>
            <a:endParaRPr lang="it-IT" dirty="0"/>
          </a:p>
        </p:txBody>
      </p:sp>
      <p:sp>
        <p:nvSpPr>
          <p:cNvPr id="3" name="Segnaposto contenuto 2">
            <a:extLst>
              <a:ext uri="{FF2B5EF4-FFF2-40B4-BE49-F238E27FC236}">
                <a16:creationId xmlns:a16="http://schemas.microsoft.com/office/drawing/2014/main" id="{573A0744-9855-0464-CED2-56C867246FEC}"/>
              </a:ext>
            </a:extLst>
          </p:cNvPr>
          <p:cNvSpPr>
            <a:spLocks noGrp="1"/>
          </p:cNvSpPr>
          <p:nvPr>
            <p:ph idx="1"/>
          </p:nvPr>
        </p:nvSpPr>
        <p:spPr>
          <a:xfrm>
            <a:off x="838200" y="1825624"/>
            <a:ext cx="10515600" cy="5032375"/>
          </a:xfrm>
        </p:spPr>
        <p:txBody>
          <a:bodyPr>
            <a:normAutofit/>
          </a:bodyPr>
          <a:lstStyle/>
          <a:p>
            <a:pPr marL="0" indent="0">
              <a:buNone/>
            </a:pPr>
            <a:r>
              <a:rPr lang="ja-JP" altLang="it-IT" sz="3200" b="1" dirty="0"/>
              <a:t>定冠詞と固有名詞</a:t>
            </a:r>
            <a:endParaRPr lang="it-IT" altLang="ja-JP" sz="3200" dirty="0"/>
          </a:p>
          <a:p>
            <a:pPr marL="0" indent="0">
              <a:buNone/>
            </a:pPr>
            <a:r>
              <a:rPr lang="ja-JP" altLang="it-IT" sz="3200" dirty="0"/>
              <a:t>⑤姓の前に複数定冠詞をつけて、一家や一族を表せる。</a:t>
            </a:r>
            <a:endParaRPr lang="it-IT" altLang="ja-JP" sz="3200" dirty="0"/>
          </a:p>
          <a:p>
            <a:pPr marL="0" indent="0">
              <a:buNone/>
            </a:pPr>
            <a:r>
              <a:rPr lang="it-IT" sz="3200" b="1" dirty="0"/>
              <a:t>I Medici</a:t>
            </a:r>
            <a:r>
              <a:rPr lang="ja-JP" altLang="it-IT" sz="3200" dirty="0"/>
              <a:t>メディチ家</a:t>
            </a:r>
            <a:endParaRPr lang="it-IT" sz="3200" dirty="0"/>
          </a:p>
          <a:p>
            <a:pPr marL="0" indent="0">
              <a:buNone/>
            </a:pPr>
            <a:r>
              <a:rPr lang="it-IT" sz="3200" b="1" dirty="0"/>
              <a:t>I Tanaka</a:t>
            </a:r>
            <a:r>
              <a:rPr lang="ja-JP" altLang="it-IT" sz="3200" dirty="0"/>
              <a:t>田中家</a:t>
            </a:r>
            <a:endParaRPr lang="it-IT" sz="3200" dirty="0"/>
          </a:p>
          <a:p>
            <a:pPr marL="0" indent="0">
              <a:buNone/>
            </a:pPr>
            <a:r>
              <a:rPr lang="it-IT" sz="3200" b="1" dirty="0"/>
              <a:t>Gli Scotto</a:t>
            </a:r>
            <a:r>
              <a:rPr lang="ja-JP" altLang="it-IT" sz="3200" dirty="0"/>
              <a:t>スコット家</a:t>
            </a:r>
            <a:endParaRPr lang="it-IT" altLang="ja-JP" sz="3600" dirty="0"/>
          </a:p>
          <a:p>
            <a:pPr marL="0" indent="0">
              <a:buNone/>
            </a:pPr>
            <a:endParaRPr lang="it-IT" altLang="ja-JP" sz="3200" dirty="0"/>
          </a:p>
        </p:txBody>
      </p:sp>
    </p:spTree>
    <p:extLst>
      <p:ext uri="{BB962C8B-B14F-4D97-AF65-F5344CB8AC3E}">
        <p14:creationId xmlns:p14="http://schemas.microsoft.com/office/powerpoint/2010/main" val="2999840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9B3B73-3C00-A053-80A0-CD1C23B713E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803BCF3-868A-9527-2ED6-5A381BC56B8E}"/>
              </a:ext>
            </a:extLst>
          </p:cNvPr>
          <p:cNvSpPr>
            <a:spLocks noGrp="1"/>
          </p:cNvSpPr>
          <p:nvPr>
            <p:ph type="title"/>
          </p:nvPr>
        </p:nvSpPr>
        <p:spPr/>
        <p:txBody>
          <a:bodyPr/>
          <a:lstStyle/>
          <a:p>
            <a:r>
              <a:rPr lang="it-IT" b="1" dirty="0"/>
              <a:t>Lezione 6: Articoli </a:t>
            </a:r>
            <a:r>
              <a:rPr lang="ja-JP" altLang="it-IT" b="1"/>
              <a:t>冠詞</a:t>
            </a:r>
            <a:r>
              <a:rPr lang="ja-JP" altLang="en-US" b="1"/>
              <a:t>（復習）</a:t>
            </a:r>
            <a:endParaRPr lang="it-IT" dirty="0"/>
          </a:p>
        </p:txBody>
      </p:sp>
      <p:sp>
        <p:nvSpPr>
          <p:cNvPr id="3" name="Segnaposto contenuto 2">
            <a:extLst>
              <a:ext uri="{FF2B5EF4-FFF2-40B4-BE49-F238E27FC236}">
                <a16:creationId xmlns:a16="http://schemas.microsoft.com/office/drawing/2014/main" id="{6E13A60C-7A91-7096-12D1-14C1CC7E2D05}"/>
              </a:ext>
            </a:extLst>
          </p:cNvPr>
          <p:cNvSpPr>
            <a:spLocks noGrp="1"/>
          </p:cNvSpPr>
          <p:nvPr>
            <p:ph idx="1"/>
          </p:nvPr>
        </p:nvSpPr>
        <p:spPr>
          <a:xfrm>
            <a:off x="838200" y="1825624"/>
            <a:ext cx="10515600" cy="5032375"/>
          </a:xfrm>
        </p:spPr>
        <p:txBody>
          <a:bodyPr>
            <a:normAutofit lnSpcReduction="10000"/>
          </a:bodyPr>
          <a:lstStyle/>
          <a:p>
            <a:pPr marL="0" indent="0">
              <a:buNone/>
            </a:pPr>
            <a:r>
              <a:rPr lang="ja-JP" altLang="it-IT" sz="3200" b="1" dirty="0"/>
              <a:t>定冠詞と固有名詞</a:t>
            </a:r>
            <a:endParaRPr lang="it-IT" altLang="ja-JP" sz="3200" b="1" dirty="0"/>
          </a:p>
          <a:p>
            <a:pPr marL="742950" indent="-742950">
              <a:buFont typeface="+mj-lt"/>
              <a:buAutoNum type="arabicParenR" startAt="2"/>
            </a:pPr>
            <a:r>
              <a:rPr lang="ja-JP" altLang="it-IT" sz="3200" dirty="0"/>
              <a:t>地名と定冠詞</a:t>
            </a:r>
            <a:endParaRPr lang="it-IT" altLang="ja-JP" sz="3200" dirty="0"/>
          </a:p>
          <a:p>
            <a:pPr marL="0" indent="0">
              <a:buNone/>
            </a:pPr>
            <a:r>
              <a:rPr lang="ja-JP" altLang="it-IT" sz="3200" dirty="0"/>
              <a:t>①山・海・湖・川・島・国・大陸などの地名は普通定冠詞を伴う。</a:t>
            </a:r>
            <a:endParaRPr lang="it-IT" altLang="ja-JP" sz="3200" dirty="0"/>
          </a:p>
          <a:p>
            <a:pPr marL="0" indent="0">
              <a:buNone/>
            </a:pPr>
            <a:r>
              <a:rPr lang="it-IT" sz="3200" b="1" dirty="0"/>
              <a:t>le Alpi</a:t>
            </a:r>
            <a:r>
              <a:rPr lang="ja-JP" altLang="it-IT" sz="3200" dirty="0"/>
              <a:t>アルプス山脈　</a:t>
            </a:r>
            <a:r>
              <a:rPr lang="it-IT" sz="3200" b="1" dirty="0"/>
              <a:t>il Tevere</a:t>
            </a:r>
            <a:r>
              <a:rPr lang="ja-JP" altLang="it-IT" sz="3200" dirty="0"/>
              <a:t>テヴぇレ川　</a:t>
            </a:r>
            <a:r>
              <a:rPr lang="it-IT" sz="3200" b="1" dirty="0"/>
              <a:t>l’Italia</a:t>
            </a:r>
            <a:r>
              <a:rPr lang="ja-JP" altLang="it-IT" sz="3200" dirty="0"/>
              <a:t>イタリア　</a:t>
            </a:r>
            <a:r>
              <a:rPr lang="it-IT" sz="3200" b="1" dirty="0"/>
              <a:t>l’Asia</a:t>
            </a:r>
            <a:r>
              <a:rPr lang="ja-JP" altLang="it-IT" sz="3200" dirty="0"/>
              <a:t>アジア　</a:t>
            </a:r>
            <a:r>
              <a:rPr lang="it-IT" sz="3200" b="1" dirty="0"/>
              <a:t>l’Oceano Atlantico</a:t>
            </a:r>
            <a:r>
              <a:rPr lang="ja-JP" altLang="it-IT" sz="3200" dirty="0"/>
              <a:t>大西洋　</a:t>
            </a:r>
            <a:r>
              <a:rPr lang="it-IT" sz="3200" b="1" dirty="0"/>
              <a:t>la Sicilia</a:t>
            </a:r>
            <a:r>
              <a:rPr lang="ja-JP" altLang="it-IT" sz="3200" dirty="0"/>
              <a:t>シチリア島　</a:t>
            </a:r>
            <a:r>
              <a:rPr lang="it-IT" sz="3200" b="1" dirty="0"/>
              <a:t>il Giappone</a:t>
            </a:r>
            <a:r>
              <a:rPr lang="ja-JP" altLang="it-IT" sz="3200" dirty="0"/>
              <a:t>日本</a:t>
            </a:r>
            <a:endParaRPr lang="it-IT" sz="3200" dirty="0"/>
          </a:p>
          <a:p>
            <a:pPr marL="0" indent="0">
              <a:buNone/>
            </a:pPr>
            <a:r>
              <a:rPr lang="ja-JP" altLang="it-IT" sz="3200" dirty="0"/>
              <a:t>②都市の名前はふつう無冠詞だが、修飾語が付いた場合には定冠詞を付ける</a:t>
            </a:r>
            <a:endParaRPr lang="it-IT" altLang="ja-JP" sz="3200" dirty="0"/>
          </a:p>
          <a:p>
            <a:pPr marL="0" indent="0">
              <a:buNone/>
            </a:pPr>
            <a:r>
              <a:rPr lang="it-IT" sz="3200" b="1" dirty="0"/>
              <a:t>Milano</a:t>
            </a:r>
            <a:r>
              <a:rPr lang="ja-JP" altLang="it-IT" sz="3200" dirty="0"/>
              <a:t>ミラノ　</a:t>
            </a:r>
            <a:r>
              <a:rPr lang="it-IT" altLang="ja-JP" sz="3200" b="1" dirty="0"/>
              <a:t>la bella Firenze</a:t>
            </a:r>
            <a:r>
              <a:rPr lang="ja-JP" altLang="it-IT" sz="3200" dirty="0"/>
              <a:t>美しきフィレンツェ</a:t>
            </a:r>
            <a:endParaRPr lang="it-IT" sz="3200" dirty="0"/>
          </a:p>
        </p:txBody>
      </p:sp>
    </p:spTree>
    <p:extLst>
      <p:ext uri="{BB962C8B-B14F-4D97-AF65-F5344CB8AC3E}">
        <p14:creationId xmlns:p14="http://schemas.microsoft.com/office/powerpoint/2010/main" val="3406034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magine 4" descr="Immagine che contiene cibo, tazza di caffè, Stoviglie, piattino&#10;&#10;Il contenuto generato dall'IA potrebbe non essere corretto.">
            <a:extLst>
              <a:ext uri="{FF2B5EF4-FFF2-40B4-BE49-F238E27FC236}">
                <a16:creationId xmlns:a16="http://schemas.microsoft.com/office/drawing/2014/main" id="{268BF1F4-3707-D242-4C3D-492C837FE142}"/>
              </a:ext>
            </a:extLst>
          </p:cNvPr>
          <p:cNvPicPr>
            <a:picLocks noChangeAspect="1"/>
          </p:cNvPicPr>
          <p:nvPr/>
        </p:nvPicPr>
        <p:blipFill>
          <a:blip r:embed="rId2"/>
          <a:srcRect l="4794" r="1089" b="-1"/>
          <a:stretch>
            <a:fillRect/>
          </a:stretch>
        </p:blipFill>
        <p:spPr>
          <a:xfrm>
            <a:off x="1" y="10"/>
            <a:ext cx="9669642" cy="6857990"/>
          </a:xfrm>
          <a:prstGeom prst="rect">
            <a:avLst/>
          </a:prstGeom>
        </p:spPr>
      </p:pic>
      <p:sp>
        <p:nvSpPr>
          <p:cNvPr id="14" name="Rectangle 13">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935402" y="743447"/>
            <a:ext cx="3445765" cy="3692028"/>
          </a:xfrm>
          <a:noFill/>
        </p:spPr>
        <p:txBody>
          <a:bodyPr>
            <a:normAutofit/>
          </a:bodyPr>
          <a:lstStyle/>
          <a:p>
            <a:pPr algn="l"/>
            <a:r>
              <a:rPr lang="it-IT" sz="4000" b="1" dirty="0"/>
              <a:t>Al bar: esercizio di conversazione</a:t>
            </a:r>
          </a:p>
        </p:txBody>
      </p:sp>
      <p:sp>
        <p:nvSpPr>
          <p:cNvPr id="6" name="AutoShape 2" descr="napoli espresso">
            <a:extLst>
              <a:ext uri="{FF2B5EF4-FFF2-40B4-BE49-F238E27FC236}">
                <a16:creationId xmlns:a16="http://schemas.microsoft.com/office/drawing/2014/main" id="{506F2B5B-B0A7-12F1-AFD8-EE7CAFC55C95}"/>
              </a:ext>
            </a:extLst>
          </p:cNvPr>
          <p:cNvSpPr>
            <a:spLocks noChangeAspect="1" noChangeArrowheads="1"/>
          </p:cNvSpPr>
          <p:nvPr/>
        </p:nvSpPr>
        <p:spPr bwMode="auto">
          <a:xfrm>
            <a:off x="7943088" y="3103562"/>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7" name="AutoShape 4" descr="napoli espresso">
            <a:extLst>
              <a:ext uri="{FF2B5EF4-FFF2-40B4-BE49-F238E27FC236}">
                <a16:creationId xmlns:a16="http://schemas.microsoft.com/office/drawing/2014/main" id="{2843AACE-5A50-FC0A-E0AB-28AB09F3CDC7}"/>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err="1"/>
              <a:t>Vocabolario</a:t>
            </a:r>
            <a:r>
              <a:rPr b="1" dirty="0"/>
              <a:t> (</a:t>
            </a:r>
            <a:r>
              <a:rPr b="1" dirty="0" err="1"/>
              <a:t>maschile</a:t>
            </a:r>
            <a:r>
              <a:rPr b="1" dirty="0"/>
              <a:t>)</a:t>
            </a:r>
            <a:r>
              <a:rPr lang="ja-JP" altLang="it-IT" b="1" dirty="0"/>
              <a:t>単語（㊚</a:t>
            </a:r>
            <a:r>
              <a:rPr lang="ja-JP" altLang="it-IT" dirty="0"/>
              <a:t>）</a:t>
            </a:r>
            <a:endParaRPr dirty="0"/>
          </a:p>
        </p:txBody>
      </p:sp>
      <p:sp>
        <p:nvSpPr>
          <p:cNvPr id="3" name="Content Placeholder 2"/>
          <p:cNvSpPr>
            <a:spLocks noGrp="1"/>
          </p:cNvSpPr>
          <p:nvPr>
            <p:ph idx="1"/>
          </p:nvPr>
        </p:nvSpPr>
        <p:spPr/>
        <p:txBody>
          <a:bodyPr/>
          <a:lstStyle/>
          <a:p>
            <a:r>
              <a:rPr dirty="0"/>
              <a:t> il caffè ☕</a:t>
            </a:r>
            <a:r>
              <a:rPr lang="en-US" dirty="0"/>
              <a:t> (espresso, </a:t>
            </a:r>
            <a:r>
              <a:rPr lang="en-US" dirty="0" err="1"/>
              <a:t>lungo</a:t>
            </a:r>
            <a:r>
              <a:rPr lang="en-US" dirty="0"/>
              <a:t>, macchiato </a:t>
            </a:r>
            <a:r>
              <a:rPr lang="en-US" dirty="0" err="1"/>
              <a:t>ecc</a:t>
            </a:r>
            <a:r>
              <a:rPr lang="en-US" dirty="0"/>
              <a:t>.)</a:t>
            </a:r>
            <a:endParaRPr dirty="0"/>
          </a:p>
          <a:p>
            <a:r>
              <a:rPr dirty="0"/>
              <a:t> </a:t>
            </a:r>
            <a:r>
              <a:rPr lang="it-IT" dirty="0"/>
              <a:t>il</a:t>
            </a:r>
            <a:r>
              <a:rPr dirty="0"/>
              <a:t> cornetto 🥐</a:t>
            </a:r>
            <a:r>
              <a:rPr lang="en-US" dirty="0"/>
              <a:t> (</a:t>
            </a:r>
            <a:r>
              <a:rPr lang="en-US" dirty="0" err="1"/>
              <a:t>vuoto</a:t>
            </a:r>
            <a:r>
              <a:rPr lang="en-US" dirty="0"/>
              <a:t>, a </a:t>
            </a:r>
            <a:r>
              <a:rPr lang="en-US" dirty="0" err="1"/>
              <a:t>marmellata</a:t>
            </a:r>
            <a:r>
              <a:rPr lang="en-US" dirty="0"/>
              <a:t>, a </a:t>
            </a:r>
            <a:r>
              <a:rPr lang="en-US" dirty="0" err="1"/>
              <a:t>cioccolato</a:t>
            </a:r>
            <a:r>
              <a:rPr lang="en-US" dirty="0"/>
              <a:t>)</a:t>
            </a:r>
            <a:endParaRPr dirty="0"/>
          </a:p>
          <a:p>
            <a:r>
              <a:rPr dirty="0"/>
              <a:t> il cappuccino ☕🥛</a:t>
            </a:r>
          </a:p>
          <a:p>
            <a:r>
              <a:rPr dirty="0"/>
              <a:t> il panino 🥪</a:t>
            </a:r>
            <a:endParaRPr lang="en-US" dirty="0"/>
          </a:p>
          <a:p>
            <a:r>
              <a:rPr lang="en-US" dirty="0"/>
              <a:t> lo yogurt </a:t>
            </a:r>
            <a:r>
              <a:rPr lang="ja-JP" altLang="en-US"/>
              <a:t>🥛</a:t>
            </a:r>
            <a:endParaRPr lang="en-US" altLang="ja-JP" dirty="0"/>
          </a:p>
          <a:p>
            <a:r>
              <a:rPr lang="en-US" altLang="ja-JP" dirty="0"/>
              <a:t> </a:t>
            </a:r>
            <a:r>
              <a:rPr lang="en-US" altLang="ja-JP" dirty="0" err="1"/>
              <a:t>i</a:t>
            </a:r>
            <a:r>
              <a:rPr lang="en-US" altLang="ja-JP" dirty="0"/>
              <a:t> </a:t>
            </a:r>
            <a:r>
              <a:rPr lang="en-US" altLang="ja-JP" dirty="0" err="1"/>
              <a:t>cereali</a:t>
            </a:r>
            <a:r>
              <a:rPr lang="en-US" altLang="ja-JP" dirty="0"/>
              <a:t> </a:t>
            </a:r>
            <a:r>
              <a:rPr lang="ja-JP" altLang="en-US"/>
              <a:t>🥣</a:t>
            </a:r>
            <a:endParaRPr lang="en-US" altLang="ja-JP" dirty="0"/>
          </a:p>
          <a:p>
            <a:r>
              <a:rPr lang="en-US" altLang="ja-JP" dirty="0"/>
              <a:t> </a:t>
            </a:r>
            <a:r>
              <a:rPr lang="en-US" altLang="ja-JP" dirty="0" err="1"/>
              <a:t>i</a:t>
            </a:r>
            <a:r>
              <a:rPr lang="en-US" altLang="ja-JP" dirty="0"/>
              <a:t> biscotti </a:t>
            </a:r>
            <a:r>
              <a:rPr lang="ja-JP" altLang="en-US"/>
              <a:t>🍪</a:t>
            </a:r>
            <a:endParaRPr lang="en-US" altLang="ja-JP" dirty="0"/>
          </a:p>
          <a:p>
            <a:r>
              <a:rPr lang="en-US" altLang="ja-JP" dirty="0"/>
              <a:t> il </a:t>
            </a:r>
            <a:r>
              <a:rPr lang="en-US" altLang="ja-JP" dirty="0" err="1"/>
              <a:t>succo</a:t>
            </a:r>
            <a:r>
              <a:rPr lang="en-US" altLang="ja-JP" dirty="0"/>
              <a:t> di </a:t>
            </a:r>
            <a:r>
              <a:rPr lang="en-US" altLang="ja-JP" dirty="0" err="1"/>
              <a:t>frutta</a:t>
            </a:r>
            <a:r>
              <a:rPr lang="en-US" altLang="ja-JP" dirty="0"/>
              <a:t> </a:t>
            </a:r>
            <a:r>
              <a:rPr lang="ja-JP" altLang="en-US"/>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err="1"/>
              <a:t>Vocabolario</a:t>
            </a:r>
            <a:r>
              <a:rPr b="1" dirty="0"/>
              <a:t> (</a:t>
            </a:r>
            <a:r>
              <a:rPr b="1" dirty="0" err="1"/>
              <a:t>femminile</a:t>
            </a:r>
            <a:r>
              <a:rPr b="1" dirty="0"/>
              <a:t>)</a:t>
            </a:r>
            <a:r>
              <a:rPr lang="ja-JP" altLang="it-IT" b="1" dirty="0"/>
              <a:t>単語（㊛</a:t>
            </a:r>
            <a:r>
              <a:rPr lang="ja-JP" altLang="it-IT" dirty="0"/>
              <a:t>）</a:t>
            </a:r>
            <a:endParaRPr dirty="0"/>
          </a:p>
        </p:txBody>
      </p:sp>
      <p:sp>
        <p:nvSpPr>
          <p:cNvPr id="3" name="Content Placeholder 2"/>
          <p:cNvSpPr>
            <a:spLocks noGrp="1"/>
          </p:cNvSpPr>
          <p:nvPr>
            <p:ph idx="1"/>
          </p:nvPr>
        </p:nvSpPr>
        <p:spPr>
          <a:xfrm>
            <a:off x="838200" y="1825624"/>
            <a:ext cx="10515600" cy="4816913"/>
          </a:xfrm>
        </p:spPr>
        <p:txBody>
          <a:bodyPr>
            <a:normAutofit/>
          </a:bodyPr>
          <a:lstStyle/>
          <a:p>
            <a:r>
              <a:rPr dirty="0"/>
              <a:t> la tazza 🍵</a:t>
            </a:r>
          </a:p>
          <a:p>
            <a:r>
              <a:rPr lang="it-IT" dirty="0"/>
              <a:t> la</a:t>
            </a:r>
            <a:r>
              <a:rPr dirty="0"/>
              <a:t> brioche 🥐</a:t>
            </a:r>
          </a:p>
          <a:p>
            <a:r>
              <a:rPr dirty="0"/>
              <a:t> la </a:t>
            </a:r>
            <a:r>
              <a:rPr dirty="0" err="1"/>
              <a:t>spremuta</a:t>
            </a:r>
            <a:r>
              <a:rPr lang="it-IT" dirty="0"/>
              <a:t> di arance</a:t>
            </a:r>
            <a:r>
              <a:rPr dirty="0"/>
              <a:t> 🍊</a:t>
            </a:r>
          </a:p>
          <a:p>
            <a:r>
              <a:rPr dirty="0"/>
              <a:t> </a:t>
            </a:r>
            <a:r>
              <a:rPr lang="it-IT" dirty="0"/>
              <a:t>la</a:t>
            </a:r>
            <a:r>
              <a:rPr dirty="0"/>
              <a:t> </a:t>
            </a:r>
            <a:r>
              <a:rPr dirty="0" err="1"/>
              <a:t>bottiglia</a:t>
            </a:r>
            <a:r>
              <a:rPr dirty="0"/>
              <a:t> </a:t>
            </a:r>
            <a:r>
              <a:rPr lang="it-IT" dirty="0"/>
              <a:t>d’acqua</a:t>
            </a:r>
            <a:r>
              <a:rPr dirty="0"/>
              <a:t>🍼</a:t>
            </a:r>
            <a:r>
              <a:rPr lang="it-IT" dirty="0"/>
              <a:t>💧</a:t>
            </a:r>
            <a:endParaRPr dirty="0"/>
          </a:p>
          <a:p>
            <a:r>
              <a:rPr dirty="0"/>
              <a:t> la </a:t>
            </a:r>
            <a:r>
              <a:rPr dirty="0" err="1"/>
              <a:t>macedonia</a:t>
            </a:r>
            <a:r>
              <a:rPr dirty="0"/>
              <a:t> 🍓🍍</a:t>
            </a:r>
            <a:endParaRPr lang="en-US" dirty="0"/>
          </a:p>
          <a:p>
            <a:r>
              <a:rPr lang="en-US" dirty="0"/>
              <a:t> la fetta di torta 🍰</a:t>
            </a:r>
          </a:p>
          <a:p>
            <a:r>
              <a:rPr lang="en-US" dirty="0"/>
              <a:t> le </a:t>
            </a:r>
            <a:r>
              <a:rPr lang="en-US" dirty="0" err="1"/>
              <a:t>fette</a:t>
            </a:r>
            <a:r>
              <a:rPr lang="en-US" dirty="0"/>
              <a:t> </a:t>
            </a:r>
            <a:r>
              <a:rPr lang="en-US" dirty="0" err="1"/>
              <a:t>biscottate</a:t>
            </a:r>
            <a:r>
              <a:rPr lang="en-US" dirty="0"/>
              <a:t> 🍞</a:t>
            </a:r>
          </a:p>
          <a:p>
            <a:r>
              <a:rPr lang="en-US" dirty="0"/>
              <a:t> la </a:t>
            </a:r>
            <a:r>
              <a:rPr lang="en-US" dirty="0" err="1"/>
              <a:t>marmellata</a:t>
            </a:r>
            <a:r>
              <a:rPr lang="en-US" dirty="0"/>
              <a:t> di </a:t>
            </a:r>
            <a:r>
              <a:rPr lang="en-US" dirty="0" err="1"/>
              <a:t>fragole</a:t>
            </a:r>
            <a:r>
              <a:rPr lang="en-US" dirty="0"/>
              <a:t> </a:t>
            </a:r>
            <a:r>
              <a:rPr lang="ja-JP" altLang="en-US" b="0" i="0" u="none" strike="noStrike">
                <a:solidFill>
                  <a:srgbClr val="474747"/>
                </a:solidFill>
                <a:effectLst/>
                <a:latin typeface="Helvetica Neue" panose="02000503000000020004" pitchFamily="2" charset="0"/>
              </a:rPr>
              <a:t>🥫</a:t>
            </a:r>
            <a:r>
              <a:rPr lang="ja-JP" altLang="en-US"/>
              <a:t>🍓</a:t>
            </a:r>
            <a:endParaRPr lang="en-US" altLang="ja-JP" dirty="0"/>
          </a:p>
          <a:p>
            <a:r>
              <a:rPr lang="en-US" dirty="0"/>
              <a:t> la </a:t>
            </a:r>
            <a:r>
              <a:rPr lang="en-US" dirty="0" err="1"/>
              <a:t>cioccolata</a:t>
            </a:r>
            <a:r>
              <a:rPr lang="en-US" dirty="0"/>
              <a:t> </a:t>
            </a:r>
            <a:r>
              <a:rPr lang="en-US" dirty="0" err="1"/>
              <a:t>calda</a:t>
            </a:r>
            <a:r>
              <a:rPr lang="en-US" dirty="0"/>
              <a:t> 🍫</a:t>
            </a:r>
            <a:r>
              <a:rPr lang="ja-JP" altLang="en-US"/>
              <a:t>🍵</a:t>
            </a:r>
          </a:p>
          <a:p>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A604BA-C40E-04B7-291B-43C4C59C3D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B4446D-70AB-C542-23CD-45DD53A032E8}"/>
              </a:ext>
            </a:extLst>
          </p:cNvPr>
          <p:cNvSpPr>
            <a:spLocks noGrp="1"/>
          </p:cNvSpPr>
          <p:nvPr>
            <p:ph type="title"/>
          </p:nvPr>
        </p:nvSpPr>
        <p:spPr/>
        <p:txBody>
          <a:bodyPr/>
          <a:lstStyle/>
          <a:p>
            <a:r>
              <a:rPr b="1" dirty="0" err="1"/>
              <a:t>Vocabolario</a:t>
            </a:r>
            <a:r>
              <a:rPr b="1" dirty="0"/>
              <a:t> </a:t>
            </a:r>
            <a:r>
              <a:rPr lang="ja-JP" altLang="en-US" b="1"/>
              <a:t>繋ぐ言葉</a:t>
            </a:r>
            <a:endParaRPr dirty="0"/>
          </a:p>
        </p:txBody>
      </p:sp>
      <p:sp>
        <p:nvSpPr>
          <p:cNvPr id="3" name="Content Placeholder 2">
            <a:extLst>
              <a:ext uri="{FF2B5EF4-FFF2-40B4-BE49-F238E27FC236}">
                <a16:creationId xmlns:a16="http://schemas.microsoft.com/office/drawing/2014/main" id="{518F3FF8-81BB-5C1A-7AE2-4AD919C6D1C2}"/>
              </a:ext>
            </a:extLst>
          </p:cNvPr>
          <p:cNvSpPr>
            <a:spLocks noGrp="1"/>
          </p:cNvSpPr>
          <p:nvPr>
            <p:ph idx="1"/>
          </p:nvPr>
        </p:nvSpPr>
        <p:spPr/>
        <p:txBody>
          <a:bodyPr/>
          <a:lstStyle/>
          <a:p>
            <a:r>
              <a:rPr lang="en-US" dirty="0" err="1"/>
              <a:t>eと</a:t>
            </a:r>
            <a:endParaRPr lang="en-US" dirty="0"/>
          </a:p>
          <a:p>
            <a:pPr marL="0" indent="0">
              <a:buNone/>
            </a:pPr>
            <a:r>
              <a:rPr lang="en-US" dirty="0" err="1"/>
              <a:t>例）un</a:t>
            </a:r>
            <a:r>
              <a:rPr lang="en-US" dirty="0"/>
              <a:t> cornetto e un cappuccino</a:t>
            </a:r>
          </a:p>
          <a:p>
            <a:pPr marL="0" indent="0">
              <a:buNone/>
            </a:pPr>
            <a:r>
              <a:rPr lang="en-US" dirty="0"/>
              <a:t>       </a:t>
            </a:r>
            <a:r>
              <a:rPr lang="en-US" dirty="0" err="1"/>
              <a:t>una</a:t>
            </a:r>
            <a:r>
              <a:rPr lang="en-US" dirty="0"/>
              <a:t> brioche e un </a:t>
            </a:r>
            <a:r>
              <a:rPr lang="en-US" dirty="0" err="1"/>
              <a:t>succo</a:t>
            </a:r>
            <a:r>
              <a:rPr lang="en-US" dirty="0"/>
              <a:t> di </a:t>
            </a:r>
            <a:r>
              <a:rPr lang="en-US" dirty="0" err="1"/>
              <a:t>frutta</a:t>
            </a:r>
            <a:endParaRPr lang="en-US" dirty="0"/>
          </a:p>
          <a:p>
            <a:r>
              <a:rPr lang="en-US" altLang="ja-JP" dirty="0"/>
              <a:t>con</a:t>
            </a:r>
            <a:r>
              <a:rPr lang="ja-JP" altLang="en-US"/>
              <a:t>と（</a:t>
            </a:r>
            <a:r>
              <a:rPr lang="en-US" altLang="ja-JP" dirty="0"/>
              <a:t>with</a:t>
            </a:r>
            <a:r>
              <a:rPr lang="ja-JP" altLang="en-US"/>
              <a:t>）</a:t>
            </a:r>
            <a:endParaRPr lang="en-US" altLang="ja-JP" dirty="0"/>
          </a:p>
          <a:p>
            <a:pPr marL="0" indent="0">
              <a:buNone/>
            </a:pPr>
            <a:r>
              <a:rPr lang="ja-JP" altLang="en-US"/>
              <a:t>例）</a:t>
            </a:r>
            <a:r>
              <a:rPr lang="en-US" altLang="ja-JP" dirty="0"/>
              <a:t>le </a:t>
            </a:r>
            <a:r>
              <a:rPr lang="en-US" altLang="ja-JP" dirty="0" err="1"/>
              <a:t>fette</a:t>
            </a:r>
            <a:r>
              <a:rPr lang="en-US" altLang="ja-JP" dirty="0"/>
              <a:t> </a:t>
            </a:r>
            <a:r>
              <a:rPr lang="en-US" altLang="ja-JP" dirty="0" err="1"/>
              <a:t>biscottate</a:t>
            </a:r>
            <a:r>
              <a:rPr lang="en-US" altLang="ja-JP" dirty="0"/>
              <a:t> con la </a:t>
            </a:r>
            <a:r>
              <a:rPr lang="en-US" altLang="ja-JP" dirty="0" err="1"/>
              <a:t>marmellata</a:t>
            </a:r>
            <a:endParaRPr lang="en-US" altLang="ja-JP" dirty="0"/>
          </a:p>
          <a:p>
            <a:pPr marL="0" indent="0">
              <a:buNone/>
            </a:pPr>
            <a:r>
              <a:rPr lang="en-US" altLang="ja-JP" dirty="0"/>
              <a:t>       lo yogurt con </a:t>
            </a:r>
            <a:r>
              <a:rPr lang="en-US" altLang="ja-JP" dirty="0" err="1"/>
              <a:t>i</a:t>
            </a:r>
            <a:r>
              <a:rPr lang="en-US" altLang="ja-JP" dirty="0"/>
              <a:t> </a:t>
            </a:r>
            <a:r>
              <a:rPr lang="en-US" altLang="ja-JP" dirty="0" err="1"/>
              <a:t>cereali</a:t>
            </a:r>
            <a:endParaRPr lang="en-US" altLang="ja-JP" dirty="0"/>
          </a:p>
          <a:p>
            <a:endParaRPr lang="ja-JP" altLang="en-US"/>
          </a:p>
        </p:txBody>
      </p:sp>
    </p:spTree>
    <p:extLst>
      <p:ext uri="{BB962C8B-B14F-4D97-AF65-F5344CB8AC3E}">
        <p14:creationId xmlns:p14="http://schemas.microsoft.com/office/powerpoint/2010/main" val="3567179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7A8C2F-976B-25BF-9963-D554F471A69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718A5C6-BBC7-1908-B14E-002CCF1B320C}"/>
              </a:ext>
            </a:extLst>
          </p:cNvPr>
          <p:cNvSpPr>
            <a:spLocks noGrp="1"/>
          </p:cNvSpPr>
          <p:nvPr>
            <p:ph type="title"/>
          </p:nvPr>
        </p:nvSpPr>
        <p:spPr/>
        <p:txBody>
          <a:bodyPr/>
          <a:lstStyle/>
          <a:p>
            <a:r>
              <a:rPr lang="it-IT" b="1" dirty="0"/>
              <a:t>Vocabolario: numeri e soldi </a:t>
            </a:r>
            <a:r>
              <a:rPr lang="ja-JP" altLang="it-IT" b="1" dirty="0"/>
              <a:t>数字とお金</a:t>
            </a:r>
            <a:endParaRPr lang="it-IT" b="1" dirty="0"/>
          </a:p>
        </p:txBody>
      </p:sp>
      <p:sp>
        <p:nvSpPr>
          <p:cNvPr id="3" name="Segnaposto contenuto 2">
            <a:extLst>
              <a:ext uri="{FF2B5EF4-FFF2-40B4-BE49-F238E27FC236}">
                <a16:creationId xmlns:a16="http://schemas.microsoft.com/office/drawing/2014/main" id="{77299212-87B3-9539-1013-5ED5549F7846}"/>
              </a:ext>
            </a:extLst>
          </p:cNvPr>
          <p:cNvSpPr>
            <a:spLocks noGrp="1"/>
          </p:cNvSpPr>
          <p:nvPr>
            <p:ph idx="1"/>
          </p:nvPr>
        </p:nvSpPr>
        <p:spPr>
          <a:xfrm>
            <a:off x="838200" y="1825624"/>
            <a:ext cx="1973826" cy="5032375"/>
          </a:xfrm>
        </p:spPr>
        <p:txBody>
          <a:bodyPr>
            <a:normAutofit fontScale="92500" lnSpcReduction="10000"/>
          </a:bodyPr>
          <a:lstStyle/>
          <a:p>
            <a:pPr marL="0" indent="0">
              <a:buNone/>
            </a:pPr>
            <a:r>
              <a:rPr lang="it-IT" sz="3200" dirty="0"/>
              <a:t>1 uno</a:t>
            </a:r>
          </a:p>
          <a:p>
            <a:pPr marL="0" indent="0">
              <a:buNone/>
            </a:pPr>
            <a:r>
              <a:rPr lang="it-IT" sz="3200" dirty="0"/>
              <a:t>2 due</a:t>
            </a:r>
          </a:p>
          <a:p>
            <a:pPr marL="0" indent="0">
              <a:buNone/>
            </a:pPr>
            <a:r>
              <a:rPr lang="it-IT" sz="3200" dirty="0"/>
              <a:t>3 tre</a:t>
            </a:r>
          </a:p>
          <a:p>
            <a:pPr marL="0" indent="0">
              <a:buNone/>
            </a:pPr>
            <a:r>
              <a:rPr lang="it-IT" sz="3200" dirty="0"/>
              <a:t>4 quattro</a:t>
            </a:r>
          </a:p>
          <a:p>
            <a:pPr marL="0" indent="0">
              <a:buNone/>
            </a:pPr>
            <a:r>
              <a:rPr lang="it-IT" sz="3200" dirty="0"/>
              <a:t>5 cinque</a:t>
            </a:r>
          </a:p>
          <a:p>
            <a:pPr marL="0" indent="0">
              <a:buNone/>
            </a:pPr>
            <a:r>
              <a:rPr lang="it-IT" sz="3200" dirty="0"/>
              <a:t>6 sei</a:t>
            </a:r>
          </a:p>
          <a:p>
            <a:pPr marL="0" indent="0">
              <a:buNone/>
            </a:pPr>
            <a:r>
              <a:rPr lang="it-IT" sz="3200" dirty="0"/>
              <a:t>7 sette</a:t>
            </a:r>
          </a:p>
          <a:p>
            <a:pPr marL="0" indent="0">
              <a:buNone/>
            </a:pPr>
            <a:r>
              <a:rPr lang="it-IT" sz="3200" dirty="0"/>
              <a:t>8 otto</a:t>
            </a:r>
          </a:p>
          <a:p>
            <a:pPr marL="0" indent="0">
              <a:buNone/>
            </a:pPr>
            <a:r>
              <a:rPr lang="it-IT" sz="3200" dirty="0"/>
              <a:t>9 nove</a:t>
            </a:r>
          </a:p>
          <a:p>
            <a:pPr marL="0" indent="0">
              <a:buNone/>
            </a:pPr>
            <a:r>
              <a:rPr lang="it-IT" sz="3200" dirty="0"/>
              <a:t>10 dieci</a:t>
            </a:r>
          </a:p>
        </p:txBody>
      </p:sp>
      <p:sp>
        <p:nvSpPr>
          <p:cNvPr id="4" name="Segnaposto contenuto 2">
            <a:extLst>
              <a:ext uri="{FF2B5EF4-FFF2-40B4-BE49-F238E27FC236}">
                <a16:creationId xmlns:a16="http://schemas.microsoft.com/office/drawing/2014/main" id="{631A73DA-3C02-D8C6-924D-441DDB78DAE4}"/>
              </a:ext>
            </a:extLst>
          </p:cNvPr>
          <p:cNvSpPr txBox="1">
            <a:spLocks/>
          </p:cNvSpPr>
          <p:nvPr/>
        </p:nvSpPr>
        <p:spPr>
          <a:xfrm>
            <a:off x="3497825" y="1825625"/>
            <a:ext cx="2902975" cy="503237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it-IT" sz="3200" dirty="0"/>
              <a:t>11 undici</a:t>
            </a:r>
          </a:p>
          <a:p>
            <a:pPr marL="0" indent="0">
              <a:buFont typeface="Arial" panose="020B0604020202020204" pitchFamily="34" charset="0"/>
              <a:buNone/>
            </a:pPr>
            <a:r>
              <a:rPr lang="it-IT" sz="3200" dirty="0"/>
              <a:t>12 dodici</a:t>
            </a:r>
          </a:p>
          <a:p>
            <a:pPr marL="0" indent="0">
              <a:buFont typeface="Arial" panose="020B0604020202020204" pitchFamily="34" charset="0"/>
              <a:buNone/>
            </a:pPr>
            <a:r>
              <a:rPr lang="it-IT" sz="3200" dirty="0"/>
              <a:t>13 tredici</a:t>
            </a:r>
          </a:p>
          <a:p>
            <a:pPr marL="0" indent="0">
              <a:buFont typeface="Arial" panose="020B0604020202020204" pitchFamily="34" charset="0"/>
              <a:buNone/>
            </a:pPr>
            <a:r>
              <a:rPr lang="it-IT" sz="3200" dirty="0"/>
              <a:t>14 quattordici</a:t>
            </a:r>
          </a:p>
          <a:p>
            <a:pPr marL="0" indent="0">
              <a:buFont typeface="Arial" panose="020B0604020202020204" pitchFamily="34" charset="0"/>
              <a:buNone/>
            </a:pPr>
            <a:r>
              <a:rPr lang="it-IT" sz="3200" dirty="0"/>
              <a:t>15 quindici</a:t>
            </a:r>
          </a:p>
          <a:p>
            <a:pPr marL="0" indent="0">
              <a:buFont typeface="Arial" panose="020B0604020202020204" pitchFamily="34" charset="0"/>
              <a:buNone/>
            </a:pPr>
            <a:r>
              <a:rPr lang="it-IT" sz="3200" dirty="0"/>
              <a:t>16 sedici</a:t>
            </a:r>
          </a:p>
          <a:p>
            <a:pPr marL="0" indent="0">
              <a:buFont typeface="Arial" panose="020B0604020202020204" pitchFamily="34" charset="0"/>
              <a:buNone/>
            </a:pPr>
            <a:r>
              <a:rPr lang="it-IT" sz="3200" dirty="0"/>
              <a:t>17 diciassette</a:t>
            </a:r>
          </a:p>
          <a:p>
            <a:pPr marL="0" indent="0">
              <a:buFont typeface="Arial" panose="020B0604020202020204" pitchFamily="34" charset="0"/>
              <a:buNone/>
            </a:pPr>
            <a:r>
              <a:rPr lang="it-IT" sz="3200" dirty="0"/>
              <a:t>18 diciotto</a:t>
            </a:r>
          </a:p>
          <a:p>
            <a:pPr marL="0" indent="0">
              <a:buFont typeface="Arial" panose="020B0604020202020204" pitchFamily="34" charset="0"/>
              <a:buNone/>
            </a:pPr>
            <a:r>
              <a:rPr lang="it-IT" sz="3200" dirty="0"/>
              <a:t>19 diciannove</a:t>
            </a:r>
          </a:p>
          <a:p>
            <a:pPr marL="0" indent="0">
              <a:buFont typeface="Arial" panose="020B0604020202020204" pitchFamily="34" charset="0"/>
              <a:buNone/>
            </a:pPr>
            <a:r>
              <a:rPr lang="it-IT" sz="3200" dirty="0"/>
              <a:t>20 venti</a:t>
            </a:r>
          </a:p>
        </p:txBody>
      </p:sp>
      <p:sp>
        <p:nvSpPr>
          <p:cNvPr id="5" name="Segnaposto contenuto 2">
            <a:extLst>
              <a:ext uri="{FF2B5EF4-FFF2-40B4-BE49-F238E27FC236}">
                <a16:creationId xmlns:a16="http://schemas.microsoft.com/office/drawing/2014/main" id="{95D97086-24E8-186D-8430-B7DF5A230B57}"/>
              </a:ext>
            </a:extLst>
          </p:cNvPr>
          <p:cNvSpPr txBox="1">
            <a:spLocks/>
          </p:cNvSpPr>
          <p:nvPr/>
        </p:nvSpPr>
        <p:spPr>
          <a:xfrm>
            <a:off x="6614651" y="1825623"/>
            <a:ext cx="2509684" cy="503237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it-IT" sz="3200" dirty="0"/>
              <a:t>21 ven</a:t>
            </a:r>
            <a:r>
              <a:rPr lang="it-IT" sz="3200" b="1" dirty="0"/>
              <a:t>t</a:t>
            </a:r>
            <a:r>
              <a:rPr lang="it-IT" sz="3200" u="sng" dirty="0"/>
              <a:t>u</a:t>
            </a:r>
            <a:r>
              <a:rPr lang="it-IT" sz="3200" dirty="0"/>
              <a:t>no</a:t>
            </a:r>
          </a:p>
          <a:p>
            <a:pPr marL="0" indent="0">
              <a:buFont typeface="Arial" panose="020B0604020202020204" pitchFamily="34" charset="0"/>
              <a:buNone/>
            </a:pPr>
            <a:r>
              <a:rPr lang="it-IT" sz="3200" dirty="0"/>
              <a:t>22 venti</a:t>
            </a:r>
            <a:r>
              <a:rPr lang="it-IT" sz="3200" u="sng" dirty="0"/>
              <a:t>d</a:t>
            </a:r>
            <a:r>
              <a:rPr lang="it-IT" sz="3200" dirty="0"/>
              <a:t>ue</a:t>
            </a:r>
          </a:p>
          <a:p>
            <a:pPr marL="0" indent="0">
              <a:buFont typeface="Arial" panose="020B0604020202020204" pitchFamily="34" charset="0"/>
              <a:buNone/>
            </a:pPr>
            <a:r>
              <a:rPr lang="it-IT" sz="3200" dirty="0"/>
              <a:t>28 ven</a:t>
            </a:r>
            <a:r>
              <a:rPr lang="it-IT" sz="3200" b="1" dirty="0"/>
              <a:t>t</a:t>
            </a:r>
            <a:r>
              <a:rPr lang="it-IT" sz="3200" u="sng" dirty="0"/>
              <a:t>o</a:t>
            </a:r>
            <a:r>
              <a:rPr lang="it-IT" sz="3200" dirty="0"/>
              <a:t>tto</a:t>
            </a:r>
          </a:p>
          <a:p>
            <a:pPr marL="0" indent="0">
              <a:buFont typeface="Arial" panose="020B0604020202020204" pitchFamily="34" charset="0"/>
              <a:buNone/>
            </a:pPr>
            <a:r>
              <a:rPr lang="it-IT" sz="3200" dirty="0"/>
              <a:t>30 trenta</a:t>
            </a:r>
          </a:p>
          <a:p>
            <a:pPr marL="0" indent="0">
              <a:buFont typeface="Arial" panose="020B0604020202020204" pitchFamily="34" charset="0"/>
              <a:buNone/>
            </a:pPr>
            <a:r>
              <a:rPr lang="it-IT" sz="3200" dirty="0"/>
              <a:t>40 quaranta</a:t>
            </a:r>
          </a:p>
          <a:p>
            <a:pPr marL="0" indent="0">
              <a:buFont typeface="Arial" panose="020B0604020202020204" pitchFamily="34" charset="0"/>
              <a:buNone/>
            </a:pPr>
            <a:r>
              <a:rPr lang="it-IT" sz="3200" dirty="0"/>
              <a:t>50 cinquanta</a:t>
            </a:r>
          </a:p>
          <a:p>
            <a:pPr marL="0" indent="0">
              <a:buFont typeface="Arial" panose="020B0604020202020204" pitchFamily="34" charset="0"/>
              <a:buNone/>
            </a:pPr>
            <a:r>
              <a:rPr lang="it-IT" sz="3200" dirty="0"/>
              <a:t>60 sessanta</a:t>
            </a:r>
          </a:p>
          <a:p>
            <a:pPr marL="0" indent="0">
              <a:buFont typeface="Arial" panose="020B0604020202020204" pitchFamily="34" charset="0"/>
              <a:buNone/>
            </a:pPr>
            <a:r>
              <a:rPr lang="it-IT" sz="3200" dirty="0"/>
              <a:t>70 settanta</a:t>
            </a:r>
          </a:p>
          <a:p>
            <a:pPr marL="0" indent="0">
              <a:buFont typeface="Arial" panose="020B0604020202020204" pitchFamily="34" charset="0"/>
              <a:buNone/>
            </a:pPr>
            <a:r>
              <a:rPr lang="it-IT" sz="3200" dirty="0"/>
              <a:t>80 ottanta</a:t>
            </a:r>
          </a:p>
          <a:p>
            <a:pPr marL="0" indent="0">
              <a:buFont typeface="Arial" panose="020B0604020202020204" pitchFamily="34" charset="0"/>
              <a:buNone/>
            </a:pPr>
            <a:r>
              <a:rPr lang="it-IT" sz="3200" dirty="0"/>
              <a:t>90 novanta</a:t>
            </a:r>
          </a:p>
          <a:p>
            <a:pPr marL="0" indent="0">
              <a:buFont typeface="Arial" panose="020B0604020202020204" pitchFamily="34" charset="0"/>
              <a:buNone/>
            </a:pPr>
            <a:r>
              <a:rPr lang="it-IT" sz="3200" dirty="0"/>
              <a:t>100 cento</a:t>
            </a:r>
          </a:p>
        </p:txBody>
      </p:sp>
      <p:sp>
        <p:nvSpPr>
          <p:cNvPr id="6" name="Segnaposto contenuto 2">
            <a:extLst>
              <a:ext uri="{FF2B5EF4-FFF2-40B4-BE49-F238E27FC236}">
                <a16:creationId xmlns:a16="http://schemas.microsoft.com/office/drawing/2014/main" id="{A3563A39-EA7E-CB26-3DF3-6D140CC3EA52}"/>
              </a:ext>
            </a:extLst>
          </p:cNvPr>
          <p:cNvSpPr txBox="1">
            <a:spLocks/>
          </p:cNvSpPr>
          <p:nvPr/>
        </p:nvSpPr>
        <p:spPr>
          <a:xfrm>
            <a:off x="9379974" y="1825622"/>
            <a:ext cx="2812026" cy="5032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it-IT" sz="3200" dirty="0"/>
              <a:t>1,50€ un euro e cinquanta (centesimi)</a:t>
            </a:r>
          </a:p>
          <a:p>
            <a:pPr marL="0" indent="0">
              <a:buFont typeface="Arial" panose="020B0604020202020204" pitchFamily="34" charset="0"/>
              <a:buNone/>
            </a:pPr>
            <a:r>
              <a:rPr lang="it-IT" sz="3200" dirty="0"/>
              <a:t>2,25€ due euro e venticinque (centesimi)</a:t>
            </a:r>
          </a:p>
        </p:txBody>
      </p:sp>
    </p:spTree>
    <p:extLst>
      <p:ext uri="{BB962C8B-B14F-4D97-AF65-F5344CB8AC3E}">
        <p14:creationId xmlns:p14="http://schemas.microsoft.com/office/powerpoint/2010/main" val="3528243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7A8B18-DF3D-34B5-CEC3-6655CBE32CD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C99FADC-EABB-9A1C-A035-CF757A30A70D}"/>
              </a:ext>
            </a:extLst>
          </p:cNvPr>
          <p:cNvSpPr>
            <a:spLocks noGrp="1"/>
          </p:cNvSpPr>
          <p:nvPr>
            <p:ph type="title"/>
          </p:nvPr>
        </p:nvSpPr>
        <p:spPr/>
        <p:txBody>
          <a:bodyPr/>
          <a:lstStyle/>
          <a:p>
            <a:r>
              <a:rPr lang="it-IT" altLang="ja-JP" b="1" dirty="0"/>
              <a:t>Compiti a casa </a:t>
            </a:r>
            <a:r>
              <a:rPr lang="ja-JP" altLang="it-IT" b="1"/>
              <a:t>宿題</a:t>
            </a:r>
            <a:endParaRPr lang="it-IT" b="1" dirty="0"/>
          </a:p>
        </p:txBody>
      </p:sp>
      <p:sp>
        <p:nvSpPr>
          <p:cNvPr id="3" name="Segnaposto contenuto 2">
            <a:extLst>
              <a:ext uri="{FF2B5EF4-FFF2-40B4-BE49-F238E27FC236}">
                <a16:creationId xmlns:a16="http://schemas.microsoft.com/office/drawing/2014/main" id="{7AC4C21E-9525-1F39-B5C8-5C5CC0C0F592}"/>
              </a:ext>
            </a:extLst>
          </p:cNvPr>
          <p:cNvSpPr>
            <a:spLocks noGrp="1"/>
          </p:cNvSpPr>
          <p:nvPr>
            <p:ph idx="1"/>
          </p:nvPr>
        </p:nvSpPr>
        <p:spPr>
          <a:xfrm>
            <a:off x="838200" y="1460499"/>
            <a:ext cx="11641393" cy="5397501"/>
          </a:xfrm>
        </p:spPr>
        <p:txBody>
          <a:bodyPr>
            <a:normAutofit/>
          </a:bodyPr>
          <a:lstStyle/>
          <a:p>
            <a:pPr marL="0" indent="0">
              <a:buNone/>
            </a:pPr>
            <a:r>
              <a:rPr lang="ja-JP" altLang="it-IT" sz="3500" b="1" dirty="0"/>
              <a:t>宿題（</a:t>
            </a:r>
            <a:r>
              <a:rPr lang="it-IT" altLang="ja-JP" sz="3500" b="1" dirty="0"/>
              <a:t>33</a:t>
            </a:r>
            <a:r>
              <a:rPr lang="ja-JP" altLang="it-IT" sz="3500" b="1"/>
              <a:t>ページ</a:t>
            </a:r>
            <a:r>
              <a:rPr lang="en-US" altLang="ja-JP" sz="3500" b="1" dirty="0"/>
              <a:t>②</a:t>
            </a:r>
            <a:r>
              <a:rPr lang="ja-JP" altLang="en-US" sz="3500" b="1"/>
              <a:t>）</a:t>
            </a:r>
            <a:endParaRPr lang="it-IT" altLang="ja-JP" sz="3500" b="1" dirty="0"/>
          </a:p>
          <a:p>
            <a:pPr marL="514350" indent="-514350">
              <a:buFont typeface="+mj-lt"/>
              <a:buAutoNum type="arabicParenR"/>
            </a:pPr>
            <a:r>
              <a:rPr lang="it-IT" altLang="ja-JP" dirty="0"/>
              <a:t>ragazzo</a:t>
            </a:r>
            <a:r>
              <a:rPr lang="ja-JP" altLang="it-IT"/>
              <a:t>　→</a:t>
            </a:r>
            <a:r>
              <a:rPr lang="ja-JP" altLang="en-US"/>
              <a:t>　</a:t>
            </a:r>
            <a:endParaRPr lang="en-US" altLang="ja-JP" dirty="0"/>
          </a:p>
          <a:p>
            <a:pPr marL="514350" indent="-514350">
              <a:buFont typeface="+mj-lt"/>
              <a:buAutoNum type="arabicParenR"/>
            </a:pPr>
            <a:r>
              <a:rPr lang="it-IT" altLang="ja-JP" dirty="0"/>
              <a:t>sbaglio</a:t>
            </a:r>
            <a:r>
              <a:rPr lang="ja-JP" altLang="it-IT"/>
              <a:t>　→</a:t>
            </a:r>
            <a:r>
              <a:rPr lang="ja-JP" altLang="en-US"/>
              <a:t>　</a:t>
            </a:r>
            <a:endParaRPr lang="en-US" altLang="ja-JP" dirty="0"/>
          </a:p>
          <a:p>
            <a:pPr marL="514350" indent="-514350">
              <a:buFont typeface="+mj-lt"/>
              <a:buAutoNum type="arabicParenR"/>
            </a:pPr>
            <a:r>
              <a:rPr lang="it-IT" altLang="ja-JP" dirty="0"/>
              <a:t>auto</a:t>
            </a:r>
            <a:r>
              <a:rPr lang="ja-JP" altLang="it-IT"/>
              <a:t>　→</a:t>
            </a:r>
            <a:r>
              <a:rPr lang="ja-JP" altLang="en-US"/>
              <a:t>　</a:t>
            </a:r>
            <a:endParaRPr lang="en-US" altLang="ja-JP" dirty="0"/>
          </a:p>
          <a:p>
            <a:pPr marL="514350" indent="-514350">
              <a:buFont typeface="+mj-lt"/>
              <a:buAutoNum type="arabicParenR"/>
            </a:pPr>
            <a:r>
              <a:rPr lang="it-IT" altLang="ja-JP" dirty="0"/>
              <a:t>madre</a:t>
            </a:r>
            <a:r>
              <a:rPr lang="ja-JP" altLang="it-IT"/>
              <a:t>　→</a:t>
            </a:r>
            <a:r>
              <a:rPr lang="ja-JP" altLang="en-US"/>
              <a:t>　</a:t>
            </a:r>
            <a:endParaRPr lang="en-US" altLang="ja-JP" dirty="0"/>
          </a:p>
          <a:p>
            <a:pPr marL="514350" indent="-514350">
              <a:buFont typeface="+mj-lt"/>
              <a:buAutoNum type="arabicParenR"/>
            </a:pPr>
            <a:r>
              <a:rPr lang="it-IT" altLang="ja-JP" dirty="0"/>
              <a:t>problema</a:t>
            </a:r>
            <a:r>
              <a:rPr lang="ja-JP" altLang="it-IT"/>
              <a:t>　→</a:t>
            </a:r>
            <a:r>
              <a:rPr lang="ja-JP" altLang="en-US"/>
              <a:t>　</a:t>
            </a:r>
            <a:endParaRPr lang="en-US" altLang="ja-JP" dirty="0"/>
          </a:p>
          <a:p>
            <a:pPr marL="514350" indent="-514350">
              <a:buFont typeface="+mj-lt"/>
              <a:buAutoNum type="arabicParenR"/>
            </a:pPr>
            <a:r>
              <a:rPr lang="it-IT" altLang="ja-JP" sz="2800" dirty="0"/>
              <a:t>città</a:t>
            </a:r>
            <a:r>
              <a:rPr lang="ja-JP" altLang="it-IT"/>
              <a:t>　→</a:t>
            </a:r>
            <a:r>
              <a:rPr lang="ja-JP" altLang="en-US"/>
              <a:t>　</a:t>
            </a:r>
            <a:endParaRPr lang="en-US" altLang="ja-JP" dirty="0"/>
          </a:p>
          <a:p>
            <a:pPr marL="514350" indent="-514350">
              <a:buFont typeface="+mj-lt"/>
              <a:buAutoNum type="arabicParenR"/>
            </a:pPr>
            <a:r>
              <a:rPr lang="it-IT" altLang="ja-JP" dirty="0"/>
              <a:t>Giappone</a:t>
            </a:r>
            <a:r>
              <a:rPr lang="ja-JP" altLang="it-IT"/>
              <a:t>　→</a:t>
            </a:r>
            <a:r>
              <a:rPr lang="ja-JP" altLang="en-US"/>
              <a:t>　</a:t>
            </a:r>
            <a:endParaRPr lang="en-US" altLang="ja-JP" dirty="0"/>
          </a:p>
          <a:p>
            <a:pPr marL="514350" indent="-514350">
              <a:buFont typeface="+mj-lt"/>
              <a:buAutoNum type="arabicParenR"/>
            </a:pPr>
            <a:r>
              <a:rPr lang="it-IT" altLang="ja-JP" dirty="0"/>
              <a:t>Italia</a:t>
            </a:r>
            <a:r>
              <a:rPr lang="ja-JP" altLang="it-IT"/>
              <a:t>　→</a:t>
            </a:r>
            <a:r>
              <a:rPr lang="ja-JP" altLang="en-US"/>
              <a:t>　</a:t>
            </a:r>
            <a:endParaRPr lang="en-US" altLang="ja-JP" dirty="0"/>
          </a:p>
          <a:p>
            <a:pPr marL="514350" indent="-514350">
              <a:buFont typeface="+mj-lt"/>
              <a:buAutoNum type="arabicParenR"/>
            </a:pPr>
            <a:r>
              <a:rPr lang="it-IT" altLang="ja-JP" dirty="0"/>
              <a:t>Alpi</a:t>
            </a:r>
            <a:r>
              <a:rPr lang="ja-JP" altLang="en-US"/>
              <a:t>　</a:t>
            </a:r>
            <a:r>
              <a:rPr lang="ja-JP" altLang="it-IT"/>
              <a:t>→</a:t>
            </a:r>
            <a:r>
              <a:rPr lang="ja-JP" altLang="en-US"/>
              <a:t>　</a:t>
            </a:r>
            <a:endParaRPr lang="it-IT" altLang="ja-JP" dirty="0"/>
          </a:p>
        </p:txBody>
      </p:sp>
      <p:sp>
        <p:nvSpPr>
          <p:cNvPr id="4" name="Segnaposto contenuto 2">
            <a:extLst>
              <a:ext uri="{FF2B5EF4-FFF2-40B4-BE49-F238E27FC236}">
                <a16:creationId xmlns:a16="http://schemas.microsoft.com/office/drawing/2014/main" id="{FFA7E5ED-E83C-C8FC-D8F4-0E6F6202E12C}"/>
              </a:ext>
            </a:extLst>
          </p:cNvPr>
          <p:cNvSpPr txBox="1">
            <a:spLocks/>
          </p:cNvSpPr>
          <p:nvPr/>
        </p:nvSpPr>
        <p:spPr>
          <a:xfrm>
            <a:off x="3961213" y="2070098"/>
            <a:ext cx="11641393" cy="53975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b="1" dirty="0"/>
              <a:t>il</a:t>
            </a:r>
            <a:r>
              <a:rPr lang="en-US" altLang="ja-JP" dirty="0"/>
              <a:t> </a:t>
            </a:r>
            <a:r>
              <a:rPr lang="en-US" altLang="ja-JP" dirty="0" err="1"/>
              <a:t>ragazzo</a:t>
            </a:r>
            <a:endParaRPr lang="it-IT" altLang="ja-JP" dirty="0"/>
          </a:p>
          <a:p>
            <a:pPr marL="0" indent="0">
              <a:buNone/>
            </a:pPr>
            <a:r>
              <a:rPr lang="en-US" altLang="ja-JP" b="1" dirty="0"/>
              <a:t>lo</a:t>
            </a:r>
            <a:r>
              <a:rPr lang="en-US" altLang="ja-JP" dirty="0"/>
              <a:t> </a:t>
            </a:r>
            <a:r>
              <a:rPr lang="en-US" altLang="ja-JP" dirty="0" err="1"/>
              <a:t>sbaglio</a:t>
            </a:r>
            <a:endParaRPr lang="it-IT" altLang="ja-JP" dirty="0"/>
          </a:p>
          <a:p>
            <a:pPr marL="0" indent="0">
              <a:buNone/>
            </a:pPr>
            <a:r>
              <a:rPr lang="en" altLang="ja-JP" b="1" dirty="0" err="1"/>
              <a:t>l’</a:t>
            </a:r>
            <a:r>
              <a:rPr lang="en" altLang="ja-JP" dirty="0" err="1"/>
              <a:t>auto</a:t>
            </a:r>
            <a:endParaRPr lang="it-IT" altLang="ja-JP" dirty="0"/>
          </a:p>
          <a:p>
            <a:pPr marL="0" indent="0">
              <a:buNone/>
            </a:pPr>
            <a:r>
              <a:rPr lang="en-US" altLang="ja-JP" b="1" dirty="0"/>
              <a:t>la</a:t>
            </a:r>
            <a:r>
              <a:rPr lang="en-US" altLang="ja-JP" dirty="0"/>
              <a:t> </a:t>
            </a:r>
            <a:r>
              <a:rPr lang="en-US" altLang="ja-JP" dirty="0" err="1"/>
              <a:t>madre</a:t>
            </a:r>
            <a:endParaRPr lang="it-IT" altLang="ja-JP" dirty="0"/>
          </a:p>
          <a:p>
            <a:pPr marL="0" indent="0">
              <a:buNone/>
            </a:pPr>
            <a:r>
              <a:rPr lang="en-US" altLang="ja-JP" b="1" dirty="0"/>
              <a:t>il</a:t>
            </a:r>
            <a:r>
              <a:rPr lang="en-US" altLang="ja-JP" dirty="0"/>
              <a:t> </a:t>
            </a:r>
            <a:r>
              <a:rPr lang="en-US" altLang="ja-JP" dirty="0" err="1"/>
              <a:t>problema</a:t>
            </a:r>
            <a:endParaRPr lang="it-IT" altLang="ja-JP" dirty="0"/>
          </a:p>
          <a:p>
            <a:pPr marL="0" indent="0">
              <a:buNone/>
            </a:pPr>
            <a:r>
              <a:rPr lang="en-US" altLang="ja-JP" b="1" dirty="0"/>
              <a:t>la</a:t>
            </a:r>
            <a:r>
              <a:rPr lang="en-US" altLang="ja-JP" dirty="0"/>
              <a:t> </a:t>
            </a:r>
            <a:r>
              <a:rPr lang="it-IT" altLang="ja-JP" dirty="0"/>
              <a:t>città</a:t>
            </a:r>
          </a:p>
          <a:p>
            <a:pPr marL="0" indent="0">
              <a:buNone/>
            </a:pPr>
            <a:r>
              <a:rPr lang="en-US" altLang="ja-JP" b="1" dirty="0"/>
              <a:t>il</a:t>
            </a:r>
            <a:r>
              <a:rPr lang="en-US" altLang="ja-JP" dirty="0"/>
              <a:t> </a:t>
            </a:r>
            <a:r>
              <a:rPr lang="en-US" altLang="ja-JP" dirty="0" err="1"/>
              <a:t>Giappone</a:t>
            </a:r>
            <a:endParaRPr lang="it-IT" altLang="ja-JP" dirty="0"/>
          </a:p>
          <a:p>
            <a:pPr marL="0" indent="0">
              <a:buNone/>
            </a:pPr>
            <a:r>
              <a:rPr lang="en" altLang="ja-JP" b="1" dirty="0" err="1"/>
              <a:t>l’</a:t>
            </a:r>
            <a:r>
              <a:rPr lang="en" altLang="ja-JP" dirty="0" err="1"/>
              <a:t>Italia</a:t>
            </a:r>
            <a:endParaRPr lang="it-IT" altLang="ja-JP" dirty="0"/>
          </a:p>
          <a:p>
            <a:pPr marL="0" indent="0">
              <a:buNone/>
            </a:pPr>
            <a:r>
              <a:rPr lang="en-US" altLang="ja-JP" b="1" dirty="0"/>
              <a:t>le</a:t>
            </a:r>
            <a:r>
              <a:rPr lang="en-US" altLang="ja-JP" dirty="0"/>
              <a:t> </a:t>
            </a:r>
            <a:r>
              <a:rPr lang="en-US" altLang="ja-JP" dirty="0" err="1"/>
              <a:t>Alpi</a:t>
            </a:r>
            <a:endParaRPr lang="it-IT" altLang="ja-JP" dirty="0"/>
          </a:p>
        </p:txBody>
      </p:sp>
    </p:spTree>
    <p:extLst>
      <p:ext uri="{BB962C8B-B14F-4D97-AF65-F5344CB8AC3E}">
        <p14:creationId xmlns:p14="http://schemas.microsoft.com/office/powerpoint/2010/main" val="2360589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EE559E-32A0-91A7-509C-0C6610EB4DB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57A8BCD-8557-F941-6D63-1126916E9DD0}"/>
              </a:ext>
            </a:extLst>
          </p:cNvPr>
          <p:cNvSpPr>
            <a:spLocks noGrp="1"/>
          </p:cNvSpPr>
          <p:nvPr>
            <p:ph type="title"/>
          </p:nvPr>
        </p:nvSpPr>
        <p:spPr/>
        <p:txBody>
          <a:bodyPr/>
          <a:lstStyle/>
          <a:p>
            <a:r>
              <a:rPr lang="it-IT" altLang="ja-JP" b="1" dirty="0"/>
              <a:t>Vocabolario: numeri e soldi </a:t>
            </a:r>
            <a:r>
              <a:rPr lang="ja-JP" altLang="it-IT" b="1"/>
              <a:t>数字とお金</a:t>
            </a:r>
            <a:endParaRPr lang="it-IT" dirty="0"/>
          </a:p>
        </p:txBody>
      </p:sp>
      <p:sp>
        <p:nvSpPr>
          <p:cNvPr id="3" name="Segnaposto contenuto 2">
            <a:extLst>
              <a:ext uri="{FF2B5EF4-FFF2-40B4-BE49-F238E27FC236}">
                <a16:creationId xmlns:a16="http://schemas.microsoft.com/office/drawing/2014/main" id="{5EC27735-759C-CC7B-42A9-D9E7D5485CD0}"/>
              </a:ext>
            </a:extLst>
          </p:cNvPr>
          <p:cNvSpPr>
            <a:spLocks noGrp="1"/>
          </p:cNvSpPr>
          <p:nvPr>
            <p:ph idx="1"/>
          </p:nvPr>
        </p:nvSpPr>
        <p:spPr>
          <a:xfrm>
            <a:off x="838200" y="1825624"/>
            <a:ext cx="1973826" cy="5032375"/>
          </a:xfrm>
        </p:spPr>
        <p:txBody>
          <a:bodyPr>
            <a:normAutofit fontScale="92500" lnSpcReduction="10000"/>
          </a:bodyPr>
          <a:lstStyle/>
          <a:p>
            <a:pPr marL="0" indent="0">
              <a:buNone/>
            </a:pPr>
            <a:r>
              <a:rPr lang="it-IT" sz="3200" dirty="0"/>
              <a:t>1 uno</a:t>
            </a:r>
          </a:p>
          <a:p>
            <a:pPr marL="0" indent="0">
              <a:buNone/>
            </a:pPr>
            <a:r>
              <a:rPr lang="it-IT" sz="3200" dirty="0"/>
              <a:t>2 due</a:t>
            </a:r>
          </a:p>
          <a:p>
            <a:pPr marL="0" indent="0">
              <a:buNone/>
            </a:pPr>
            <a:r>
              <a:rPr lang="it-IT" sz="3200" dirty="0"/>
              <a:t>3 tre</a:t>
            </a:r>
          </a:p>
          <a:p>
            <a:pPr marL="0" indent="0">
              <a:buNone/>
            </a:pPr>
            <a:r>
              <a:rPr lang="it-IT" sz="3200" dirty="0"/>
              <a:t>4 quattro</a:t>
            </a:r>
          </a:p>
          <a:p>
            <a:pPr marL="0" indent="0">
              <a:buNone/>
            </a:pPr>
            <a:r>
              <a:rPr lang="it-IT" sz="3200" dirty="0"/>
              <a:t>5 cinque</a:t>
            </a:r>
          </a:p>
          <a:p>
            <a:pPr marL="0" indent="0">
              <a:buNone/>
            </a:pPr>
            <a:r>
              <a:rPr lang="it-IT" sz="3200" dirty="0"/>
              <a:t>6 sei</a:t>
            </a:r>
          </a:p>
          <a:p>
            <a:pPr marL="0" indent="0">
              <a:buNone/>
            </a:pPr>
            <a:r>
              <a:rPr lang="it-IT" sz="3200" dirty="0"/>
              <a:t>7 sette</a:t>
            </a:r>
          </a:p>
          <a:p>
            <a:pPr marL="0" indent="0">
              <a:buNone/>
            </a:pPr>
            <a:r>
              <a:rPr lang="it-IT" sz="3200" dirty="0"/>
              <a:t>8 otto</a:t>
            </a:r>
          </a:p>
          <a:p>
            <a:pPr marL="0" indent="0">
              <a:buNone/>
            </a:pPr>
            <a:r>
              <a:rPr lang="it-IT" sz="3200" dirty="0"/>
              <a:t>9 nove</a:t>
            </a:r>
          </a:p>
          <a:p>
            <a:pPr marL="0" indent="0">
              <a:buNone/>
            </a:pPr>
            <a:r>
              <a:rPr lang="it-IT" sz="3200" dirty="0"/>
              <a:t>10 dieci</a:t>
            </a:r>
          </a:p>
        </p:txBody>
      </p:sp>
      <p:sp>
        <p:nvSpPr>
          <p:cNvPr id="4" name="Segnaposto contenuto 2">
            <a:extLst>
              <a:ext uri="{FF2B5EF4-FFF2-40B4-BE49-F238E27FC236}">
                <a16:creationId xmlns:a16="http://schemas.microsoft.com/office/drawing/2014/main" id="{8C2C185F-37BA-2694-A2EB-ED3E744350C3}"/>
              </a:ext>
            </a:extLst>
          </p:cNvPr>
          <p:cNvSpPr txBox="1">
            <a:spLocks/>
          </p:cNvSpPr>
          <p:nvPr/>
        </p:nvSpPr>
        <p:spPr>
          <a:xfrm>
            <a:off x="3497825" y="1825625"/>
            <a:ext cx="2902975" cy="503237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it-IT" sz="3200" dirty="0">
                <a:solidFill>
                  <a:schemeClr val="bg1"/>
                </a:solidFill>
              </a:rPr>
              <a:t>11 undici</a:t>
            </a:r>
          </a:p>
          <a:p>
            <a:pPr marL="0" indent="0">
              <a:buFont typeface="Arial" panose="020B0604020202020204" pitchFamily="34" charset="0"/>
              <a:buNone/>
            </a:pPr>
            <a:r>
              <a:rPr lang="it-IT" sz="3200" dirty="0">
                <a:solidFill>
                  <a:schemeClr val="bg1"/>
                </a:solidFill>
              </a:rPr>
              <a:t>12 dodici</a:t>
            </a:r>
          </a:p>
          <a:p>
            <a:pPr marL="0" indent="0">
              <a:buFont typeface="Arial" panose="020B0604020202020204" pitchFamily="34" charset="0"/>
              <a:buNone/>
            </a:pPr>
            <a:r>
              <a:rPr lang="it-IT" sz="3200" dirty="0">
                <a:solidFill>
                  <a:schemeClr val="bg1"/>
                </a:solidFill>
              </a:rPr>
              <a:t>13 tredici</a:t>
            </a:r>
          </a:p>
          <a:p>
            <a:pPr marL="0" indent="0">
              <a:buFont typeface="Arial" panose="020B0604020202020204" pitchFamily="34" charset="0"/>
              <a:buNone/>
            </a:pPr>
            <a:r>
              <a:rPr lang="it-IT" sz="3200" dirty="0">
                <a:solidFill>
                  <a:schemeClr val="bg1"/>
                </a:solidFill>
              </a:rPr>
              <a:t>14 quattordici</a:t>
            </a:r>
          </a:p>
          <a:p>
            <a:pPr marL="0" indent="0">
              <a:buFont typeface="Arial" panose="020B0604020202020204" pitchFamily="34" charset="0"/>
              <a:buNone/>
            </a:pPr>
            <a:r>
              <a:rPr lang="it-IT" sz="3200" dirty="0">
                <a:solidFill>
                  <a:schemeClr val="bg1"/>
                </a:solidFill>
              </a:rPr>
              <a:t>15 quindici</a:t>
            </a:r>
          </a:p>
          <a:p>
            <a:pPr marL="0" indent="0">
              <a:buFont typeface="Arial" panose="020B0604020202020204" pitchFamily="34" charset="0"/>
              <a:buNone/>
            </a:pPr>
            <a:r>
              <a:rPr lang="it-IT" sz="3200" dirty="0">
                <a:solidFill>
                  <a:schemeClr val="bg1"/>
                </a:solidFill>
              </a:rPr>
              <a:t>16 sedici</a:t>
            </a:r>
          </a:p>
          <a:p>
            <a:pPr marL="0" indent="0">
              <a:buFont typeface="Arial" panose="020B0604020202020204" pitchFamily="34" charset="0"/>
              <a:buNone/>
            </a:pPr>
            <a:r>
              <a:rPr lang="it-IT" sz="3200" dirty="0">
                <a:solidFill>
                  <a:schemeClr val="bg1"/>
                </a:solidFill>
              </a:rPr>
              <a:t>17 diciassette</a:t>
            </a:r>
          </a:p>
          <a:p>
            <a:pPr marL="0" indent="0">
              <a:buFont typeface="Arial" panose="020B0604020202020204" pitchFamily="34" charset="0"/>
              <a:buNone/>
            </a:pPr>
            <a:r>
              <a:rPr lang="it-IT" sz="3200" dirty="0">
                <a:solidFill>
                  <a:schemeClr val="bg1"/>
                </a:solidFill>
              </a:rPr>
              <a:t>18 diciotto</a:t>
            </a:r>
          </a:p>
          <a:p>
            <a:pPr marL="0" indent="0">
              <a:buFont typeface="Arial" panose="020B0604020202020204" pitchFamily="34" charset="0"/>
              <a:buNone/>
            </a:pPr>
            <a:r>
              <a:rPr lang="it-IT" sz="3200" dirty="0">
                <a:solidFill>
                  <a:schemeClr val="bg1"/>
                </a:solidFill>
              </a:rPr>
              <a:t>19 diciannove</a:t>
            </a:r>
          </a:p>
          <a:p>
            <a:pPr marL="0" indent="0">
              <a:buFont typeface="Arial" panose="020B0604020202020204" pitchFamily="34" charset="0"/>
              <a:buNone/>
            </a:pPr>
            <a:r>
              <a:rPr lang="it-IT" sz="3200" dirty="0"/>
              <a:t>20 venti</a:t>
            </a:r>
          </a:p>
        </p:txBody>
      </p:sp>
      <p:sp>
        <p:nvSpPr>
          <p:cNvPr id="5" name="Segnaposto contenuto 2">
            <a:extLst>
              <a:ext uri="{FF2B5EF4-FFF2-40B4-BE49-F238E27FC236}">
                <a16:creationId xmlns:a16="http://schemas.microsoft.com/office/drawing/2014/main" id="{B37C207A-C1B5-911A-48B2-44B93E39182C}"/>
              </a:ext>
            </a:extLst>
          </p:cNvPr>
          <p:cNvSpPr txBox="1">
            <a:spLocks/>
          </p:cNvSpPr>
          <p:nvPr/>
        </p:nvSpPr>
        <p:spPr>
          <a:xfrm>
            <a:off x="6614651" y="1825623"/>
            <a:ext cx="2509684" cy="503237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it-IT" sz="3200" dirty="0"/>
              <a:t>21 ven</a:t>
            </a:r>
            <a:r>
              <a:rPr lang="it-IT" sz="3200" b="1" dirty="0"/>
              <a:t>t</a:t>
            </a:r>
            <a:r>
              <a:rPr lang="it-IT" sz="3200" u="sng" dirty="0"/>
              <a:t>u</a:t>
            </a:r>
            <a:r>
              <a:rPr lang="it-IT" sz="3200" dirty="0"/>
              <a:t>no</a:t>
            </a:r>
          </a:p>
          <a:p>
            <a:pPr marL="0" indent="0">
              <a:buFont typeface="Arial" panose="020B0604020202020204" pitchFamily="34" charset="0"/>
              <a:buNone/>
            </a:pPr>
            <a:r>
              <a:rPr lang="it-IT" sz="3200" dirty="0"/>
              <a:t>22 venti</a:t>
            </a:r>
            <a:r>
              <a:rPr lang="it-IT" sz="3200" u="sng" dirty="0"/>
              <a:t>d</a:t>
            </a:r>
            <a:r>
              <a:rPr lang="it-IT" sz="3200" dirty="0"/>
              <a:t>ue</a:t>
            </a:r>
          </a:p>
          <a:p>
            <a:pPr marL="0" indent="0">
              <a:buFont typeface="Arial" panose="020B0604020202020204" pitchFamily="34" charset="0"/>
              <a:buNone/>
            </a:pPr>
            <a:r>
              <a:rPr lang="it-IT" sz="3200" dirty="0"/>
              <a:t>28 ven</a:t>
            </a:r>
            <a:r>
              <a:rPr lang="it-IT" sz="3200" b="1" dirty="0"/>
              <a:t>t</a:t>
            </a:r>
            <a:r>
              <a:rPr lang="it-IT" sz="3200" u="sng" dirty="0"/>
              <a:t>o</a:t>
            </a:r>
            <a:r>
              <a:rPr lang="it-IT" sz="3200" dirty="0"/>
              <a:t>tto</a:t>
            </a:r>
          </a:p>
          <a:p>
            <a:pPr marL="0" indent="0">
              <a:buFont typeface="Arial" panose="020B0604020202020204" pitchFamily="34" charset="0"/>
              <a:buNone/>
            </a:pPr>
            <a:r>
              <a:rPr lang="it-IT" sz="3200" dirty="0">
                <a:solidFill>
                  <a:schemeClr val="bg1"/>
                </a:solidFill>
              </a:rPr>
              <a:t>30 trenta</a:t>
            </a:r>
          </a:p>
          <a:p>
            <a:pPr marL="0" indent="0">
              <a:buFont typeface="Arial" panose="020B0604020202020204" pitchFamily="34" charset="0"/>
              <a:buNone/>
            </a:pPr>
            <a:r>
              <a:rPr lang="it-IT" sz="3200" dirty="0">
                <a:solidFill>
                  <a:schemeClr val="bg1"/>
                </a:solidFill>
              </a:rPr>
              <a:t>40 quaranta</a:t>
            </a:r>
          </a:p>
          <a:p>
            <a:pPr marL="0" indent="0">
              <a:buFont typeface="Arial" panose="020B0604020202020204" pitchFamily="34" charset="0"/>
              <a:buNone/>
            </a:pPr>
            <a:r>
              <a:rPr lang="it-IT" sz="3200" dirty="0"/>
              <a:t>50 cinquanta</a:t>
            </a:r>
          </a:p>
          <a:p>
            <a:pPr marL="0" indent="0">
              <a:buFont typeface="Arial" panose="020B0604020202020204" pitchFamily="34" charset="0"/>
              <a:buNone/>
            </a:pPr>
            <a:r>
              <a:rPr lang="it-IT" sz="3200" dirty="0">
                <a:solidFill>
                  <a:schemeClr val="bg1"/>
                </a:solidFill>
              </a:rPr>
              <a:t>60 sessanta</a:t>
            </a:r>
          </a:p>
          <a:p>
            <a:pPr marL="0" indent="0">
              <a:buFont typeface="Arial" panose="020B0604020202020204" pitchFamily="34" charset="0"/>
              <a:buNone/>
            </a:pPr>
            <a:r>
              <a:rPr lang="it-IT" sz="3200" dirty="0">
                <a:solidFill>
                  <a:schemeClr val="bg1"/>
                </a:solidFill>
              </a:rPr>
              <a:t>70 settanta</a:t>
            </a:r>
          </a:p>
          <a:p>
            <a:pPr marL="0" indent="0">
              <a:buFont typeface="Arial" panose="020B0604020202020204" pitchFamily="34" charset="0"/>
              <a:buNone/>
            </a:pPr>
            <a:r>
              <a:rPr lang="it-IT" sz="3200" dirty="0">
                <a:solidFill>
                  <a:schemeClr val="bg1"/>
                </a:solidFill>
              </a:rPr>
              <a:t>80 ottanta</a:t>
            </a:r>
          </a:p>
          <a:p>
            <a:pPr marL="0" indent="0">
              <a:buFont typeface="Arial" panose="020B0604020202020204" pitchFamily="34" charset="0"/>
              <a:buNone/>
            </a:pPr>
            <a:r>
              <a:rPr lang="it-IT" sz="3200" dirty="0">
                <a:solidFill>
                  <a:schemeClr val="bg1"/>
                </a:solidFill>
              </a:rPr>
              <a:t>90 novanta</a:t>
            </a:r>
          </a:p>
          <a:p>
            <a:pPr marL="0" indent="0">
              <a:buFont typeface="Arial" panose="020B0604020202020204" pitchFamily="34" charset="0"/>
              <a:buNone/>
            </a:pPr>
            <a:r>
              <a:rPr lang="it-IT" sz="3200" dirty="0">
                <a:solidFill>
                  <a:schemeClr val="bg1"/>
                </a:solidFill>
              </a:rPr>
              <a:t>100 cento</a:t>
            </a:r>
          </a:p>
        </p:txBody>
      </p:sp>
      <p:sp>
        <p:nvSpPr>
          <p:cNvPr id="6" name="Segnaposto contenuto 2">
            <a:extLst>
              <a:ext uri="{FF2B5EF4-FFF2-40B4-BE49-F238E27FC236}">
                <a16:creationId xmlns:a16="http://schemas.microsoft.com/office/drawing/2014/main" id="{7EED122F-34E3-988A-AFCA-657C99E4ABD9}"/>
              </a:ext>
            </a:extLst>
          </p:cNvPr>
          <p:cNvSpPr txBox="1">
            <a:spLocks/>
          </p:cNvSpPr>
          <p:nvPr/>
        </p:nvSpPr>
        <p:spPr>
          <a:xfrm>
            <a:off x="9379974" y="1825622"/>
            <a:ext cx="2812026" cy="5032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it-IT" sz="3200" dirty="0"/>
              <a:t>1,50€ </a:t>
            </a:r>
            <a:r>
              <a:rPr lang="it-IT" sz="3200" b="1" dirty="0"/>
              <a:t>un euro e cinquanta (centesimi)</a:t>
            </a:r>
          </a:p>
          <a:p>
            <a:pPr marL="0" indent="0">
              <a:buFont typeface="Arial" panose="020B0604020202020204" pitchFamily="34" charset="0"/>
              <a:buNone/>
            </a:pPr>
            <a:r>
              <a:rPr lang="it-IT" sz="3200" dirty="0"/>
              <a:t>2,25€ </a:t>
            </a:r>
            <a:r>
              <a:rPr lang="it-IT" sz="3200" b="1" dirty="0"/>
              <a:t>due euro e venticinque (centesimi)</a:t>
            </a:r>
          </a:p>
        </p:txBody>
      </p:sp>
    </p:spTree>
    <p:extLst>
      <p:ext uri="{BB962C8B-B14F-4D97-AF65-F5344CB8AC3E}">
        <p14:creationId xmlns:p14="http://schemas.microsoft.com/office/powerpoint/2010/main" val="35510078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err="1"/>
              <a:t>Frasi</a:t>
            </a:r>
            <a:r>
              <a:rPr b="1" dirty="0"/>
              <a:t> util</a:t>
            </a:r>
            <a:r>
              <a:rPr lang="it-IT" b="1" dirty="0"/>
              <a:t>i </a:t>
            </a:r>
            <a:r>
              <a:rPr lang="ja-JP" altLang="it-IT" b="1" dirty="0"/>
              <a:t>使える表現</a:t>
            </a:r>
            <a:r>
              <a:rPr lang="it-IT" altLang="ja-JP" b="1" dirty="0"/>
              <a:t> </a:t>
            </a:r>
            <a:endParaRPr b="1" dirty="0"/>
          </a:p>
        </p:txBody>
      </p:sp>
      <p:sp>
        <p:nvSpPr>
          <p:cNvPr id="3" name="Content Placeholder 2"/>
          <p:cNvSpPr>
            <a:spLocks noGrp="1"/>
          </p:cNvSpPr>
          <p:nvPr>
            <p:ph idx="1"/>
          </p:nvPr>
        </p:nvSpPr>
        <p:spPr>
          <a:xfrm>
            <a:off x="838199" y="1825625"/>
            <a:ext cx="11353801" cy="4351338"/>
          </a:xfrm>
        </p:spPr>
        <p:txBody>
          <a:bodyPr/>
          <a:lstStyle/>
          <a:p>
            <a:pPr marL="0" indent="0">
              <a:buNone/>
            </a:pPr>
            <a:r>
              <a:rPr b="1" dirty="0"/>
              <a:t>1. </a:t>
            </a:r>
            <a:r>
              <a:rPr b="1" dirty="0" err="1"/>
              <a:t>Vorrei</a:t>
            </a:r>
            <a:r>
              <a:rPr b="1" dirty="0"/>
              <a:t> un caffè, per </a:t>
            </a:r>
            <a:r>
              <a:rPr b="1" dirty="0" err="1"/>
              <a:t>favore</a:t>
            </a:r>
            <a:r>
              <a:rPr b="1" dirty="0"/>
              <a:t>.</a:t>
            </a:r>
            <a:r>
              <a:rPr lang="ja-JP" altLang="it-IT" b="1" dirty="0"/>
              <a:t> </a:t>
            </a:r>
            <a:r>
              <a:rPr lang="ja-JP" altLang="it-IT" dirty="0"/>
              <a:t>コーヒーを一杯お願いします。</a:t>
            </a:r>
            <a:endParaRPr lang="it-IT" altLang="ja-JP" dirty="0"/>
          </a:p>
          <a:p>
            <a:pPr marL="0" indent="0">
              <a:buNone/>
            </a:pPr>
            <a:r>
              <a:rPr b="1" dirty="0"/>
              <a:t>2. </a:t>
            </a:r>
            <a:r>
              <a:rPr lang="en-US" altLang="ja-JP" b="1" dirty="0" err="1"/>
              <a:t>Prendo</a:t>
            </a:r>
            <a:r>
              <a:rPr lang="en-US" altLang="ja-JP" b="1" dirty="0"/>
              <a:t>/Mi </a:t>
            </a:r>
            <a:r>
              <a:rPr lang="en-US" altLang="ja-JP" b="1" dirty="0" err="1"/>
              <a:t>dia</a:t>
            </a:r>
            <a:r>
              <a:rPr b="1" dirty="0"/>
              <a:t> un cornetto.</a:t>
            </a:r>
            <a:r>
              <a:rPr lang="ja-JP" altLang="it-IT" dirty="0"/>
              <a:t>コルネットを一つください。</a:t>
            </a:r>
            <a:endParaRPr dirty="0"/>
          </a:p>
          <a:p>
            <a:pPr marL="0" indent="0">
              <a:buNone/>
            </a:pPr>
            <a:r>
              <a:rPr b="1" dirty="0"/>
              <a:t>3. Quanto costa?</a:t>
            </a:r>
            <a:r>
              <a:rPr lang="ja-JP" altLang="it-IT" dirty="0"/>
              <a:t>いくら</a:t>
            </a:r>
            <a:r>
              <a:rPr lang="ja-JP" altLang="it-IT"/>
              <a:t>ですか</a:t>
            </a:r>
            <a:r>
              <a:rPr lang="ja-JP" altLang="en-US"/>
              <a:t>。</a:t>
            </a:r>
            <a:endParaRPr dirty="0"/>
          </a:p>
          <a:p>
            <a:pPr marL="0" indent="0">
              <a:buNone/>
            </a:pPr>
            <a:r>
              <a:rPr b="1" dirty="0"/>
              <a:t>4. Ecco </a:t>
            </a:r>
            <a:r>
              <a:rPr b="1" dirty="0" err="1"/>
              <a:t>i</a:t>
            </a:r>
            <a:r>
              <a:rPr b="1" dirty="0"/>
              <a:t> soldi</a:t>
            </a:r>
            <a:r>
              <a:rPr lang="en-US" b="1" dirty="0"/>
              <a:t>/il </a:t>
            </a:r>
            <a:r>
              <a:rPr lang="en-US" b="1" dirty="0" err="1"/>
              <a:t>conto</a:t>
            </a:r>
            <a:r>
              <a:rPr b="1" dirty="0"/>
              <a:t>. </a:t>
            </a:r>
            <a:r>
              <a:rPr lang="ja-JP" altLang="en-US"/>
              <a:t>お金</a:t>
            </a:r>
            <a:r>
              <a:rPr lang="en-US" altLang="ja-JP" dirty="0"/>
              <a:t>/</a:t>
            </a:r>
            <a:r>
              <a:rPr lang="ja-JP" altLang="en-US"/>
              <a:t>伝票をどうぞ</a:t>
            </a:r>
            <a:endParaRPr lang="en-US" dirty="0"/>
          </a:p>
          <a:p>
            <a:pPr marL="0" indent="0">
              <a:buNone/>
            </a:pPr>
            <a:r>
              <a:rPr lang="en-US" b="1" dirty="0"/>
              <a:t>5. Il </a:t>
            </a:r>
            <a:r>
              <a:rPr lang="en-US" b="1" dirty="0" err="1"/>
              <a:t>conto</a:t>
            </a:r>
            <a:r>
              <a:rPr lang="en-US" b="1" dirty="0"/>
              <a:t> per </a:t>
            </a:r>
            <a:r>
              <a:rPr lang="en-US" b="1" dirty="0" err="1"/>
              <a:t>favore</a:t>
            </a:r>
            <a:r>
              <a:rPr b="1" dirty="0"/>
              <a:t>.</a:t>
            </a:r>
            <a:r>
              <a:rPr lang="ja-JP" altLang="it-IT"/>
              <a:t> </a:t>
            </a:r>
            <a:r>
              <a:rPr lang="ja-JP" altLang="en-US"/>
              <a:t>お会計お願いします。</a:t>
            </a:r>
            <a:endParaRPr dirty="0"/>
          </a:p>
          <a:p>
            <a:pPr marL="0" indent="0">
              <a:buNone/>
            </a:pPr>
            <a:r>
              <a:rPr b="1" dirty="0"/>
              <a:t>5. Il caffè è </a:t>
            </a:r>
            <a:r>
              <a:rPr b="1" dirty="0" err="1"/>
              <a:t>caldo</a:t>
            </a:r>
            <a:r>
              <a:rPr b="1" dirty="0"/>
              <a:t>.</a:t>
            </a:r>
            <a:r>
              <a:rPr lang="ja-JP" altLang="it-IT" dirty="0"/>
              <a:t>コーヒーは熱いです。</a:t>
            </a:r>
            <a:endParaRPr dirty="0"/>
          </a:p>
          <a:p>
            <a:pPr marL="0" indent="0">
              <a:buNone/>
            </a:pPr>
            <a:r>
              <a:rPr b="1" dirty="0"/>
              <a:t>6. Grazie. / Prego.</a:t>
            </a:r>
            <a:r>
              <a:rPr lang="ja-JP" altLang="it-IT" dirty="0"/>
              <a:t>ありがとうございます</a:t>
            </a:r>
            <a:r>
              <a:rPr lang="it-IT" altLang="ja-JP" dirty="0"/>
              <a:t>/</a:t>
            </a:r>
            <a:r>
              <a:rPr lang="ja-JP" altLang="it-IT" dirty="0"/>
              <a:t>どういたしまして</a:t>
            </a:r>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ltLang="ja-JP" b="1" dirty="0" err="1"/>
              <a:t>Role</a:t>
            </a:r>
            <a:r>
              <a:rPr lang="it-IT" altLang="ja-JP" b="1" dirty="0"/>
              <a:t>-play </a:t>
            </a:r>
            <a:r>
              <a:rPr lang="ja-JP" altLang="it-IT" b="1" dirty="0"/>
              <a:t>ロールプレイ</a:t>
            </a:r>
            <a:endParaRPr b="1" dirty="0"/>
          </a:p>
        </p:txBody>
      </p:sp>
      <p:sp>
        <p:nvSpPr>
          <p:cNvPr id="3" name="Content Placeholder 2"/>
          <p:cNvSpPr>
            <a:spLocks noGrp="1"/>
          </p:cNvSpPr>
          <p:nvPr>
            <p:ph idx="1"/>
          </p:nvPr>
        </p:nvSpPr>
        <p:spPr>
          <a:xfrm>
            <a:off x="838200" y="1825624"/>
            <a:ext cx="10515600" cy="4932527"/>
          </a:xfrm>
        </p:spPr>
        <p:txBody>
          <a:bodyPr>
            <a:normAutofit lnSpcReduction="10000"/>
          </a:bodyPr>
          <a:lstStyle/>
          <a:p>
            <a:r>
              <a:rPr dirty="0"/>
              <a:t>In </a:t>
            </a:r>
            <a:r>
              <a:rPr dirty="0" err="1"/>
              <a:t>coppia</a:t>
            </a:r>
            <a:r>
              <a:rPr lang="ja-JP" altLang="it-IT" dirty="0"/>
              <a:t>ペアで</a:t>
            </a:r>
            <a:r>
              <a:rPr dirty="0"/>
              <a:t> (</a:t>
            </a:r>
            <a:r>
              <a:rPr dirty="0" err="1"/>
              <a:t>Cliente</a:t>
            </a:r>
            <a:r>
              <a:rPr lang="ja-JP" altLang="it-IT" dirty="0"/>
              <a:t>お客さん</a:t>
            </a:r>
            <a:r>
              <a:rPr dirty="0"/>
              <a:t> e Barista</a:t>
            </a:r>
            <a:r>
              <a:rPr lang="ja-JP" altLang="it-IT" dirty="0"/>
              <a:t>店員さん</a:t>
            </a:r>
            <a:r>
              <a:rPr dirty="0"/>
              <a:t>):</a:t>
            </a:r>
          </a:p>
          <a:p>
            <a:endParaRPr lang="en-US" dirty="0"/>
          </a:p>
          <a:p>
            <a:pPr marL="0" indent="0">
              <a:buNone/>
            </a:pPr>
            <a:r>
              <a:rPr lang="en" altLang="ja-JP" u="sng" dirty="0"/>
              <a:t>Barista</a:t>
            </a:r>
            <a:r>
              <a:rPr lang="en" altLang="ja-JP" dirty="0"/>
              <a:t>: </a:t>
            </a:r>
            <a:r>
              <a:rPr lang="en" altLang="ja-JP" b="1" dirty="0"/>
              <a:t>Buongiorno. Prego.</a:t>
            </a:r>
            <a:endParaRPr b="1" dirty="0"/>
          </a:p>
          <a:p>
            <a:pPr marL="0" indent="0">
              <a:buNone/>
            </a:pPr>
            <a:r>
              <a:rPr u="sng" dirty="0" err="1"/>
              <a:t>Cliente</a:t>
            </a:r>
            <a:r>
              <a:rPr dirty="0"/>
              <a:t>: </a:t>
            </a:r>
            <a:r>
              <a:rPr b="1" dirty="0" err="1"/>
              <a:t>Vorrei</a:t>
            </a:r>
            <a:r>
              <a:rPr b="1" dirty="0"/>
              <a:t> </a:t>
            </a:r>
            <a:r>
              <a:rPr lang="en-US" b="1" dirty="0"/>
              <a:t>_______</a:t>
            </a:r>
            <a:r>
              <a:rPr b="1" dirty="0"/>
              <a:t>, per </a:t>
            </a:r>
            <a:r>
              <a:rPr b="1" dirty="0" err="1"/>
              <a:t>favore</a:t>
            </a:r>
            <a:r>
              <a:rPr b="1" dirty="0"/>
              <a:t>.</a:t>
            </a:r>
          </a:p>
          <a:p>
            <a:pPr marL="0" indent="0">
              <a:buNone/>
            </a:pPr>
            <a:r>
              <a:rPr u="sng" dirty="0"/>
              <a:t>Barista</a:t>
            </a:r>
            <a:r>
              <a:rPr dirty="0"/>
              <a:t>: </a:t>
            </a:r>
            <a:r>
              <a:rPr lang="en-US" b="1" dirty="0"/>
              <a:t>_______ per la signora/signorina/il </a:t>
            </a:r>
            <a:r>
              <a:rPr lang="en-US" b="1" dirty="0" err="1"/>
              <a:t>ragazzo</a:t>
            </a:r>
            <a:r>
              <a:rPr b="1" dirty="0"/>
              <a:t>. </a:t>
            </a:r>
            <a:endParaRPr lang="en-US" b="1" dirty="0"/>
          </a:p>
          <a:p>
            <a:pPr marL="0" indent="0">
              <a:buNone/>
            </a:pPr>
            <a:r>
              <a:rPr lang="en-US" b="1" dirty="0"/>
              <a:t>             (</a:t>
            </a:r>
            <a:r>
              <a:rPr b="1" dirty="0"/>
              <a:t>Sono</a:t>
            </a:r>
            <a:r>
              <a:rPr lang="en-US" b="1" dirty="0"/>
              <a:t>)</a:t>
            </a:r>
            <a:r>
              <a:rPr b="1" dirty="0"/>
              <a:t> 1 euro.</a:t>
            </a:r>
          </a:p>
          <a:p>
            <a:pPr marL="0" indent="0">
              <a:buNone/>
            </a:pPr>
            <a:r>
              <a:rPr u="sng" dirty="0" err="1"/>
              <a:t>Cliente</a:t>
            </a:r>
            <a:r>
              <a:rPr dirty="0"/>
              <a:t>: </a:t>
            </a:r>
            <a:r>
              <a:rPr b="1" dirty="0"/>
              <a:t>Ecco </a:t>
            </a:r>
            <a:r>
              <a:rPr b="1" dirty="0" err="1"/>
              <a:t>i</a:t>
            </a:r>
            <a:r>
              <a:rPr b="1" dirty="0"/>
              <a:t> soldi.</a:t>
            </a:r>
            <a:endParaRPr lang="it-IT" b="1" dirty="0"/>
          </a:p>
          <a:p>
            <a:pPr marL="0" indent="0">
              <a:buNone/>
            </a:pPr>
            <a:r>
              <a:rPr lang="it-IT" u="sng" dirty="0"/>
              <a:t>Barista</a:t>
            </a:r>
            <a:r>
              <a:rPr lang="it-IT" dirty="0"/>
              <a:t>: </a:t>
            </a:r>
            <a:r>
              <a:rPr lang="it-IT" b="1" dirty="0"/>
              <a:t>Grazie.</a:t>
            </a:r>
          </a:p>
          <a:p>
            <a:pPr marL="0" indent="0">
              <a:buNone/>
            </a:pPr>
            <a:endParaRPr dirty="0"/>
          </a:p>
          <a:p>
            <a:r>
              <a:rPr dirty="0"/>
              <a:t>→ </a:t>
            </a:r>
            <a:r>
              <a:rPr lang="ja-JP" altLang="it-IT" dirty="0"/>
              <a:t>交替</a:t>
            </a:r>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E86A21-24A1-25C2-0C17-40038A19BE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138B9E-AE99-5C0F-E91B-3663127EE968}"/>
              </a:ext>
            </a:extLst>
          </p:cNvPr>
          <p:cNvSpPr>
            <a:spLocks noGrp="1"/>
          </p:cNvSpPr>
          <p:nvPr>
            <p:ph type="title"/>
          </p:nvPr>
        </p:nvSpPr>
        <p:spPr/>
        <p:txBody>
          <a:bodyPr/>
          <a:lstStyle/>
          <a:p>
            <a:r>
              <a:rPr lang="it-IT" altLang="ja-JP" b="1" dirty="0" err="1"/>
              <a:t>Role</a:t>
            </a:r>
            <a:r>
              <a:rPr lang="it-IT" altLang="ja-JP" b="1" dirty="0"/>
              <a:t>-play </a:t>
            </a:r>
            <a:r>
              <a:rPr lang="ja-JP" altLang="it-IT" b="1" dirty="0"/>
              <a:t>ロールプレイ</a:t>
            </a:r>
            <a:endParaRPr b="1" dirty="0"/>
          </a:p>
        </p:txBody>
      </p:sp>
      <p:sp>
        <p:nvSpPr>
          <p:cNvPr id="3" name="Content Placeholder 2">
            <a:extLst>
              <a:ext uri="{FF2B5EF4-FFF2-40B4-BE49-F238E27FC236}">
                <a16:creationId xmlns:a16="http://schemas.microsoft.com/office/drawing/2014/main" id="{1F91B180-7955-A4AA-259C-61E68A181E22}"/>
              </a:ext>
            </a:extLst>
          </p:cNvPr>
          <p:cNvSpPr>
            <a:spLocks noGrp="1"/>
          </p:cNvSpPr>
          <p:nvPr>
            <p:ph idx="1"/>
          </p:nvPr>
        </p:nvSpPr>
        <p:spPr/>
        <p:txBody>
          <a:bodyPr>
            <a:normAutofit lnSpcReduction="10000"/>
          </a:bodyPr>
          <a:lstStyle/>
          <a:p>
            <a:r>
              <a:rPr dirty="0"/>
              <a:t>In </a:t>
            </a:r>
            <a:r>
              <a:rPr dirty="0" err="1"/>
              <a:t>coppia</a:t>
            </a:r>
            <a:r>
              <a:rPr lang="ja-JP" altLang="it-IT" dirty="0"/>
              <a:t>ペアで</a:t>
            </a:r>
            <a:r>
              <a:rPr dirty="0"/>
              <a:t> (</a:t>
            </a:r>
            <a:r>
              <a:rPr dirty="0" err="1"/>
              <a:t>Cliente</a:t>
            </a:r>
            <a:r>
              <a:rPr lang="ja-JP" altLang="it-IT" dirty="0"/>
              <a:t>お客さん</a:t>
            </a:r>
            <a:r>
              <a:rPr dirty="0"/>
              <a:t> e Barista</a:t>
            </a:r>
            <a:r>
              <a:rPr lang="ja-JP" altLang="it-IT" dirty="0"/>
              <a:t>店員さん</a:t>
            </a:r>
            <a:r>
              <a:rPr dirty="0"/>
              <a:t>):</a:t>
            </a:r>
          </a:p>
          <a:p>
            <a:endParaRPr lang="en-US" dirty="0"/>
          </a:p>
          <a:p>
            <a:pPr marL="0" indent="0">
              <a:buNone/>
            </a:pPr>
            <a:r>
              <a:rPr lang="en" altLang="ja-JP" u="sng" dirty="0"/>
              <a:t>Barista</a:t>
            </a:r>
            <a:r>
              <a:rPr lang="en" altLang="ja-JP" dirty="0"/>
              <a:t>: </a:t>
            </a:r>
            <a:r>
              <a:rPr lang="en" altLang="ja-JP" b="1" dirty="0"/>
              <a:t>Buongiorno. Cosa le </a:t>
            </a:r>
            <a:r>
              <a:rPr lang="en" altLang="ja-JP" b="1" dirty="0" err="1"/>
              <a:t>offro</a:t>
            </a:r>
            <a:r>
              <a:rPr lang="en" altLang="ja-JP" b="1" dirty="0"/>
              <a:t>?</a:t>
            </a:r>
            <a:endParaRPr b="1" dirty="0"/>
          </a:p>
          <a:p>
            <a:pPr marL="0" indent="0">
              <a:buNone/>
            </a:pPr>
            <a:r>
              <a:rPr u="sng" dirty="0" err="1"/>
              <a:t>Cliente</a:t>
            </a:r>
            <a:r>
              <a:rPr dirty="0"/>
              <a:t>: </a:t>
            </a:r>
            <a:r>
              <a:rPr lang="en-US" b="1" dirty="0" err="1"/>
              <a:t>Quanto</a:t>
            </a:r>
            <a:r>
              <a:rPr lang="en-US" b="1" dirty="0"/>
              <a:t> costa _______?</a:t>
            </a:r>
            <a:endParaRPr b="1" dirty="0"/>
          </a:p>
          <a:p>
            <a:pPr marL="0" indent="0">
              <a:buNone/>
            </a:pPr>
            <a:r>
              <a:rPr u="sng" dirty="0"/>
              <a:t>Barista</a:t>
            </a:r>
            <a:r>
              <a:rPr dirty="0"/>
              <a:t>: </a:t>
            </a:r>
            <a:r>
              <a:rPr lang="en-US" dirty="0"/>
              <a:t>_______</a:t>
            </a:r>
            <a:r>
              <a:rPr lang="en-US" b="1" dirty="0"/>
              <a:t>costa 1 euro e 50</a:t>
            </a:r>
            <a:r>
              <a:rPr b="1" dirty="0"/>
              <a:t>.</a:t>
            </a:r>
          </a:p>
          <a:p>
            <a:pPr marL="0" indent="0">
              <a:buNone/>
            </a:pPr>
            <a:r>
              <a:rPr u="sng" dirty="0" err="1"/>
              <a:t>Cliente</a:t>
            </a:r>
            <a:r>
              <a:rPr dirty="0"/>
              <a:t>: </a:t>
            </a:r>
            <a:r>
              <a:rPr lang="en-US" b="1" dirty="0"/>
              <a:t>Allora </a:t>
            </a:r>
            <a:r>
              <a:rPr lang="en-US" b="1" dirty="0" err="1"/>
              <a:t>prendo</a:t>
            </a:r>
            <a:r>
              <a:rPr lang="en-US" b="1" dirty="0"/>
              <a:t> _______. […] Il </a:t>
            </a:r>
            <a:r>
              <a:rPr lang="en-US" b="1" dirty="0" err="1"/>
              <a:t>conto</a:t>
            </a:r>
            <a:r>
              <a:rPr lang="en-US" b="1" dirty="0"/>
              <a:t> per </a:t>
            </a:r>
            <a:r>
              <a:rPr lang="en-US" b="1" dirty="0" err="1"/>
              <a:t>favore</a:t>
            </a:r>
            <a:r>
              <a:rPr lang="en-US" b="1" dirty="0"/>
              <a:t>.</a:t>
            </a:r>
            <a:endParaRPr lang="it-IT" b="1" dirty="0"/>
          </a:p>
          <a:p>
            <a:pPr marL="0" indent="0">
              <a:buNone/>
            </a:pPr>
            <a:r>
              <a:rPr lang="it-IT" u="sng" dirty="0"/>
              <a:t>Barista</a:t>
            </a:r>
            <a:r>
              <a:rPr lang="it-IT" dirty="0"/>
              <a:t>: </a:t>
            </a:r>
            <a:r>
              <a:rPr lang="it-IT" b="1" dirty="0"/>
              <a:t>Ecco a lei. Grazie e arrivederci.</a:t>
            </a:r>
          </a:p>
          <a:p>
            <a:pPr marL="0" indent="0">
              <a:buNone/>
            </a:pPr>
            <a:endParaRPr dirty="0"/>
          </a:p>
          <a:p>
            <a:r>
              <a:rPr dirty="0"/>
              <a:t>→ </a:t>
            </a:r>
            <a:r>
              <a:rPr lang="ja-JP" altLang="it-IT" dirty="0"/>
              <a:t>交替</a:t>
            </a:r>
            <a:endParaRPr dirty="0"/>
          </a:p>
        </p:txBody>
      </p:sp>
    </p:spTree>
    <p:extLst>
      <p:ext uri="{BB962C8B-B14F-4D97-AF65-F5344CB8AC3E}">
        <p14:creationId xmlns:p14="http://schemas.microsoft.com/office/powerpoint/2010/main" val="16311895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F8C49E-0AAA-75B9-492F-FC3C00BA85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BD4AEF-E44B-9B6D-074E-6DE2562778E2}"/>
              </a:ext>
            </a:extLst>
          </p:cNvPr>
          <p:cNvSpPr>
            <a:spLocks noGrp="1"/>
          </p:cNvSpPr>
          <p:nvPr>
            <p:ph type="title"/>
          </p:nvPr>
        </p:nvSpPr>
        <p:spPr/>
        <p:txBody>
          <a:bodyPr/>
          <a:lstStyle/>
          <a:p>
            <a:r>
              <a:rPr lang="it-IT" altLang="ja-JP" b="1" dirty="0" err="1"/>
              <a:t>Role</a:t>
            </a:r>
            <a:r>
              <a:rPr lang="it-IT" altLang="ja-JP" b="1" dirty="0"/>
              <a:t>-play </a:t>
            </a:r>
            <a:r>
              <a:rPr lang="ja-JP" altLang="it-IT" b="1" dirty="0"/>
              <a:t>ロールプレイ</a:t>
            </a:r>
            <a:endParaRPr b="1" dirty="0"/>
          </a:p>
        </p:txBody>
      </p:sp>
      <p:sp>
        <p:nvSpPr>
          <p:cNvPr id="3" name="Content Placeholder 2">
            <a:extLst>
              <a:ext uri="{FF2B5EF4-FFF2-40B4-BE49-F238E27FC236}">
                <a16:creationId xmlns:a16="http://schemas.microsoft.com/office/drawing/2014/main" id="{FB0FFC1A-2C10-E36B-63FE-48308B22221A}"/>
              </a:ext>
            </a:extLst>
          </p:cNvPr>
          <p:cNvSpPr>
            <a:spLocks noGrp="1"/>
          </p:cNvSpPr>
          <p:nvPr>
            <p:ph idx="1"/>
          </p:nvPr>
        </p:nvSpPr>
        <p:spPr>
          <a:xfrm>
            <a:off x="838200" y="1825624"/>
            <a:ext cx="10515600" cy="5032375"/>
          </a:xfrm>
        </p:spPr>
        <p:txBody>
          <a:bodyPr>
            <a:normAutofit fontScale="92500" lnSpcReduction="20000"/>
          </a:bodyPr>
          <a:lstStyle/>
          <a:p>
            <a:r>
              <a:rPr dirty="0"/>
              <a:t>In </a:t>
            </a:r>
            <a:r>
              <a:rPr dirty="0" err="1"/>
              <a:t>coppia</a:t>
            </a:r>
            <a:r>
              <a:rPr lang="ja-JP" altLang="it-IT" dirty="0"/>
              <a:t>ペアで</a:t>
            </a:r>
            <a:r>
              <a:rPr dirty="0"/>
              <a:t> (</a:t>
            </a:r>
            <a:r>
              <a:rPr dirty="0" err="1"/>
              <a:t>Cliente</a:t>
            </a:r>
            <a:r>
              <a:rPr lang="ja-JP" altLang="it-IT" dirty="0"/>
              <a:t>お客さん</a:t>
            </a:r>
            <a:r>
              <a:rPr dirty="0"/>
              <a:t> e Barista</a:t>
            </a:r>
            <a:r>
              <a:rPr lang="ja-JP" altLang="it-IT" dirty="0"/>
              <a:t>店員さん</a:t>
            </a:r>
            <a:r>
              <a:rPr dirty="0"/>
              <a:t>):</a:t>
            </a:r>
          </a:p>
          <a:p>
            <a:endParaRPr lang="en-US" dirty="0"/>
          </a:p>
          <a:p>
            <a:pPr marL="0" indent="0">
              <a:buNone/>
            </a:pPr>
            <a:r>
              <a:rPr lang="en" altLang="ja-JP" u="sng" dirty="0"/>
              <a:t>Barista</a:t>
            </a:r>
            <a:r>
              <a:rPr lang="en" altLang="ja-JP" dirty="0"/>
              <a:t>: </a:t>
            </a:r>
            <a:r>
              <a:rPr lang="en" altLang="ja-JP" b="1" dirty="0"/>
              <a:t>Buongiorno. Mi </a:t>
            </a:r>
            <a:r>
              <a:rPr lang="en" altLang="ja-JP" b="1" dirty="0" err="1"/>
              <a:t>dica</a:t>
            </a:r>
            <a:r>
              <a:rPr lang="en" altLang="ja-JP" b="1" dirty="0"/>
              <a:t>.</a:t>
            </a:r>
            <a:endParaRPr b="1" dirty="0"/>
          </a:p>
          <a:p>
            <a:pPr marL="0" indent="0">
              <a:buNone/>
            </a:pPr>
            <a:r>
              <a:rPr u="sng" dirty="0" err="1"/>
              <a:t>Cliente</a:t>
            </a:r>
            <a:r>
              <a:rPr dirty="0"/>
              <a:t>: </a:t>
            </a:r>
            <a:r>
              <a:rPr lang="en-US" b="1" dirty="0" err="1"/>
              <a:t>Avete</a:t>
            </a:r>
            <a:r>
              <a:rPr lang="en-US" b="1" dirty="0"/>
              <a:t>/fate _______?</a:t>
            </a:r>
            <a:endParaRPr b="1" dirty="0"/>
          </a:p>
          <a:p>
            <a:pPr marL="0" indent="0">
              <a:buNone/>
            </a:pPr>
            <a:r>
              <a:rPr u="sng" dirty="0"/>
              <a:t>Barista</a:t>
            </a:r>
            <a:r>
              <a:rPr dirty="0"/>
              <a:t>: </a:t>
            </a:r>
            <a:r>
              <a:rPr lang="en-US" b="1" dirty="0" err="1"/>
              <a:t>Sì</a:t>
            </a:r>
            <a:r>
              <a:rPr lang="en-US" b="1" dirty="0"/>
              <a:t>. </a:t>
            </a:r>
            <a:r>
              <a:rPr lang="en-US" b="1" dirty="0" err="1"/>
              <a:t>Quanti</a:t>
            </a:r>
            <a:r>
              <a:rPr lang="en-US" b="1" dirty="0"/>
              <a:t> ______?/No, mi </a:t>
            </a:r>
            <a:r>
              <a:rPr lang="en-US" b="1" dirty="0" err="1"/>
              <a:t>dispiace</a:t>
            </a:r>
            <a:r>
              <a:rPr lang="en-US" b="1" dirty="0"/>
              <a:t>.</a:t>
            </a:r>
          </a:p>
          <a:p>
            <a:pPr marL="0" indent="0">
              <a:buNone/>
            </a:pPr>
            <a:r>
              <a:rPr u="sng" dirty="0" err="1"/>
              <a:t>Cliente</a:t>
            </a:r>
            <a:r>
              <a:rPr dirty="0"/>
              <a:t>: </a:t>
            </a:r>
            <a:r>
              <a:rPr lang="en-US" b="1" dirty="0"/>
              <a:t>Me ne </a:t>
            </a:r>
            <a:r>
              <a:rPr lang="en-US" b="1" dirty="0" err="1"/>
              <a:t>dia</a:t>
            </a:r>
            <a:r>
              <a:rPr lang="en-US" b="1" dirty="0"/>
              <a:t> __./Allora mi </a:t>
            </a:r>
            <a:r>
              <a:rPr lang="en-US" b="1" dirty="0" err="1"/>
              <a:t>dia</a:t>
            </a:r>
            <a:r>
              <a:rPr lang="en-US" b="1" dirty="0"/>
              <a:t> _______.</a:t>
            </a:r>
            <a:endParaRPr lang="it-IT" b="1" dirty="0"/>
          </a:p>
          <a:p>
            <a:pPr marL="0" indent="0">
              <a:buNone/>
            </a:pPr>
            <a:r>
              <a:rPr lang="it-IT" u="sng" dirty="0"/>
              <a:t>Barista</a:t>
            </a:r>
            <a:r>
              <a:rPr lang="it-IT" dirty="0"/>
              <a:t>: </a:t>
            </a:r>
            <a:r>
              <a:rPr lang="it-IT" b="1" dirty="0"/>
              <a:t>__ euro.</a:t>
            </a:r>
          </a:p>
          <a:p>
            <a:pPr marL="0" indent="0">
              <a:buNone/>
            </a:pPr>
            <a:r>
              <a:rPr lang="en" altLang="ja-JP" u="sng" dirty="0" err="1"/>
              <a:t>Cliente</a:t>
            </a:r>
            <a:r>
              <a:rPr lang="en" altLang="ja-JP" dirty="0"/>
              <a:t>: </a:t>
            </a:r>
            <a:r>
              <a:rPr lang="en" altLang="ja-JP" b="1" dirty="0"/>
              <a:t>Ecco. </a:t>
            </a:r>
            <a:r>
              <a:rPr lang="ja-JP" altLang="en-US" b="1"/>
              <a:t>（お金を渡す）</a:t>
            </a:r>
            <a:endParaRPr lang="en" altLang="ja-JP" b="1" dirty="0"/>
          </a:p>
          <a:p>
            <a:pPr marL="0" indent="0">
              <a:buNone/>
            </a:pPr>
            <a:r>
              <a:rPr lang="it-IT" altLang="ja-JP" u="sng" dirty="0"/>
              <a:t>Barista</a:t>
            </a:r>
            <a:r>
              <a:rPr lang="it-IT" altLang="ja-JP" dirty="0"/>
              <a:t>: </a:t>
            </a:r>
            <a:r>
              <a:rPr lang="it-IT" altLang="ja-JP" b="1" dirty="0"/>
              <a:t>Grazie e buona giornata!</a:t>
            </a:r>
          </a:p>
          <a:p>
            <a:pPr marL="0" indent="0">
              <a:buNone/>
            </a:pPr>
            <a:r>
              <a:rPr lang="en" altLang="ja-JP" u="sng" dirty="0" err="1"/>
              <a:t>Cliente</a:t>
            </a:r>
            <a:r>
              <a:rPr lang="en" altLang="ja-JP" dirty="0"/>
              <a:t>: </a:t>
            </a:r>
            <a:r>
              <a:rPr lang="en" altLang="ja-JP" b="1" dirty="0"/>
              <a:t>Prego, </a:t>
            </a:r>
            <a:r>
              <a:rPr lang="en" altLang="ja-JP" b="1" dirty="0" err="1"/>
              <a:t>anche</a:t>
            </a:r>
            <a:r>
              <a:rPr lang="en" altLang="ja-JP" b="1" dirty="0"/>
              <a:t> a lei!</a:t>
            </a:r>
            <a:endParaRPr lang="it-IT" b="1" dirty="0"/>
          </a:p>
          <a:p>
            <a:pPr marL="0" indent="0">
              <a:buNone/>
            </a:pPr>
            <a:endParaRPr dirty="0"/>
          </a:p>
          <a:p>
            <a:r>
              <a:rPr dirty="0"/>
              <a:t>→ </a:t>
            </a:r>
            <a:r>
              <a:rPr lang="ja-JP" altLang="it-IT" dirty="0"/>
              <a:t>交替</a:t>
            </a:r>
            <a:endParaRPr dirty="0"/>
          </a:p>
        </p:txBody>
      </p:sp>
    </p:spTree>
    <p:extLst>
      <p:ext uri="{BB962C8B-B14F-4D97-AF65-F5344CB8AC3E}">
        <p14:creationId xmlns:p14="http://schemas.microsoft.com/office/powerpoint/2010/main" val="37208673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C42CE3-6602-6507-9935-D329C2A69F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B78EAC-3108-0DB3-FE9B-113F2DE59ACB}"/>
              </a:ext>
            </a:extLst>
          </p:cNvPr>
          <p:cNvSpPr>
            <a:spLocks noGrp="1"/>
          </p:cNvSpPr>
          <p:nvPr>
            <p:ph type="title"/>
          </p:nvPr>
        </p:nvSpPr>
        <p:spPr/>
        <p:txBody>
          <a:bodyPr/>
          <a:lstStyle/>
          <a:p>
            <a:r>
              <a:rPr lang="it-IT" altLang="ja-JP" b="1" dirty="0" err="1"/>
              <a:t>Role</a:t>
            </a:r>
            <a:r>
              <a:rPr lang="it-IT" altLang="ja-JP" b="1" dirty="0"/>
              <a:t>-play </a:t>
            </a:r>
            <a:r>
              <a:rPr lang="ja-JP" altLang="it-IT" b="1" dirty="0"/>
              <a:t>ロールプレイ</a:t>
            </a:r>
            <a:endParaRPr b="1" dirty="0"/>
          </a:p>
        </p:txBody>
      </p:sp>
      <p:sp>
        <p:nvSpPr>
          <p:cNvPr id="3" name="Content Placeholder 2">
            <a:extLst>
              <a:ext uri="{FF2B5EF4-FFF2-40B4-BE49-F238E27FC236}">
                <a16:creationId xmlns:a16="http://schemas.microsoft.com/office/drawing/2014/main" id="{00BF6410-4B30-BBBA-3C87-0B4F97B71CFE}"/>
              </a:ext>
            </a:extLst>
          </p:cNvPr>
          <p:cNvSpPr>
            <a:spLocks noGrp="1"/>
          </p:cNvSpPr>
          <p:nvPr>
            <p:ph idx="1"/>
          </p:nvPr>
        </p:nvSpPr>
        <p:spPr>
          <a:xfrm>
            <a:off x="838200" y="1825624"/>
            <a:ext cx="10515600" cy="5032375"/>
          </a:xfrm>
        </p:spPr>
        <p:txBody>
          <a:bodyPr>
            <a:normAutofit/>
          </a:bodyPr>
          <a:lstStyle/>
          <a:p>
            <a:r>
              <a:rPr dirty="0"/>
              <a:t>In </a:t>
            </a:r>
            <a:r>
              <a:rPr dirty="0" err="1"/>
              <a:t>coppia</a:t>
            </a:r>
            <a:r>
              <a:rPr lang="ja-JP" altLang="it-IT" dirty="0"/>
              <a:t>ペアで</a:t>
            </a:r>
            <a:r>
              <a:rPr dirty="0"/>
              <a:t> (</a:t>
            </a:r>
            <a:r>
              <a:rPr dirty="0" err="1"/>
              <a:t>Cliente</a:t>
            </a:r>
            <a:r>
              <a:rPr lang="ja-JP" altLang="it-IT" dirty="0"/>
              <a:t>お客さん</a:t>
            </a:r>
            <a:r>
              <a:rPr dirty="0"/>
              <a:t> e Barista</a:t>
            </a:r>
            <a:r>
              <a:rPr lang="ja-JP" altLang="it-IT" dirty="0"/>
              <a:t>店員さん</a:t>
            </a:r>
            <a:r>
              <a:rPr dirty="0"/>
              <a:t>):</a:t>
            </a:r>
          </a:p>
          <a:p>
            <a:endParaRPr lang="en-US" dirty="0"/>
          </a:p>
          <a:p>
            <a:pPr marL="0" indent="0" algn="l">
              <a:buNone/>
            </a:pPr>
            <a:r>
              <a:rPr lang="en" altLang="ja-JP" u="sng" dirty="0" err="1"/>
              <a:t>Cliente</a:t>
            </a:r>
            <a:r>
              <a:rPr lang="en" altLang="ja-JP" dirty="0"/>
              <a:t>: </a:t>
            </a:r>
            <a:r>
              <a:rPr lang="en" altLang="ja-JP" b="1" dirty="0"/>
              <a:t>Il cornetto </a:t>
            </a:r>
            <a:r>
              <a:rPr lang="en" altLang="ja-JP" b="1" dirty="0" err="1"/>
              <a:t>è</a:t>
            </a:r>
            <a:r>
              <a:rPr lang="en" altLang="ja-JP" b="1" dirty="0"/>
              <a:t> freddo. Me lo </a:t>
            </a:r>
            <a:r>
              <a:rPr lang="en-US" b="1" dirty="0" err="1"/>
              <a:t>può</a:t>
            </a:r>
            <a:r>
              <a:rPr lang="en-US" b="1" dirty="0"/>
              <a:t> </a:t>
            </a:r>
            <a:r>
              <a:rPr lang="en-US" b="1" dirty="0" err="1"/>
              <a:t>riscaldare</a:t>
            </a:r>
            <a:r>
              <a:rPr lang="en-US" b="1" dirty="0"/>
              <a:t>?</a:t>
            </a:r>
          </a:p>
          <a:p>
            <a:pPr marL="0" indent="0" algn="l">
              <a:buNone/>
            </a:pPr>
            <a:r>
              <a:rPr lang="en-US" u="sng" dirty="0"/>
              <a:t>Barista</a:t>
            </a:r>
            <a:r>
              <a:rPr dirty="0"/>
              <a:t>: </a:t>
            </a:r>
            <a:r>
              <a:rPr lang="en-US" b="1" dirty="0" err="1"/>
              <a:t>Certo</a:t>
            </a:r>
            <a:r>
              <a:rPr lang="en-US" b="1" dirty="0"/>
              <a:t>.</a:t>
            </a:r>
            <a:endParaRPr b="1" dirty="0"/>
          </a:p>
          <a:p>
            <a:pPr marL="0" indent="0">
              <a:buNone/>
            </a:pPr>
            <a:endParaRPr dirty="0"/>
          </a:p>
          <a:p>
            <a:r>
              <a:rPr dirty="0"/>
              <a:t>→ </a:t>
            </a:r>
            <a:r>
              <a:rPr lang="ja-JP" altLang="it-IT"/>
              <a:t>交替</a:t>
            </a:r>
            <a:endParaRPr lang="en-US" altLang="ja-JP" dirty="0"/>
          </a:p>
          <a:p>
            <a:endParaRPr lang="en-US" dirty="0"/>
          </a:p>
          <a:p>
            <a:pPr marL="0" indent="0" algn="l">
              <a:buNone/>
            </a:pPr>
            <a:r>
              <a:rPr lang="en" altLang="ja-JP" u="sng" dirty="0"/>
              <a:t>Barista</a:t>
            </a:r>
            <a:r>
              <a:rPr lang="en" altLang="ja-JP" dirty="0"/>
              <a:t>: </a:t>
            </a:r>
            <a:r>
              <a:rPr lang="en" altLang="ja-JP" b="1" dirty="0"/>
              <a:t>Il cornetto </a:t>
            </a:r>
            <a:r>
              <a:rPr lang="en" altLang="ja-JP" b="1" dirty="0" err="1"/>
              <a:t>è</a:t>
            </a:r>
            <a:r>
              <a:rPr lang="en" altLang="ja-JP" b="1" dirty="0"/>
              <a:t> freddo. </a:t>
            </a:r>
            <a:r>
              <a:rPr lang="en" altLang="ja-JP" b="1" dirty="0" err="1"/>
              <a:t>Glielo</a:t>
            </a:r>
            <a:r>
              <a:rPr lang="en" altLang="ja-JP" b="1" dirty="0"/>
              <a:t> </a:t>
            </a:r>
            <a:r>
              <a:rPr lang="en" altLang="ja-JP" b="1" dirty="0" err="1"/>
              <a:t>riscaldo</a:t>
            </a:r>
            <a:r>
              <a:rPr lang="en" altLang="ja-JP" b="1" dirty="0"/>
              <a:t>?</a:t>
            </a:r>
          </a:p>
          <a:p>
            <a:pPr marL="0" indent="0" algn="l">
              <a:buNone/>
            </a:pPr>
            <a:r>
              <a:rPr lang="en" altLang="ja-JP" u="sng" dirty="0" err="1"/>
              <a:t>Cliente</a:t>
            </a:r>
            <a:r>
              <a:rPr lang="en" altLang="ja-JP" dirty="0"/>
              <a:t>: </a:t>
            </a:r>
            <a:r>
              <a:rPr lang="en-US" altLang="ja-JP" b="1" dirty="0" err="1"/>
              <a:t>Sì</a:t>
            </a:r>
            <a:r>
              <a:rPr lang="en-US" altLang="ja-JP" b="1" dirty="0"/>
              <a:t>, </a:t>
            </a:r>
            <a:r>
              <a:rPr lang="en-US" altLang="ja-JP" b="1" dirty="0" err="1"/>
              <a:t>grazie</a:t>
            </a:r>
            <a:r>
              <a:rPr lang="en-US" altLang="ja-JP" b="1" dirty="0"/>
              <a:t>. </a:t>
            </a:r>
            <a:endParaRPr lang="en" altLang="ja-JP" b="1" dirty="0"/>
          </a:p>
        </p:txBody>
      </p:sp>
    </p:spTree>
    <p:extLst>
      <p:ext uri="{BB962C8B-B14F-4D97-AF65-F5344CB8AC3E}">
        <p14:creationId xmlns:p14="http://schemas.microsoft.com/office/powerpoint/2010/main" val="6491905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540535-F626-1528-BBED-7AA45FE0DD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76C35A-8679-AC38-AE93-0E1476D2C5F5}"/>
              </a:ext>
            </a:extLst>
          </p:cNvPr>
          <p:cNvSpPr>
            <a:spLocks noGrp="1"/>
          </p:cNvSpPr>
          <p:nvPr>
            <p:ph type="title"/>
          </p:nvPr>
        </p:nvSpPr>
        <p:spPr/>
        <p:txBody>
          <a:bodyPr/>
          <a:lstStyle/>
          <a:p>
            <a:r>
              <a:rPr lang="ja-JP" altLang="en-US" b="1"/>
              <a:t>まとめ</a:t>
            </a:r>
            <a:endParaRPr b="1" dirty="0"/>
          </a:p>
        </p:txBody>
      </p:sp>
      <p:sp>
        <p:nvSpPr>
          <p:cNvPr id="3" name="Content Placeholder 2">
            <a:extLst>
              <a:ext uri="{FF2B5EF4-FFF2-40B4-BE49-F238E27FC236}">
                <a16:creationId xmlns:a16="http://schemas.microsoft.com/office/drawing/2014/main" id="{F9861EB3-2F11-76CC-AD71-746C944F5185}"/>
              </a:ext>
            </a:extLst>
          </p:cNvPr>
          <p:cNvSpPr>
            <a:spLocks noGrp="1"/>
          </p:cNvSpPr>
          <p:nvPr>
            <p:ph idx="1"/>
          </p:nvPr>
        </p:nvSpPr>
        <p:spPr>
          <a:xfrm>
            <a:off x="838199" y="1825625"/>
            <a:ext cx="11353801" cy="4351338"/>
          </a:xfrm>
        </p:spPr>
        <p:txBody>
          <a:bodyPr>
            <a:normAutofit/>
          </a:bodyPr>
          <a:lstStyle/>
          <a:p>
            <a:pPr marL="0" indent="0">
              <a:buNone/>
            </a:pPr>
            <a:r>
              <a:rPr lang="en-US" dirty="0" err="1"/>
              <a:t>店員さんにこのように話しかけられる</a:t>
            </a:r>
            <a:r>
              <a:rPr lang="en-US" dirty="0"/>
              <a:t>。</a:t>
            </a:r>
            <a:br>
              <a:rPr lang="en-US" dirty="0"/>
            </a:br>
            <a:r>
              <a:rPr lang="ja-JP" altLang="en-US" b="1" dirty="0"/>
              <a:t>→</a:t>
            </a:r>
            <a:r>
              <a:rPr lang="en-US" altLang="ja-JP" b="1" dirty="0"/>
              <a:t> Prego./ Mi </a:t>
            </a:r>
            <a:r>
              <a:rPr lang="en-US" altLang="ja-JP" b="1" dirty="0" err="1"/>
              <a:t>dica</a:t>
            </a:r>
            <a:r>
              <a:rPr lang="en-US" altLang="ja-JP" b="1" dirty="0"/>
              <a:t>./ Cosa le </a:t>
            </a:r>
            <a:r>
              <a:rPr lang="en-US" altLang="ja-JP" b="1" dirty="0" err="1"/>
              <a:t>offro</a:t>
            </a:r>
            <a:r>
              <a:rPr lang="en-US" altLang="ja-JP" b="1" dirty="0"/>
              <a:t>?</a:t>
            </a:r>
            <a:endParaRPr lang="en-US" dirty="0"/>
          </a:p>
          <a:p>
            <a:pPr marL="0" indent="0">
              <a:buNone/>
            </a:pPr>
            <a:r>
              <a:rPr lang="ja-JP" altLang="en-US" dirty="0"/>
              <a:t>注文をするとき。→</a:t>
            </a:r>
            <a:r>
              <a:rPr lang="en-US" altLang="ja-JP" dirty="0"/>
              <a:t> </a:t>
            </a:r>
            <a:r>
              <a:rPr lang="en" altLang="ja-JP" b="1" dirty="0" err="1"/>
              <a:t>Vorrei</a:t>
            </a:r>
            <a:r>
              <a:rPr lang="en" altLang="ja-JP" b="1" dirty="0"/>
              <a:t>/</a:t>
            </a:r>
            <a:r>
              <a:rPr lang="en" altLang="ja-JP" b="1" dirty="0" err="1"/>
              <a:t>Prendo</a:t>
            </a:r>
            <a:r>
              <a:rPr lang="en" altLang="ja-JP" b="1" dirty="0"/>
              <a:t>/Mi </a:t>
            </a:r>
            <a:r>
              <a:rPr lang="en" altLang="ja-JP" b="1" dirty="0" err="1"/>
              <a:t>dia</a:t>
            </a:r>
            <a:r>
              <a:rPr lang="en" altLang="ja-JP" b="1" dirty="0"/>
              <a:t> _____, per </a:t>
            </a:r>
            <a:r>
              <a:rPr lang="en" altLang="ja-JP" b="1" dirty="0" err="1"/>
              <a:t>favore</a:t>
            </a:r>
            <a:r>
              <a:rPr lang="en" altLang="ja-JP" b="1" dirty="0"/>
              <a:t>.</a:t>
            </a:r>
          </a:p>
          <a:p>
            <a:pPr marL="0" indent="0">
              <a:buNone/>
            </a:pPr>
            <a:r>
              <a:rPr lang="ja-JP" altLang="en-US" dirty="0"/>
              <a:t>何か（一般）を頼むとき→</a:t>
            </a:r>
            <a:r>
              <a:rPr lang="en-US" altLang="ja-JP" dirty="0"/>
              <a:t> (</a:t>
            </a:r>
            <a:r>
              <a:rPr lang="en-US" altLang="ja-JP" b="1" dirty="0"/>
              <a:t>Il </a:t>
            </a:r>
            <a:r>
              <a:rPr lang="en-US" altLang="ja-JP" b="1" dirty="0" err="1"/>
              <a:t>conto</a:t>
            </a:r>
            <a:r>
              <a:rPr lang="en-US" altLang="ja-JP" b="1" dirty="0"/>
              <a:t>), per </a:t>
            </a:r>
            <a:r>
              <a:rPr lang="en-US" altLang="ja-JP" b="1" dirty="0" err="1"/>
              <a:t>favore</a:t>
            </a:r>
            <a:r>
              <a:rPr lang="en-US" altLang="ja-JP" b="1" dirty="0"/>
              <a:t>.</a:t>
            </a:r>
            <a:r>
              <a:rPr lang="en-US" altLang="ja-JP" dirty="0"/>
              <a:t> </a:t>
            </a:r>
          </a:p>
          <a:p>
            <a:pPr marL="0" indent="0">
              <a:buNone/>
            </a:pPr>
            <a:r>
              <a:rPr lang="ja-JP" altLang="it-IT" dirty="0"/>
              <a:t>いくら</a:t>
            </a:r>
            <a:r>
              <a:rPr lang="ja-JP" altLang="en-US" dirty="0"/>
              <a:t>かいくつかを聞くとき。</a:t>
            </a:r>
            <a:r>
              <a:rPr lang="en" altLang="ja-JP" b="1" dirty="0"/>
              <a:t> </a:t>
            </a:r>
            <a:r>
              <a:rPr lang="en" altLang="ja-JP" b="1" dirty="0" err="1"/>
              <a:t>Quanto</a:t>
            </a:r>
            <a:r>
              <a:rPr lang="en" altLang="ja-JP" b="1" dirty="0"/>
              <a:t> costa? </a:t>
            </a:r>
            <a:r>
              <a:rPr lang="en" altLang="ja-JP" b="1" dirty="0" err="1"/>
              <a:t>Quanti</a:t>
            </a:r>
            <a:r>
              <a:rPr lang="en" altLang="ja-JP" b="1" dirty="0"/>
              <a:t> ne </a:t>
            </a:r>
            <a:r>
              <a:rPr lang="en" altLang="ja-JP" b="1" dirty="0" err="1"/>
              <a:t>vuole</a:t>
            </a:r>
            <a:r>
              <a:rPr lang="en" altLang="ja-JP" b="1" dirty="0"/>
              <a:t>?</a:t>
            </a:r>
            <a:endParaRPr dirty="0"/>
          </a:p>
          <a:p>
            <a:pPr marL="0" indent="0">
              <a:buNone/>
            </a:pPr>
            <a:r>
              <a:rPr lang="ja-JP" altLang="en-US" dirty="0"/>
              <a:t>何かを渡すもしくは指すとき</a:t>
            </a:r>
            <a:r>
              <a:rPr b="1" dirty="0"/>
              <a:t>Ecco </a:t>
            </a:r>
            <a:r>
              <a:rPr b="1" dirty="0" err="1"/>
              <a:t>i</a:t>
            </a:r>
            <a:r>
              <a:rPr b="1" dirty="0"/>
              <a:t> soldi</a:t>
            </a:r>
            <a:r>
              <a:rPr lang="en-US" b="1" dirty="0"/>
              <a:t>/il </a:t>
            </a:r>
            <a:r>
              <a:rPr lang="en-US" b="1" dirty="0" err="1"/>
              <a:t>conto</a:t>
            </a:r>
            <a:r>
              <a:rPr lang="en-US" b="1" dirty="0"/>
              <a:t>/a lei</a:t>
            </a:r>
            <a:r>
              <a:rPr b="1" dirty="0"/>
              <a:t>.</a:t>
            </a:r>
            <a:endParaRPr lang="en-US" dirty="0"/>
          </a:p>
        </p:txBody>
      </p:sp>
    </p:spTree>
    <p:extLst>
      <p:ext uri="{BB962C8B-B14F-4D97-AF65-F5344CB8AC3E}">
        <p14:creationId xmlns:p14="http://schemas.microsoft.com/office/powerpoint/2010/main" val="13634918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DBBE17-5F22-F669-6347-58512549091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5F7729B-C0BD-6E9F-292A-3FC6BEBE1135}"/>
              </a:ext>
            </a:extLst>
          </p:cNvPr>
          <p:cNvSpPr>
            <a:spLocks noGrp="1"/>
          </p:cNvSpPr>
          <p:nvPr>
            <p:ph type="title"/>
          </p:nvPr>
        </p:nvSpPr>
        <p:spPr/>
        <p:txBody>
          <a:bodyPr/>
          <a:lstStyle/>
          <a:p>
            <a:r>
              <a:rPr lang="it-IT" b="1"/>
              <a:t>LINE</a:t>
            </a:r>
            <a:r>
              <a:rPr lang="ja-JP" altLang="it-IT" b="1"/>
              <a:t>グループ「イタリア語教室」</a:t>
            </a:r>
            <a:endParaRPr lang="it-IT" b="1" dirty="0"/>
          </a:p>
        </p:txBody>
      </p:sp>
      <p:pic>
        <p:nvPicPr>
          <p:cNvPr id="5" name="Segnaposto contenuto 4" descr="Immagine che contiene Elementi grafici, modello, pixel, grafica&#10;&#10;Il contenuto generato dall'IA potrebbe non essere corretto.">
            <a:extLst>
              <a:ext uri="{FF2B5EF4-FFF2-40B4-BE49-F238E27FC236}">
                <a16:creationId xmlns:a16="http://schemas.microsoft.com/office/drawing/2014/main" id="{89DFCC71-4A1E-6DBC-538C-3E5391FB69BE}"/>
              </a:ext>
            </a:extLst>
          </p:cNvPr>
          <p:cNvPicPr>
            <a:picLocks noGrp="1" noChangeAspect="1"/>
          </p:cNvPicPr>
          <p:nvPr>
            <p:ph idx="1"/>
          </p:nvPr>
        </p:nvPicPr>
        <p:blipFill>
          <a:blip r:embed="rId2"/>
          <a:stretch>
            <a:fillRect/>
          </a:stretch>
        </p:blipFill>
        <p:spPr>
          <a:xfrm>
            <a:off x="5205618" y="2506662"/>
            <a:ext cx="4351338" cy="4351338"/>
          </a:xfrm>
        </p:spPr>
      </p:pic>
      <p:sp>
        <p:nvSpPr>
          <p:cNvPr id="6" name="Content Placeholder 2">
            <a:extLst>
              <a:ext uri="{FF2B5EF4-FFF2-40B4-BE49-F238E27FC236}">
                <a16:creationId xmlns:a16="http://schemas.microsoft.com/office/drawing/2014/main" id="{B43E5884-4847-F243-FB44-FD6A1F616544}"/>
              </a:ext>
            </a:extLst>
          </p:cNvPr>
          <p:cNvSpPr txBox="1">
            <a:spLocks/>
          </p:cNvSpPr>
          <p:nvPr/>
        </p:nvSpPr>
        <p:spPr>
          <a:xfrm>
            <a:off x="838200" y="1825625"/>
            <a:ext cx="919070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it-IT" altLang="ja-JP" b="1" dirty="0"/>
              <a:t>QR</a:t>
            </a:r>
            <a:r>
              <a:rPr lang="ja-JP" altLang="it-IT" b="1" dirty="0"/>
              <a:t>コードを読み取って友達追加をお願いします。</a:t>
            </a:r>
            <a:br>
              <a:rPr lang="ja-JP" altLang="it-IT" b="1" dirty="0"/>
            </a:br>
            <a:r>
              <a:rPr lang="ja-JP" altLang="it-IT" b="1" dirty="0"/>
              <a:t>後ほどグループに招待しますので、そこで色々な連絡をしていきたいと思います。</a:t>
            </a:r>
            <a:endParaRPr lang="en-US" b="1" dirty="0"/>
          </a:p>
        </p:txBody>
      </p:sp>
      <p:sp>
        <p:nvSpPr>
          <p:cNvPr id="3" name="Content Placeholder 2">
            <a:extLst>
              <a:ext uri="{FF2B5EF4-FFF2-40B4-BE49-F238E27FC236}">
                <a16:creationId xmlns:a16="http://schemas.microsoft.com/office/drawing/2014/main" id="{CD66D81E-E773-FC99-E41F-CC3B45CE1305}"/>
              </a:ext>
            </a:extLst>
          </p:cNvPr>
          <p:cNvSpPr txBox="1">
            <a:spLocks/>
          </p:cNvSpPr>
          <p:nvPr/>
        </p:nvSpPr>
        <p:spPr>
          <a:xfrm>
            <a:off x="905518" y="4191462"/>
            <a:ext cx="4528034" cy="148513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it-IT" b="1" dirty="0"/>
              <a:t>Marco</a:t>
            </a:r>
            <a:r>
              <a:rPr lang="ja-JP" altLang="it-IT" b="1" dirty="0"/>
              <a:t>先生のプロフィールです！</a:t>
            </a:r>
            <a:endParaRPr lang="en-US" b="1" dirty="0"/>
          </a:p>
        </p:txBody>
      </p:sp>
      <p:sp>
        <p:nvSpPr>
          <p:cNvPr id="7" name="Freccia circolare in su 6">
            <a:extLst>
              <a:ext uri="{FF2B5EF4-FFF2-40B4-BE49-F238E27FC236}">
                <a16:creationId xmlns:a16="http://schemas.microsoft.com/office/drawing/2014/main" id="{ABFCD6E0-273E-C946-4796-26D46C3CCFC6}"/>
              </a:ext>
            </a:extLst>
          </p:cNvPr>
          <p:cNvSpPr/>
          <p:nvPr/>
        </p:nvSpPr>
        <p:spPr>
          <a:xfrm rot="1805591">
            <a:off x="3917737" y="5029366"/>
            <a:ext cx="1697642" cy="711615"/>
          </a:xfrm>
          <a:prstGeom prst="curvedUpArrow">
            <a:avLst>
              <a:gd name="adj1" fmla="val 5770"/>
              <a:gd name="adj2" fmla="val 53056"/>
              <a:gd name="adj3" fmla="val 35126"/>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Tree>
    <p:extLst>
      <p:ext uri="{BB962C8B-B14F-4D97-AF65-F5344CB8AC3E}">
        <p14:creationId xmlns:p14="http://schemas.microsoft.com/office/powerpoint/2010/main" val="3622255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6AD88E-5F70-684E-CC60-01E11BA6A05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75C52C0-C534-552F-DEF3-EC6247195DDB}"/>
              </a:ext>
            </a:extLst>
          </p:cNvPr>
          <p:cNvSpPr>
            <a:spLocks noGrp="1"/>
          </p:cNvSpPr>
          <p:nvPr>
            <p:ph type="title"/>
          </p:nvPr>
        </p:nvSpPr>
        <p:spPr/>
        <p:txBody>
          <a:bodyPr/>
          <a:lstStyle/>
          <a:p>
            <a:r>
              <a:rPr lang="it-IT" altLang="ja-JP" b="1" dirty="0"/>
              <a:t>Compiti a casa </a:t>
            </a:r>
            <a:r>
              <a:rPr lang="ja-JP" altLang="it-IT" b="1"/>
              <a:t>宿題</a:t>
            </a:r>
            <a:endParaRPr lang="it-IT" b="1" dirty="0"/>
          </a:p>
        </p:txBody>
      </p:sp>
      <p:sp>
        <p:nvSpPr>
          <p:cNvPr id="3" name="Segnaposto contenuto 2">
            <a:extLst>
              <a:ext uri="{FF2B5EF4-FFF2-40B4-BE49-F238E27FC236}">
                <a16:creationId xmlns:a16="http://schemas.microsoft.com/office/drawing/2014/main" id="{0C784567-2BE8-5C05-322C-FB5B04E83513}"/>
              </a:ext>
            </a:extLst>
          </p:cNvPr>
          <p:cNvSpPr>
            <a:spLocks noGrp="1"/>
          </p:cNvSpPr>
          <p:nvPr>
            <p:ph idx="1"/>
          </p:nvPr>
        </p:nvSpPr>
        <p:spPr>
          <a:xfrm>
            <a:off x="838200" y="1460499"/>
            <a:ext cx="11641393" cy="5397501"/>
          </a:xfrm>
        </p:spPr>
        <p:txBody>
          <a:bodyPr>
            <a:normAutofit/>
          </a:bodyPr>
          <a:lstStyle/>
          <a:p>
            <a:pPr marL="0" indent="0">
              <a:buNone/>
            </a:pPr>
            <a:r>
              <a:rPr lang="ja-JP" altLang="it-IT" sz="3500" b="1" dirty="0"/>
              <a:t>宿題（</a:t>
            </a:r>
            <a:r>
              <a:rPr lang="it-IT" altLang="ja-JP" sz="3500" b="1" dirty="0"/>
              <a:t>33</a:t>
            </a:r>
            <a:r>
              <a:rPr lang="ja-JP" altLang="it-IT" sz="3500" b="1"/>
              <a:t>ページ</a:t>
            </a:r>
            <a:r>
              <a:rPr lang="en-US" altLang="ja-JP" sz="3500" b="1" dirty="0"/>
              <a:t>②</a:t>
            </a:r>
            <a:r>
              <a:rPr lang="ja-JP" altLang="en-US" sz="3500" b="1"/>
              <a:t>）</a:t>
            </a:r>
            <a:endParaRPr lang="it-IT" altLang="ja-JP" sz="3500" b="1" dirty="0"/>
          </a:p>
          <a:p>
            <a:pPr marL="514350" indent="-514350">
              <a:buFont typeface="+mj-lt"/>
              <a:buAutoNum type="arabicParenR"/>
            </a:pPr>
            <a:r>
              <a:rPr lang="it-IT" altLang="ja-JP" dirty="0"/>
              <a:t>ragazzo</a:t>
            </a:r>
            <a:r>
              <a:rPr lang="ja-JP" altLang="it-IT"/>
              <a:t>　→</a:t>
            </a:r>
            <a:r>
              <a:rPr lang="ja-JP" altLang="en-US"/>
              <a:t>　</a:t>
            </a:r>
            <a:endParaRPr lang="en-US" altLang="ja-JP" dirty="0"/>
          </a:p>
          <a:p>
            <a:pPr marL="514350" indent="-514350">
              <a:buFont typeface="+mj-lt"/>
              <a:buAutoNum type="arabicParenR"/>
            </a:pPr>
            <a:r>
              <a:rPr lang="it-IT" altLang="ja-JP" dirty="0"/>
              <a:t>sbaglio</a:t>
            </a:r>
            <a:r>
              <a:rPr lang="ja-JP" altLang="it-IT"/>
              <a:t>　→</a:t>
            </a:r>
            <a:r>
              <a:rPr lang="ja-JP" altLang="en-US"/>
              <a:t>　</a:t>
            </a:r>
            <a:endParaRPr lang="en-US" altLang="ja-JP" dirty="0"/>
          </a:p>
          <a:p>
            <a:pPr marL="514350" indent="-514350">
              <a:buFont typeface="+mj-lt"/>
              <a:buAutoNum type="arabicParenR"/>
            </a:pPr>
            <a:r>
              <a:rPr lang="it-IT" altLang="ja-JP" dirty="0"/>
              <a:t>auto</a:t>
            </a:r>
            <a:r>
              <a:rPr lang="ja-JP" altLang="it-IT"/>
              <a:t>　→</a:t>
            </a:r>
            <a:r>
              <a:rPr lang="ja-JP" altLang="en-US"/>
              <a:t>　</a:t>
            </a:r>
            <a:endParaRPr lang="en-US" altLang="ja-JP" dirty="0"/>
          </a:p>
          <a:p>
            <a:pPr marL="514350" indent="-514350">
              <a:buFont typeface="+mj-lt"/>
              <a:buAutoNum type="arabicParenR"/>
            </a:pPr>
            <a:r>
              <a:rPr lang="it-IT" altLang="ja-JP" dirty="0"/>
              <a:t>madre</a:t>
            </a:r>
            <a:r>
              <a:rPr lang="ja-JP" altLang="it-IT"/>
              <a:t>　→</a:t>
            </a:r>
            <a:r>
              <a:rPr lang="ja-JP" altLang="en-US"/>
              <a:t>　</a:t>
            </a:r>
            <a:endParaRPr lang="en-US" altLang="ja-JP" dirty="0"/>
          </a:p>
          <a:p>
            <a:pPr marL="514350" indent="-514350">
              <a:buFont typeface="+mj-lt"/>
              <a:buAutoNum type="arabicParenR"/>
            </a:pPr>
            <a:r>
              <a:rPr lang="it-IT" altLang="ja-JP" dirty="0"/>
              <a:t>problema</a:t>
            </a:r>
            <a:r>
              <a:rPr lang="ja-JP" altLang="it-IT"/>
              <a:t>　→</a:t>
            </a:r>
            <a:r>
              <a:rPr lang="ja-JP" altLang="en-US"/>
              <a:t>　</a:t>
            </a:r>
            <a:endParaRPr lang="en-US" altLang="ja-JP" dirty="0"/>
          </a:p>
          <a:p>
            <a:pPr marL="514350" indent="-514350">
              <a:buFont typeface="+mj-lt"/>
              <a:buAutoNum type="arabicParenR"/>
            </a:pPr>
            <a:r>
              <a:rPr lang="it-IT" altLang="ja-JP" sz="2800" dirty="0"/>
              <a:t>città</a:t>
            </a:r>
            <a:r>
              <a:rPr lang="ja-JP" altLang="it-IT"/>
              <a:t>　→</a:t>
            </a:r>
            <a:r>
              <a:rPr lang="ja-JP" altLang="en-US"/>
              <a:t>　</a:t>
            </a:r>
            <a:endParaRPr lang="en-US" altLang="ja-JP" dirty="0"/>
          </a:p>
          <a:p>
            <a:pPr marL="514350" indent="-514350">
              <a:buFont typeface="+mj-lt"/>
              <a:buAutoNum type="arabicParenR"/>
            </a:pPr>
            <a:r>
              <a:rPr lang="it-IT" altLang="ja-JP" dirty="0"/>
              <a:t>Giappone</a:t>
            </a:r>
            <a:r>
              <a:rPr lang="ja-JP" altLang="it-IT"/>
              <a:t>　→</a:t>
            </a:r>
            <a:r>
              <a:rPr lang="ja-JP" altLang="en-US"/>
              <a:t>　</a:t>
            </a:r>
            <a:endParaRPr lang="en-US" altLang="ja-JP" dirty="0"/>
          </a:p>
          <a:p>
            <a:pPr marL="514350" indent="-514350">
              <a:buFont typeface="+mj-lt"/>
              <a:buAutoNum type="arabicParenR"/>
            </a:pPr>
            <a:r>
              <a:rPr lang="it-IT" altLang="ja-JP" dirty="0"/>
              <a:t>Italia</a:t>
            </a:r>
            <a:r>
              <a:rPr lang="ja-JP" altLang="it-IT"/>
              <a:t>　→</a:t>
            </a:r>
            <a:r>
              <a:rPr lang="ja-JP" altLang="en-US"/>
              <a:t>　</a:t>
            </a:r>
            <a:endParaRPr lang="en-US" altLang="ja-JP" dirty="0"/>
          </a:p>
          <a:p>
            <a:pPr marL="514350" indent="-514350">
              <a:buFont typeface="+mj-lt"/>
              <a:buAutoNum type="arabicParenR"/>
            </a:pPr>
            <a:r>
              <a:rPr lang="it-IT" altLang="ja-JP" dirty="0"/>
              <a:t>Alpi</a:t>
            </a:r>
            <a:r>
              <a:rPr lang="ja-JP" altLang="en-US"/>
              <a:t>　</a:t>
            </a:r>
            <a:r>
              <a:rPr lang="ja-JP" altLang="it-IT"/>
              <a:t>→</a:t>
            </a:r>
            <a:r>
              <a:rPr lang="ja-JP" altLang="en-US"/>
              <a:t>　</a:t>
            </a:r>
            <a:endParaRPr lang="it-IT" altLang="ja-JP" dirty="0"/>
          </a:p>
        </p:txBody>
      </p:sp>
      <p:sp>
        <p:nvSpPr>
          <p:cNvPr id="4" name="Segnaposto contenuto 2">
            <a:extLst>
              <a:ext uri="{FF2B5EF4-FFF2-40B4-BE49-F238E27FC236}">
                <a16:creationId xmlns:a16="http://schemas.microsoft.com/office/drawing/2014/main" id="{822D09CC-769A-088F-9E00-7007629C4C1E}"/>
              </a:ext>
            </a:extLst>
          </p:cNvPr>
          <p:cNvSpPr txBox="1">
            <a:spLocks/>
          </p:cNvSpPr>
          <p:nvPr/>
        </p:nvSpPr>
        <p:spPr>
          <a:xfrm>
            <a:off x="3961213" y="2070098"/>
            <a:ext cx="11641393" cy="53975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b="1" dirty="0"/>
              <a:t>un</a:t>
            </a:r>
            <a:r>
              <a:rPr lang="en-US" altLang="ja-JP" dirty="0"/>
              <a:t> </a:t>
            </a:r>
            <a:r>
              <a:rPr lang="en-US" altLang="ja-JP" dirty="0" err="1"/>
              <a:t>ragazzo</a:t>
            </a:r>
            <a:endParaRPr lang="it-IT" altLang="ja-JP" dirty="0"/>
          </a:p>
          <a:p>
            <a:pPr marL="0" indent="0">
              <a:buNone/>
            </a:pPr>
            <a:r>
              <a:rPr lang="en-US" altLang="ja-JP" b="1" dirty="0"/>
              <a:t>uno</a:t>
            </a:r>
            <a:r>
              <a:rPr lang="en-US" altLang="ja-JP" dirty="0"/>
              <a:t> </a:t>
            </a:r>
            <a:r>
              <a:rPr lang="en-US" altLang="ja-JP" dirty="0" err="1"/>
              <a:t>sbaglio</a:t>
            </a:r>
            <a:endParaRPr lang="it-IT" altLang="ja-JP" dirty="0"/>
          </a:p>
          <a:p>
            <a:pPr marL="0" indent="0">
              <a:buNone/>
            </a:pPr>
            <a:r>
              <a:rPr lang="en" altLang="ja-JP" b="1" dirty="0" err="1"/>
              <a:t>un’</a:t>
            </a:r>
            <a:r>
              <a:rPr lang="en" altLang="ja-JP" dirty="0" err="1"/>
              <a:t>auto</a:t>
            </a:r>
            <a:endParaRPr lang="it-IT" altLang="ja-JP" dirty="0"/>
          </a:p>
          <a:p>
            <a:pPr marL="0" indent="0">
              <a:buNone/>
            </a:pPr>
            <a:r>
              <a:rPr lang="en-US" altLang="ja-JP" b="1" dirty="0" err="1"/>
              <a:t>una</a:t>
            </a:r>
            <a:r>
              <a:rPr lang="en-US" altLang="ja-JP" dirty="0"/>
              <a:t> </a:t>
            </a:r>
            <a:r>
              <a:rPr lang="en-US" altLang="ja-JP" dirty="0" err="1"/>
              <a:t>madre</a:t>
            </a:r>
            <a:endParaRPr lang="it-IT" altLang="ja-JP" dirty="0"/>
          </a:p>
          <a:p>
            <a:pPr marL="0" indent="0">
              <a:buNone/>
            </a:pPr>
            <a:r>
              <a:rPr lang="en-US" altLang="ja-JP" b="1" dirty="0"/>
              <a:t>un</a:t>
            </a:r>
            <a:r>
              <a:rPr lang="en-US" altLang="ja-JP" dirty="0"/>
              <a:t> </a:t>
            </a:r>
            <a:r>
              <a:rPr lang="en-US" altLang="ja-JP" dirty="0" err="1"/>
              <a:t>problema</a:t>
            </a:r>
            <a:endParaRPr lang="it-IT" altLang="ja-JP" dirty="0"/>
          </a:p>
          <a:p>
            <a:pPr marL="0" indent="0">
              <a:buNone/>
            </a:pPr>
            <a:r>
              <a:rPr lang="en-US" altLang="ja-JP" b="1" dirty="0" err="1"/>
              <a:t>una</a:t>
            </a:r>
            <a:r>
              <a:rPr lang="en-US" altLang="ja-JP" dirty="0"/>
              <a:t> </a:t>
            </a:r>
            <a:r>
              <a:rPr lang="it-IT" altLang="ja-JP" dirty="0"/>
              <a:t>città</a:t>
            </a:r>
          </a:p>
          <a:p>
            <a:pPr marL="0" indent="0">
              <a:buNone/>
            </a:pPr>
            <a:r>
              <a:rPr lang="en-US" altLang="ja-JP" b="1" dirty="0"/>
              <a:t>il</a:t>
            </a:r>
            <a:r>
              <a:rPr lang="en-US" altLang="ja-JP" dirty="0"/>
              <a:t> </a:t>
            </a:r>
            <a:r>
              <a:rPr lang="en-US" altLang="ja-JP" dirty="0" err="1"/>
              <a:t>Giappone</a:t>
            </a:r>
            <a:endParaRPr lang="it-IT" altLang="ja-JP" dirty="0"/>
          </a:p>
          <a:p>
            <a:pPr marL="0" indent="0">
              <a:buNone/>
            </a:pPr>
            <a:r>
              <a:rPr lang="en" altLang="ja-JP" b="1" dirty="0" err="1"/>
              <a:t>l’</a:t>
            </a:r>
            <a:r>
              <a:rPr lang="en" altLang="ja-JP" dirty="0" err="1"/>
              <a:t>Italia</a:t>
            </a:r>
            <a:endParaRPr lang="it-IT" altLang="ja-JP" dirty="0"/>
          </a:p>
          <a:p>
            <a:pPr marL="0" indent="0">
              <a:buNone/>
            </a:pPr>
            <a:r>
              <a:rPr lang="en-US" altLang="ja-JP" b="1" dirty="0"/>
              <a:t>le</a:t>
            </a:r>
            <a:r>
              <a:rPr lang="en-US" altLang="ja-JP" dirty="0"/>
              <a:t> </a:t>
            </a:r>
            <a:r>
              <a:rPr lang="en-US" altLang="ja-JP" dirty="0" err="1"/>
              <a:t>Alpi</a:t>
            </a:r>
            <a:endParaRPr lang="it-IT" altLang="ja-JP" dirty="0"/>
          </a:p>
        </p:txBody>
      </p:sp>
    </p:spTree>
    <p:extLst>
      <p:ext uri="{BB962C8B-B14F-4D97-AF65-F5344CB8AC3E}">
        <p14:creationId xmlns:p14="http://schemas.microsoft.com/office/powerpoint/2010/main" val="670960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4494D6-553D-0E22-6E6E-E89890A5E0E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26641692-565A-EB88-011C-B4530B791174}"/>
              </a:ext>
            </a:extLst>
          </p:cNvPr>
          <p:cNvSpPr>
            <a:spLocks noGrp="1"/>
          </p:cNvSpPr>
          <p:nvPr>
            <p:ph type="title"/>
          </p:nvPr>
        </p:nvSpPr>
        <p:spPr/>
        <p:txBody>
          <a:bodyPr/>
          <a:lstStyle/>
          <a:p>
            <a:r>
              <a:rPr lang="it-IT" altLang="ja-JP" b="1" dirty="0"/>
              <a:t>Compiti a casa </a:t>
            </a:r>
            <a:r>
              <a:rPr lang="ja-JP" altLang="it-IT" b="1"/>
              <a:t>宿題</a:t>
            </a:r>
            <a:endParaRPr lang="it-IT" b="1" dirty="0"/>
          </a:p>
        </p:txBody>
      </p:sp>
      <p:sp>
        <p:nvSpPr>
          <p:cNvPr id="3" name="Segnaposto contenuto 2">
            <a:extLst>
              <a:ext uri="{FF2B5EF4-FFF2-40B4-BE49-F238E27FC236}">
                <a16:creationId xmlns:a16="http://schemas.microsoft.com/office/drawing/2014/main" id="{E560E7B7-5CE3-F3FE-1A50-5F6718D9AA8F}"/>
              </a:ext>
            </a:extLst>
          </p:cNvPr>
          <p:cNvSpPr>
            <a:spLocks noGrp="1"/>
          </p:cNvSpPr>
          <p:nvPr>
            <p:ph idx="1"/>
          </p:nvPr>
        </p:nvSpPr>
        <p:spPr>
          <a:xfrm>
            <a:off x="838200" y="1807339"/>
            <a:ext cx="11641393" cy="5050661"/>
          </a:xfrm>
        </p:spPr>
        <p:txBody>
          <a:bodyPr>
            <a:normAutofit/>
          </a:bodyPr>
          <a:lstStyle/>
          <a:p>
            <a:pPr marL="0" indent="0">
              <a:buNone/>
            </a:pPr>
            <a:r>
              <a:rPr lang="ja-JP" altLang="it-IT" sz="3500" b="1" dirty="0"/>
              <a:t>宿題（</a:t>
            </a:r>
            <a:r>
              <a:rPr lang="it-IT" altLang="ja-JP" sz="3500" b="1" dirty="0"/>
              <a:t>33</a:t>
            </a:r>
            <a:r>
              <a:rPr lang="ja-JP" altLang="it-IT" sz="3500" b="1"/>
              <a:t>ページ</a:t>
            </a:r>
            <a:r>
              <a:rPr lang="en-US" altLang="ja-JP" sz="3500" b="1" dirty="0"/>
              <a:t>③</a:t>
            </a:r>
            <a:r>
              <a:rPr lang="ja-JP" altLang="en-US" sz="3500" b="1"/>
              <a:t>）</a:t>
            </a:r>
            <a:endParaRPr lang="it-IT" altLang="ja-JP" sz="3500" b="1" dirty="0"/>
          </a:p>
          <a:p>
            <a:pPr marL="514350" indent="-514350">
              <a:buFont typeface="+mj-lt"/>
              <a:buAutoNum type="arabicParenR"/>
            </a:pPr>
            <a:r>
              <a:rPr lang="en-US" altLang="ja-JP" dirty="0"/>
              <a:t>il film</a:t>
            </a:r>
            <a:r>
              <a:rPr lang="ja-JP" altLang="it-IT"/>
              <a:t>　→</a:t>
            </a:r>
            <a:r>
              <a:rPr lang="ja-JP" altLang="en-US"/>
              <a:t>　</a:t>
            </a:r>
            <a:endParaRPr lang="en-US" altLang="ja-JP" dirty="0"/>
          </a:p>
          <a:p>
            <a:pPr marL="514350" indent="-514350">
              <a:buFont typeface="+mj-lt"/>
              <a:buAutoNum type="arabicParenR"/>
            </a:pPr>
            <a:r>
              <a:rPr lang="it-IT" altLang="ja-JP" dirty="0"/>
              <a:t>il pianista</a:t>
            </a:r>
            <a:r>
              <a:rPr lang="ja-JP" altLang="it-IT"/>
              <a:t>　→</a:t>
            </a:r>
            <a:endParaRPr lang="en-US" altLang="ja-JP" dirty="0"/>
          </a:p>
          <a:p>
            <a:pPr marL="514350" indent="-514350">
              <a:buFont typeface="+mj-lt"/>
              <a:buAutoNum type="arabicParenR"/>
            </a:pPr>
            <a:r>
              <a:rPr lang="it-IT" altLang="ja-JP" dirty="0"/>
              <a:t>lo zio</a:t>
            </a:r>
            <a:r>
              <a:rPr lang="ja-JP" altLang="it-IT"/>
              <a:t>　→</a:t>
            </a:r>
            <a:r>
              <a:rPr lang="ja-JP" altLang="en-US"/>
              <a:t>　</a:t>
            </a:r>
            <a:endParaRPr lang="en-US" altLang="ja-JP" dirty="0"/>
          </a:p>
          <a:p>
            <a:pPr marL="514350" indent="-514350">
              <a:buFont typeface="+mj-lt"/>
              <a:buAutoNum type="arabicParenR"/>
            </a:pPr>
            <a:r>
              <a:rPr lang="it-IT" altLang="ja-JP" dirty="0"/>
              <a:t>la zia</a:t>
            </a:r>
            <a:r>
              <a:rPr lang="ja-JP" altLang="it-IT"/>
              <a:t>　→</a:t>
            </a:r>
            <a:r>
              <a:rPr lang="ja-JP" altLang="en-US"/>
              <a:t>　</a:t>
            </a:r>
            <a:endParaRPr lang="en-US" altLang="ja-JP" dirty="0"/>
          </a:p>
          <a:p>
            <a:pPr marL="514350" indent="-514350">
              <a:buFont typeface="+mj-lt"/>
              <a:buAutoNum type="arabicParenR"/>
            </a:pPr>
            <a:r>
              <a:rPr lang="en" altLang="ja-JP" dirty="0" err="1"/>
              <a:t>l’amica</a:t>
            </a:r>
            <a:r>
              <a:rPr lang="ja-JP" altLang="it-IT"/>
              <a:t>　→</a:t>
            </a:r>
            <a:r>
              <a:rPr lang="ja-JP" altLang="en-US"/>
              <a:t>　</a:t>
            </a:r>
            <a:endParaRPr lang="en-US" altLang="ja-JP" dirty="0"/>
          </a:p>
          <a:p>
            <a:pPr marL="514350" indent="-514350">
              <a:buFont typeface="+mj-lt"/>
              <a:buAutoNum type="arabicParenR"/>
            </a:pPr>
            <a:r>
              <a:rPr lang="it-IT" altLang="ja-JP" sz="2800" dirty="0"/>
              <a:t>l’amico</a:t>
            </a:r>
            <a:r>
              <a:rPr lang="ja-JP" altLang="it-IT"/>
              <a:t>　→</a:t>
            </a:r>
            <a:r>
              <a:rPr lang="ja-JP" altLang="en-US"/>
              <a:t>　</a:t>
            </a:r>
            <a:endParaRPr lang="en-US" altLang="ja-JP" dirty="0"/>
          </a:p>
          <a:p>
            <a:pPr marL="514350" indent="-514350">
              <a:buFont typeface="+mj-lt"/>
              <a:buAutoNum type="arabicParenR"/>
            </a:pPr>
            <a:r>
              <a:rPr lang="it-IT" altLang="ja-JP" dirty="0"/>
              <a:t>il duca</a:t>
            </a:r>
            <a:r>
              <a:rPr lang="ja-JP" altLang="it-IT"/>
              <a:t>　→</a:t>
            </a:r>
            <a:r>
              <a:rPr lang="ja-JP" altLang="en-US"/>
              <a:t>　</a:t>
            </a:r>
            <a:endParaRPr lang="en-US" altLang="ja-JP" dirty="0"/>
          </a:p>
          <a:p>
            <a:pPr marL="514350" indent="-514350">
              <a:buFont typeface="+mj-lt"/>
              <a:buAutoNum type="arabicParenR"/>
            </a:pPr>
            <a:r>
              <a:rPr lang="it-IT" altLang="ja-JP" dirty="0"/>
              <a:t>la parente</a:t>
            </a:r>
            <a:r>
              <a:rPr lang="ja-JP" altLang="it-IT"/>
              <a:t>　→</a:t>
            </a:r>
            <a:r>
              <a:rPr lang="ja-JP" altLang="en-US"/>
              <a:t>　</a:t>
            </a:r>
            <a:endParaRPr lang="en-US" altLang="ja-JP" dirty="0"/>
          </a:p>
        </p:txBody>
      </p:sp>
      <p:sp>
        <p:nvSpPr>
          <p:cNvPr id="4" name="Segnaposto contenuto 2">
            <a:extLst>
              <a:ext uri="{FF2B5EF4-FFF2-40B4-BE49-F238E27FC236}">
                <a16:creationId xmlns:a16="http://schemas.microsoft.com/office/drawing/2014/main" id="{0CAFA527-9678-F658-26A8-E69C98757AF9}"/>
              </a:ext>
            </a:extLst>
          </p:cNvPr>
          <p:cNvSpPr txBox="1">
            <a:spLocks/>
          </p:cNvSpPr>
          <p:nvPr/>
        </p:nvSpPr>
        <p:spPr>
          <a:xfrm>
            <a:off x="3940192" y="2374898"/>
            <a:ext cx="11641393" cy="53975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b="1" dirty="0" err="1"/>
              <a:t>i</a:t>
            </a:r>
            <a:r>
              <a:rPr lang="en-US" altLang="ja-JP" dirty="0"/>
              <a:t> film</a:t>
            </a:r>
          </a:p>
          <a:p>
            <a:pPr marL="0" indent="0">
              <a:buNone/>
            </a:pPr>
            <a:r>
              <a:rPr lang="it-IT" altLang="ja-JP" b="1" dirty="0"/>
              <a:t>i</a:t>
            </a:r>
            <a:r>
              <a:rPr lang="it-IT" altLang="ja-JP" dirty="0"/>
              <a:t> pianist</a:t>
            </a:r>
            <a:r>
              <a:rPr lang="it-IT" altLang="ja-JP" b="1" dirty="0"/>
              <a:t>i</a:t>
            </a:r>
          </a:p>
          <a:p>
            <a:pPr marL="0" indent="0">
              <a:buNone/>
            </a:pPr>
            <a:r>
              <a:rPr lang="it-IT" altLang="ja-JP" b="1" dirty="0"/>
              <a:t>gli</a:t>
            </a:r>
            <a:r>
              <a:rPr lang="it-IT" altLang="ja-JP" dirty="0"/>
              <a:t> zi</a:t>
            </a:r>
            <a:r>
              <a:rPr lang="it-IT" altLang="ja-JP" b="1" dirty="0"/>
              <a:t>i</a:t>
            </a:r>
            <a:endParaRPr lang="en-US" altLang="ja-JP" dirty="0"/>
          </a:p>
          <a:p>
            <a:pPr marL="0" indent="0">
              <a:buNone/>
            </a:pPr>
            <a:r>
              <a:rPr lang="it-IT" altLang="ja-JP" b="1" dirty="0"/>
              <a:t>le</a:t>
            </a:r>
            <a:r>
              <a:rPr lang="it-IT" altLang="ja-JP" dirty="0"/>
              <a:t> zi</a:t>
            </a:r>
            <a:r>
              <a:rPr lang="it-IT" altLang="ja-JP" b="1" dirty="0"/>
              <a:t>e</a:t>
            </a:r>
            <a:endParaRPr lang="en-US" altLang="ja-JP" b="1" dirty="0"/>
          </a:p>
          <a:p>
            <a:pPr marL="0" indent="0">
              <a:buNone/>
            </a:pPr>
            <a:r>
              <a:rPr lang="en" altLang="ja-JP" b="1" dirty="0"/>
              <a:t>le</a:t>
            </a:r>
            <a:r>
              <a:rPr lang="en" altLang="ja-JP" dirty="0"/>
              <a:t> </a:t>
            </a:r>
            <a:r>
              <a:rPr lang="en" altLang="ja-JP" dirty="0" err="1"/>
              <a:t>amic</a:t>
            </a:r>
            <a:r>
              <a:rPr lang="en" altLang="ja-JP" b="1" dirty="0" err="1"/>
              <a:t>he</a:t>
            </a:r>
            <a:endParaRPr lang="en" altLang="ja-JP" b="1" dirty="0"/>
          </a:p>
          <a:p>
            <a:pPr marL="0" indent="0">
              <a:buNone/>
            </a:pPr>
            <a:r>
              <a:rPr lang="it-IT" altLang="ja-JP" b="1" dirty="0"/>
              <a:t>gli</a:t>
            </a:r>
            <a:r>
              <a:rPr lang="it-IT" altLang="ja-JP" dirty="0"/>
              <a:t> amic</a:t>
            </a:r>
            <a:r>
              <a:rPr lang="it-IT" altLang="ja-JP" b="1" dirty="0"/>
              <a:t>i</a:t>
            </a:r>
          </a:p>
          <a:p>
            <a:pPr marL="0" indent="0">
              <a:buNone/>
            </a:pPr>
            <a:r>
              <a:rPr lang="it-IT" altLang="ja-JP" b="1" dirty="0"/>
              <a:t>i</a:t>
            </a:r>
            <a:r>
              <a:rPr lang="it-IT" altLang="ja-JP" dirty="0"/>
              <a:t> duc</a:t>
            </a:r>
            <a:r>
              <a:rPr lang="it-IT" altLang="ja-JP" b="1" dirty="0"/>
              <a:t>hi</a:t>
            </a:r>
          </a:p>
          <a:p>
            <a:pPr marL="0" indent="0">
              <a:buNone/>
            </a:pPr>
            <a:r>
              <a:rPr lang="it-IT" altLang="ja-JP" b="1" dirty="0"/>
              <a:t>i</a:t>
            </a:r>
            <a:r>
              <a:rPr lang="it-IT" altLang="ja-JP" dirty="0"/>
              <a:t> parent</a:t>
            </a:r>
            <a:r>
              <a:rPr lang="it-IT" altLang="ja-JP" b="1" dirty="0"/>
              <a:t>i/le </a:t>
            </a:r>
            <a:r>
              <a:rPr lang="it-IT" altLang="ja-JP" dirty="0"/>
              <a:t>parent</a:t>
            </a:r>
            <a:r>
              <a:rPr lang="it-IT" altLang="ja-JP" b="1" dirty="0"/>
              <a:t>i</a:t>
            </a:r>
            <a:endParaRPr lang="it-IT" altLang="ja-JP" dirty="0"/>
          </a:p>
        </p:txBody>
      </p:sp>
    </p:spTree>
    <p:extLst>
      <p:ext uri="{BB962C8B-B14F-4D97-AF65-F5344CB8AC3E}">
        <p14:creationId xmlns:p14="http://schemas.microsoft.com/office/powerpoint/2010/main" val="272393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AD9D01-AC49-DA02-70B5-973A93BD934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C8AE158-1AA1-31E3-97E1-58D78D1F1561}"/>
              </a:ext>
            </a:extLst>
          </p:cNvPr>
          <p:cNvSpPr>
            <a:spLocks noGrp="1"/>
          </p:cNvSpPr>
          <p:nvPr>
            <p:ph type="title"/>
          </p:nvPr>
        </p:nvSpPr>
        <p:spPr/>
        <p:txBody>
          <a:bodyPr/>
          <a:lstStyle/>
          <a:p>
            <a:r>
              <a:rPr lang="it-IT" altLang="ja-JP" b="1" dirty="0"/>
              <a:t>Compiti a casa </a:t>
            </a:r>
            <a:r>
              <a:rPr lang="ja-JP" altLang="it-IT" b="1"/>
              <a:t>宿題</a:t>
            </a:r>
            <a:endParaRPr lang="it-IT" b="1" dirty="0"/>
          </a:p>
        </p:txBody>
      </p:sp>
      <p:sp>
        <p:nvSpPr>
          <p:cNvPr id="3" name="Segnaposto contenuto 2">
            <a:extLst>
              <a:ext uri="{FF2B5EF4-FFF2-40B4-BE49-F238E27FC236}">
                <a16:creationId xmlns:a16="http://schemas.microsoft.com/office/drawing/2014/main" id="{513F9F62-95CC-14A8-3DFF-13418934B798}"/>
              </a:ext>
            </a:extLst>
          </p:cNvPr>
          <p:cNvSpPr>
            <a:spLocks noGrp="1"/>
          </p:cNvSpPr>
          <p:nvPr>
            <p:ph idx="1"/>
          </p:nvPr>
        </p:nvSpPr>
        <p:spPr>
          <a:xfrm>
            <a:off x="838200" y="1807339"/>
            <a:ext cx="11641393" cy="5050661"/>
          </a:xfrm>
        </p:spPr>
        <p:txBody>
          <a:bodyPr>
            <a:normAutofit/>
          </a:bodyPr>
          <a:lstStyle/>
          <a:p>
            <a:pPr marL="0" indent="0">
              <a:buNone/>
            </a:pPr>
            <a:r>
              <a:rPr lang="ja-JP" altLang="it-IT" sz="3500" b="1" dirty="0"/>
              <a:t>宿題（</a:t>
            </a:r>
            <a:r>
              <a:rPr lang="it-IT" altLang="ja-JP" sz="3500" b="1" dirty="0"/>
              <a:t>33</a:t>
            </a:r>
            <a:r>
              <a:rPr lang="ja-JP" altLang="it-IT" sz="3500" b="1"/>
              <a:t>ページ</a:t>
            </a:r>
            <a:r>
              <a:rPr lang="en-US" altLang="ja-JP" sz="3500" b="1" dirty="0"/>
              <a:t>④</a:t>
            </a:r>
            <a:r>
              <a:rPr lang="ja-JP" altLang="en-US" sz="3500" b="1"/>
              <a:t>）</a:t>
            </a:r>
            <a:endParaRPr lang="it-IT" altLang="ja-JP" sz="3500" b="1" dirty="0"/>
          </a:p>
          <a:p>
            <a:pPr marL="514350" indent="-514350">
              <a:buFont typeface="+mj-lt"/>
              <a:buAutoNum type="arabicParenR"/>
            </a:pPr>
            <a:r>
              <a:rPr lang="en-US" altLang="ja-JP" dirty="0" err="1"/>
              <a:t>i</a:t>
            </a:r>
            <a:r>
              <a:rPr lang="ja-JP" altLang="en-US"/>
              <a:t> </a:t>
            </a:r>
            <a:r>
              <a:rPr lang="en-US" altLang="ja-JP" dirty="0" err="1"/>
              <a:t>padri</a:t>
            </a:r>
            <a:r>
              <a:rPr lang="ja-JP" altLang="en-US"/>
              <a:t>　</a:t>
            </a:r>
            <a:r>
              <a:rPr lang="ja-JP" altLang="it-IT"/>
              <a:t>→</a:t>
            </a:r>
            <a:r>
              <a:rPr lang="ja-JP" altLang="en-US"/>
              <a:t>　</a:t>
            </a:r>
            <a:endParaRPr lang="en-US" altLang="ja-JP" dirty="0"/>
          </a:p>
          <a:p>
            <a:pPr marL="514350" indent="-514350">
              <a:buFont typeface="+mj-lt"/>
              <a:buAutoNum type="arabicParenR"/>
            </a:pPr>
            <a:r>
              <a:rPr lang="it-IT" altLang="ja-JP" dirty="0"/>
              <a:t>le nonne</a:t>
            </a:r>
            <a:r>
              <a:rPr lang="ja-JP" altLang="it-IT"/>
              <a:t>　→</a:t>
            </a:r>
            <a:endParaRPr lang="en-US" altLang="ja-JP" dirty="0"/>
          </a:p>
          <a:p>
            <a:pPr marL="514350" indent="-514350">
              <a:buFont typeface="+mj-lt"/>
              <a:buAutoNum type="arabicParenR"/>
            </a:pPr>
            <a:r>
              <a:rPr lang="it-IT" altLang="ja-JP" dirty="0"/>
              <a:t>gli studi</a:t>
            </a:r>
            <a:r>
              <a:rPr lang="ja-JP" altLang="it-IT"/>
              <a:t>　→</a:t>
            </a:r>
            <a:r>
              <a:rPr lang="ja-JP" altLang="en-US"/>
              <a:t>　</a:t>
            </a:r>
            <a:endParaRPr lang="en-US" altLang="ja-JP" dirty="0"/>
          </a:p>
          <a:p>
            <a:pPr marL="514350" indent="-514350">
              <a:buFont typeface="+mj-lt"/>
              <a:buAutoNum type="arabicParenR"/>
            </a:pPr>
            <a:r>
              <a:rPr lang="it-IT" altLang="ja-JP" dirty="0"/>
              <a:t>le bugie</a:t>
            </a:r>
            <a:r>
              <a:rPr lang="ja-JP" altLang="it-IT"/>
              <a:t>　→</a:t>
            </a:r>
            <a:r>
              <a:rPr lang="ja-JP" altLang="en-US"/>
              <a:t>　</a:t>
            </a:r>
            <a:endParaRPr lang="en-US" altLang="ja-JP" dirty="0"/>
          </a:p>
          <a:p>
            <a:pPr marL="514350" indent="-514350">
              <a:buFont typeface="+mj-lt"/>
              <a:buAutoNum type="arabicParenR"/>
            </a:pPr>
            <a:r>
              <a:rPr lang="en" altLang="ja-JP" dirty="0"/>
              <a:t>le </a:t>
            </a:r>
            <a:r>
              <a:rPr lang="en" altLang="ja-JP" dirty="0" err="1"/>
              <a:t>righe</a:t>
            </a:r>
            <a:r>
              <a:rPr lang="ja-JP" altLang="it-IT"/>
              <a:t>　→</a:t>
            </a:r>
            <a:r>
              <a:rPr lang="ja-JP" altLang="en-US"/>
              <a:t>　</a:t>
            </a:r>
            <a:endParaRPr lang="en-US" altLang="ja-JP" dirty="0"/>
          </a:p>
          <a:p>
            <a:pPr marL="514350" indent="-514350">
              <a:buFont typeface="+mj-lt"/>
              <a:buAutoNum type="arabicParenR"/>
            </a:pPr>
            <a:r>
              <a:rPr lang="it-IT" altLang="ja-JP" dirty="0"/>
              <a:t>i temi</a:t>
            </a:r>
            <a:r>
              <a:rPr lang="ja-JP" altLang="it-IT"/>
              <a:t>　→</a:t>
            </a:r>
            <a:r>
              <a:rPr lang="ja-JP" altLang="en-US"/>
              <a:t>　</a:t>
            </a:r>
            <a:endParaRPr lang="en-US" altLang="ja-JP" dirty="0"/>
          </a:p>
          <a:p>
            <a:pPr marL="514350" indent="-514350">
              <a:buFont typeface="+mj-lt"/>
              <a:buAutoNum type="arabicParenR"/>
            </a:pPr>
            <a:r>
              <a:rPr lang="it-IT" altLang="ja-JP" dirty="0"/>
              <a:t>le virtù</a:t>
            </a:r>
            <a:r>
              <a:rPr lang="ja-JP" altLang="it-IT"/>
              <a:t>　→</a:t>
            </a:r>
            <a:r>
              <a:rPr lang="ja-JP" altLang="en-US"/>
              <a:t>　</a:t>
            </a:r>
            <a:endParaRPr lang="en-US" altLang="ja-JP" dirty="0"/>
          </a:p>
          <a:p>
            <a:pPr marL="514350" indent="-514350">
              <a:buFont typeface="+mj-lt"/>
              <a:buAutoNum type="arabicParenR"/>
            </a:pPr>
            <a:r>
              <a:rPr lang="en-US" altLang="ja-JP" dirty="0" err="1"/>
              <a:t>i</a:t>
            </a:r>
            <a:r>
              <a:rPr lang="en-US" altLang="ja-JP" dirty="0"/>
              <a:t> bar</a:t>
            </a:r>
            <a:r>
              <a:rPr lang="ja-JP" altLang="en-US"/>
              <a:t>　</a:t>
            </a:r>
            <a:r>
              <a:rPr lang="ja-JP" altLang="it-IT"/>
              <a:t>→</a:t>
            </a:r>
            <a:r>
              <a:rPr lang="ja-JP" altLang="en-US"/>
              <a:t>　</a:t>
            </a:r>
            <a:endParaRPr lang="en-US" altLang="ja-JP" dirty="0"/>
          </a:p>
        </p:txBody>
      </p:sp>
      <p:sp>
        <p:nvSpPr>
          <p:cNvPr id="4" name="Segnaposto contenuto 2">
            <a:extLst>
              <a:ext uri="{FF2B5EF4-FFF2-40B4-BE49-F238E27FC236}">
                <a16:creationId xmlns:a16="http://schemas.microsoft.com/office/drawing/2014/main" id="{50C00B3F-0A5E-90A1-8A12-FC201B43848B}"/>
              </a:ext>
            </a:extLst>
          </p:cNvPr>
          <p:cNvSpPr txBox="1">
            <a:spLocks/>
          </p:cNvSpPr>
          <p:nvPr/>
        </p:nvSpPr>
        <p:spPr>
          <a:xfrm>
            <a:off x="3940193" y="2374899"/>
            <a:ext cx="8251808" cy="44831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b="1" dirty="0"/>
              <a:t>il</a:t>
            </a:r>
            <a:r>
              <a:rPr lang="en-US" altLang="ja-JP" dirty="0"/>
              <a:t> padr</a:t>
            </a:r>
            <a:r>
              <a:rPr lang="en-US" altLang="ja-JP" b="1" dirty="0"/>
              <a:t>e</a:t>
            </a:r>
          </a:p>
          <a:p>
            <a:pPr marL="0" indent="0">
              <a:buNone/>
            </a:pPr>
            <a:r>
              <a:rPr lang="it-IT" altLang="ja-JP" b="1" dirty="0"/>
              <a:t>la</a:t>
            </a:r>
            <a:r>
              <a:rPr lang="it-IT" altLang="ja-JP" dirty="0"/>
              <a:t> nonn</a:t>
            </a:r>
            <a:r>
              <a:rPr lang="it-IT" altLang="ja-JP" b="1" dirty="0"/>
              <a:t>a</a:t>
            </a:r>
            <a:endParaRPr lang="en-US" altLang="ja-JP" b="1" dirty="0"/>
          </a:p>
          <a:p>
            <a:pPr marL="0" indent="0">
              <a:buNone/>
            </a:pPr>
            <a:r>
              <a:rPr lang="it-IT" altLang="ja-JP" b="1" dirty="0"/>
              <a:t>lo</a:t>
            </a:r>
            <a:r>
              <a:rPr lang="it-IT" altLang="ja-JP" dirty="0"/>
              <a:t> studi</a:t>
            </a:r>
            <a:r>
              <a:rPr lang="it-IT" altLang="ja-JP" b="1" dirty="0"/>
              <a:t>o</a:t>
            </a:r>
            <a:r>
              <a:rPr lang="ja-JP" altLang="en-US" dirty="0"/>
              <a:t>　</a:t>
            </a:r>
            <a:endParaRPr lang="en-US" altLang="ja-JP" dirty="0"/>
          </a:p>
          <a:p>
            <a:pPr marL="0" indent="0">
              <a:buNone/>
            </a:pPr>
            <a:r>
              <a:rPr lang="it-IT" altLang="ja-JP" b="1" dirty="0"/>
              <a:t>la</a:t>
            </a:r>
            <a:r>
              <a:rPr lang="it-IT" altLang="ja-JP" dirty="0"/>
              <a:t> bugi</a:t>
            </a:r>
            <a:r>
              <a:rPr lang="it-IT" altLang="ja-JP" b="1" dirty="0"/>
              <a:t>a</a:t>
            </a:r>
            <a:r>
              <a:rPr lang="ja-JP" altLang="en-US" dirty="0"/>
              <a:t>　</a:t>
            </a:r>
            <a:endParaRPr lang="en-US" altLang="ja-JP" dirty="0"/>
          </a:p>
          <a:p>
            <a:pPr marL="0" indent="0">
              <a:buNone/>
            </a:pPr>
            <a:r>
              <a:rPr lang="en" altLang="ja-JP" b="1" dirty="0"/>
              <a:t>la</a:t>
            </a:r>
            <a:r>
              <a:rPr lang="en" altLang="ja-JP" dirty="0"/>
              <a:t> </a:t>
            </a:r>
            <a:r>
              <a:rPr lang="en" altLang="ja-JP" dirty="0" err="1"/>
              <a:t>rig</a:t>
            </a:r>
            <a:r>
              <a:rPr lang="en" altLang="ja-JP" b="1" dirty="0" err="1"/>
              <a:t>a</a:t>
            </a:r>
            <a:r>
              <a:rPr lang="ja-JP" altLang="en-US" dirty="0"/>
              <a:t>　</a:t>
            </a:r>
            <a:endParaRPr lang="en-US" altLang="ja-JP" dirty="0"/>
          </a:p>
          <a:p>
            <a:pPr marL="0" indent="0">
              <a:buNone/>
            </a:pPr>
            <a:r>
              <a:rPr lang="it-IT" altLang="ja-JP" b="1" dirty="0"/>
              <a:t>il</a:t>
            </a:r>
            <a:r>
              <a:rPr lang="it-IT" altLang="ja-JP" dirty="0"/>
              <a:t> tem</a:t>
            </a:r>
            <a:r>
              <a:rPr lang="it-IT" altLang="ja-JP" b="1" dirty="0"/>
              <a:t>a</a:t>
            </a:r>
            <a:endParaRPr lang="en-US" altLang="ja-JP" b="1" dirty="0"/>
          </a:p>
          <a:p>
            <a:pPr marL="0" indent="0">
              <a:buNone/>
            </a:pPr>
            <a:r>
              <a:rPr lang="it-IT" altLang="ja-JP" b="1" dirty="0"/>
              <a:t>le</a:t>
            </a:r>
            <a:r>
              <a:rPr lang="it-IT" altLang="ja-JP" dirty="0"/>
              <a:t> virtù</a:t>
            </a:r>
            <a:endParaRPr lang="en-US" altLang="ja-JP" dirty="0"/>
          </a:p>
          <a:p>
            <a:pPr marL="0" indent="0">
              <a:buNone/>
            </a:pPr>
            <a:r>
              <a:rPr lang="en-US" altLang="ja-JP" b="1" dirty="0"/>
              <a:t>il</a:t>
            </a:r>
            <a:r>
              <a:rPr lang="en-US" altLang="ja-JP" dirty="0"/>
              <a:t> bar</a:t>
            </a:r>
            <a:endParaRPr lang="it-IT" altLang="ja-JP" dirty="0"/>
          </a:p>
        </p:txBody>
      </p:sp>
    </p:spTree>
    <p:extLst>
      <p:ext uri="{BB962C8B-B14F-4D97-AF65-F5344CB8AC3E}">
        <p14:creationId xmlns:p14="http://schemas.microsoft.com/office/powerpoint/2010/main" val="58841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2277CC-2844-7629-8DE1-4E2D9268BB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69ECC-66F7-4311-BF8D-51892BC8120B}"/>
              </a:ext>
            </a:extLst>
          </p:cNvPr>
          <p:cNvSpPr>
            <a:spLocks noGrp="1"/>
          </p:cNvSpPr>
          <p:nvPr>
            <p:ph type="title"/>
          </p:nvPr>
        </p:nvSpPr>
        <p:spPr/>
        <p:txBody>
          <a:bodyPr/>
          <a:lstStyle/>
          <a:p>
            <a:r>
              <a:rPr lang="it-IT" altLang="ja-JP" b="1" dirty="0"/>
              <a:t>Compiti a casa </a:t>
            </a:r>
            <a:r>
              <a:rPr lang="ja-JP" altLang="it-IT" b="1" dirty="0"/>
              <a:t>宿題</a:t>
            </a:r>
            <a:endParaRPr b="1" dirty="0"/>
          </a:p>
        </p:txBody>
      </p:sp>
      <p:sp>
        <p:nvSpPr>
          <p:cNvPr id="3" name="Content Placeholder 2">
            <a:extLst>
              <a:ext uri="{FF2B5EF4-FFF2-40B4-BE49-F238E27FC236}">
                <a16:creationId xmlns:a16="http://schemas.microsoft.com/office/drawing/2014/main" id="{1BE5CFA0-27AF-5DDE-CB3A-C389DEFC2839}"/>
              </a:ext>
            </a:extLst>
          </p:cNvPr>
          <p:cNvSpPr>
            <a:spLocks noGrp="1"/>
          </p:cNvSpPr>
          <p:nvPr>
            <p:ph idx="1"/>
          </p:nvPr>
        </p:nvSpPr>
        <p:spPr/>
        <p:txBody>
          <a:bodyPr>
            <a:normAutofit/>
          </a:bodyPr>
          <a:lstStyle/>
          <a:p>
            <a:pPr marL="0" indent="0">
              <a:buNone/>
            </a:pPr>
            <a:r>
              <a:rPr lang="ja-JP" altLang="it-IT" b="1"/>
              <a:t>正しい</a:t>
            </a:r>
            <a:r>
              <a:rPr lang="ja-JP" altLang="it-IT" b="1" dirty="0"/>
              <a:t>冠詞で完成させなさい。</a:t>
            </a:r>
            <a:endParaRPr lang="it-IT" b="1" dirty="0"/>
          </a:p>
          <a:p>
            <a:pPr marL="0" indent="0">
              <a:buNone/>
            </a:pPr>
            <a:r>
              <a:rPr lang="it-IT" b="1" dirty="0"/>
              <a:t>Ieri è venuto __ cliente. __ cliente ha detto: ‘__ caffè è buono.’</a:t>
            </a:r>
          </a:p>
          <a:p>
            <a:pPr marL="0" indent="0">
              <a:buNone/>
            </a:pPr>
            <a:r>
              <a:rPr lang="ja-JP" altLang="it-IT" dirty="0"/>
              <a:t>昨日お客さんが来ました。お客さんは「コーヒーは美味しい」と</a:t>
            </a:r>
            <a:r>
              <a:rPr lang="ja-JP" altLang="it-IT"/>
              <a:t>言いました。</a:t>
            </a:r>
            <a:endParaRPr lang="en-US" altLang="ja-JP" dirty="0"/>
          </a:p>
          <a:p>
            <a:pPr marL="0" indent="0">
              <a:buNone/>
            </a:pPr>
            <a:endParaRPr lang="en-US" altLang="ja-JP" dirty="0"/>
          </a:p>
          <a:p>
            <a:pPr marL="0" indent="0">
              <a:buNone/>
            </a:pPr>
            <a:r>
              <a:rPr lang="it-IT" altLang="ja-JP" b="1" dirty="0"/>
              <a:t>Ieri è venuto </a:t>
            </a:r>
            <a:r>
              <a:rPr lang="it-IT" altLang="ja-JP" b="1" u="sng" dirty="0">
                <a:solidFill>
                  <a:srgbClr val="FF0000"/>
                </a:solidFill>
              </a:rPr>
              <a:t>un</a:t>
            </a:r>
            <a:r>
              <a:rPr lang="it-IT" altLang="ja-JP" b="1" dirty="0"/>
              <a:t> cliente. </a:t>
            </a:r>
            <a:r>
              <a:rPr lang="it-IT" altLang="ja-JP" b="1" u="sng" dirty="0">
                <a:solidFill>
                  <a:srgbClr val="FF0000"/>
                </a:solidFill>
              </a:rPr>
              <a:t>Il</a:t>
            </a:r>
            <a:r>
              <a:rPr lang="it-IT" altLang="ja-JP" b="1" dirty="0"/>
              <a:t> cliente ha detto: ‘</a:t>
            </a:r>
            <a:r>
              <a:rPr lang="it-IT" altLang="ja-JP" b="1" u="sng" dirty="0">
                <a:solidFill>
                  <a:srgbClr val="FF0000"/>
                </a:solidFill>
              </a:rPr>
              <a:t>Il</a:t>
            </a:r>
            <a:r>
              <a:rPr lang="it-IT" altLang="ja-JP" b="1" dirty="0"/>
              <a:t> caffè è buono.’</a:t>
            </a:r>
          </a:p>
          <a:p>
            <a:pPr marL="0" indent="0">
              <a:buNone/>
            </a:pPr>
            <a:endParaRPr lang="it-IT" altLang="ja-JP" dirty="0"/>
          </a:p>
        </p:txBody>
      </p:sp>
    </p:spTree>
    <p:extLst>
      <p:ext uri="{BB962C8B-B14F-4D97-AF65-F5344CB8AC3E}">
        <p14:creationId xmlns:p14="http://schemas.microsoft.com/office/powerpoint/2010/main" val="2519365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656412-EEF4-79C8-7DFC-943E4E00B260}"/>
              </a:ext>
            </a:extLst>
          </p:cNvPr>
          <p:cNvSpPr>
            <a:spLocks noGrp="1"/>
          </p:cNvSpPr>
          <p:nvPr>
            <p:ph type="title"/>
          </p:nvPr>
        </p:nvSpPr>
        <p:spPr/>
        <p:txBody>
          <a:bodyPr/>
          <a:lstStyle/>
          <a:p>
            <a:r>
              <a:rPr lang="it-IT" b="1" dirty="0"/>
              <a:t>Lezione 6: Articoli </a:t>
            </a:r>
            <a:r>
              <a:rPr lang="ja-JP" altLang="it-IT" b="1"/>
              <a:t>冠詞</a:t>
            </a:r>
            <a:r>
              <a:rPr lang="ja-JP" altLang="en-US" b="1"/>
              <a:t>（復習）</a:t>
            </a:r>
            <a:endParaRPr lang="it-IT" dirty="0"/>
          </a:p>
        </p:txBody>
      </p:sp>
      <p:sp>
        <p:nvSpPr>
          <p:cNvPr id="3" name="Segnaposto contenuto 2">
            <a:extLst>
              <a:ext uri="{FF2B5EF4-FFF2-40B4-BE49-F238E27FC236}">
                <a16:creationId xmlns:a16="http://schemas.microsoft.com/office/drawing/2014/main" id="{B4FD00E6-59EF-5926-21DC-9E6414904FEB}"/>
              </a:ext>
            </a:extLst>
          </p:cNvPr>
          <p:cNvSpPr>
            <a:spLocks noGrp="1"/>
          </p:cNvSpPr>
          <p:nvPr>
            <p:ph idx="1"/>
          </p:nvPr>
        </p:nvSpPr>
        <p:spPr/>
        <p:txBody>
          <a:bodyPr>
            <a:normAutofit/>
          </a:bodyPr>
          <a:lstStyle/>
          <a:p>
            <a:r>
              <a:rPr lang="ja-JP" altLang="it-IT" sz="3600" dirty="0"/>
              <a:t>イタリア語には日本語にない品詞がある。</a:t>
            </a:r>
            <a:endParaRPr lang="it-IT" altLang="ja-JP" sz="3600" dirty="0"/>
          </a:p>
          <a:p>
            <a:pPr lvl="1"/>
            <a:r>
              <a:rPr lang="ja-JP" altLang="it-IT" sz="3600" dirty="0"/>
              <a:t>名詞、動詞、形容詞、副詞・・・</a:t>
            </a:r>
            <a:r>
              <a:rPr lang="ja-JP" altLang="it-IT" sz="3600" b="1" dirty="0"/>
              <a:t>冠詞</a:t>
            </a:r>
            <a:endParaRPr lang="it-IT" altLang="ja-JP" sz="3600" b="1" dirty="0"/>
          </a:p>
          <a:p>
            <a:r>
              <a:rPr lang="ja-JP" altLang="it-IT" sz="3600" dirty="0"/>
              <a:t>名詞は文中ではふつう冠詞を伴って用いられる。</a:t>
            </a:r>
            <a:endParaRPr lang="it-IT" altLang="ja-JP" sz="3600" dirty="0"/>
          </a:p>
          <a:p>
            <a:r>
              <a:rPr lang="ja-JP" altLang="it-IT" sz="3600" dirty="0"/>
              <a:t>名詞の前に置かれる</a:t>
            </a:r>
            <a:endParaRPr lang="it-IT" altLang="ja-JP" sz="3600" dirty="0"/>
          </a:p>
        </p:txBody>
      </p:sp>
    </p:spTree>
    <p:extLst>
      <p:ext uri="{BB962C8B-B14F-4D97-AF65-F5344CB8AC3E}">
        <p14:creationId xmlns:p14="http://schemas.microsoft.com/office/powerpoint/2010/main" val="3663317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244666-E353-C5BD-3D9E-8AA54A3C967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06308AF-55E7-10D0-A6BF-25ABDFF38EC2}"/>
              </a:ext>
            </a:extLst>
          </p:cNvPr>
          <p:cNvSpPr>
            <a:spLocks noGrp="1"/>
          </p:cNvSpPr>
          <p:nvPr>
            <p:ph type="title"/>
          </p:nvPr>
        </p:nvSpPr>
        <p:spPr/>
        <p:txBody>
          <a:bodyPr/>
          <a:lstStyle/>
          <a:p>
            <a:r>
              <a:rPr lang="it-IT" b="1" dirty="0"/>
              <a:t>Lezione 6: Articoli </a:t>
            </a:r>
            <a:r>
              <a:rPr lang="ja-JP" altLang="it-IT" b="1"/>
              <a:t>冠詞</a:t>
            </a:r>
            <a:r>
              <a:rPr lang="ja-JP" altLang="en-US" b="1"/>
              <a:t>（復習）</a:t>
            </a:r>
            <a:endParaRPr lang="it-IT" dirty="0"/>
          </a:p>
        </p:txBody>
      </p:sp>
      <p:sp>
        <p:nvSpPr>
          <p:cNvPr id="3" name="Segnaposto contenuto 2">
            <a:extLst>
              <a:ext uri="{FF2B5EF4-FFF2-40B4-BE49-F238E27FC236}">
                <a16:creationId xmlns:a16="http://schemas.microsoft.com/office/drawing/2014/main" id="{659C6A6F-DF0C-2621-F103-A74A85FD3165}"/>
              </a:ext>
            </a:extLst>
          </p:cNvPr>
          <p:cNvSpPr>
            <a:spLocks noGrp="1"/>
          </p:cNvSpPr>
          <p:nvPr>
            <p:ph idx="1"/>
          </p:nvPr>
        </p:nvSpPr>
        <p:spPr/>
        <p:txBody>
          <a:bodyPr>
            <a:normAutofit/>
          </a:bodyPr>
          <a:lstStyle/>
          <a:p>
            <a:pPr marL="0" indent="0">
              <a:buNone/>
            </a:pPr>
            <a:r>
              <a:rPr lang="ja-JP" altLang="it-IT" sz="4000" b="1" dirty="0"/>
              <a:t>冠詞の主な機能</a:t>
            </a:r>
            <a:endParaRPr lang="it-IT" altLang="ja-JP" sz="4000" b="1" dirty="0"/>
          </a:p>
          <a:p>
            <a:pPr marL="514350" indent="-514350">
              <a:buFont typeface="+mj-lt"/>
              <a:buAutoNum type="arabicPeriod"/>
            </a:pPr>
            <a:r>
              <a:rPr lang="ja-JP" altLang="it-IT" sz="4000" dirty="0"/>
              <a:t>名詞の性・数を明示する</a:t>
            </a:r>
            <a:endParaRPr lang="it-IT" altLang="ja-JP" sz="4000" dirty="0"/>
          </a:p>
          <a:p>
            <a:pPr marL="514350" indent="-514350">
              <a:buFont typeface="+mj-lt"/>
              <a:buAutoNum type="arabicPeriod"/>
            </a:pPr>
            <a:r>
              <a:rPr lang="ja-JP" altLang="it-IT" sz="4000" dirty="0"/>
              <a:t>個別化する働き</a:t>
            </a:r>
            <a:endParaRPr lang="it-IT" sz="4000" dirty="0"/>
          </a:p>
        </p:txBody>
      </p:sp>
    </p:spTree>
    <p:extLst>
      <p:ext uri="{BB962C8B-B14F-4D97-AF65-F5344CB8AC3E}">
        <p14:creationId xmlns:p14="http://schemas.microsoft.com/office/powerpoint/2010/main" val="36519094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4838</TotalTime>
  <Words>2284</Words>
  <Application>Microsoft Office PowerPoint</Application>
  <PresentationFormat>Widescreen</PresentationFormat>
  <Paragraphs>442</Paragraphs>
  <Slides>37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37</vt:i4>
      </vt:variant>
    </vt:vector>
  </HeadingPairs>
  <TitlesOfParts>
    <vt:vector size="42" baseType="lpstr">
      <vt:lpstr>Helvetica Neue</vt:lpstr>
      <vt:lpstr>游ゴシック</vt:lpstr>
      <vt:lpstr>游ゴシック Light</vt:lpstr>
      <vt:lpstr>Arial</vt:lpstr>
      <vt:lpstr>Office テーマ</vt:lpstr>
      <vt:lpstr>イタリア語教室 Italiano</vt:lpstr>
      <vt:lpstr>LINEグループ「イタリア語教室」</vt:lpstr>
      <vt:lpstr>Compiti a casa 宿題</vt:lpstr>
      <vt:lpstr>Compiti a casa 宿題</vt:lpstr>
      <vt:lpstr>Compiti a casa 宿題</vt:lpstr>
      <vt:lpstr>Compiti a casa 宿題</vt:lpstr>
      <vt:lpstr>Compiti a casa 宿題</vt:lpstr>
      <vt:lpstr>Lezione 6: Articoli 冠詞（復習）</vt:lpstr>
      <vt:lpstr>Lezione 6: Articoli 冠詞（復習）</vt:lpstr>
      <vt:lpstr>Lezione 6: Articoli 冠詞（復習）</vt:lpstr>
      <vt:lpstr>Lezione 6: Articoli 冠詞（復習）</vt:lpstr>
      <vt:lpstr>Lezione 6: Articoli 冠詞（復習）</vt:lpstr>
      <vt:lpstr>Lezione 6: Articoli 冠詞（復習）</vt:lpstr>
      <vt:lpstr>Lezione 6: Articoli 冠詞（復習）</vt:lpstr>
      <vt:lpstr>Lezione 6: Articoli 冠詞（復習）</vt:lpstr>
      <vt:lpstr>Lezione 6: Articoli 冠詞（復習）</vt:lpstr>
      <vt:lpstr>Lezione 6: Articoli 冠詞（復習）</vt:lpstr>
      <vt:lpstr>Lezione 6: Articoli 冠詞（復習）</vt:lpstr>
      <vt:lpstr>Lezione 6: Articoli 冠詞（復習）</vt:lpstr>
      <vt:lpstr>Lezione 6: Articoli 冠詞（復習）</vt:lpstr>
      <vt:lpstr>Lezione 6: Articoli 冠詞（復習）</vt:lpstr>
      <vt:lpstr>Lezione 6: Articoli 冠詞（復習）</vt:lpstr>
      <vt:lpstr>Lezione 6: Articoli 冠詞（復習）</vt:lpstr>
      <vt:lpstr>Lezione 6: Articoli 冠詞（復習）</vt:lpstr>
      <vt:lpstr>Al bar: esercizio di conversazione</vt:lpstr>
      <vt:lpstr>Vocabolario (maschile)単語（㊚）</vt:lpstr>
      <vt:lpstr>Vocabolario (femminile)単語（㊛）</vt:lpstr>
      <vt:lpstr>Vocabolario 繋ぐ言葉</vt:lpstr>
      <vt:lpstr>Vocabolario: numeri e soldi 数字とお金</vt:lpstr>
      <vt:lpstr>Vocabolario: numeri e soldi 数字とお金</vt:lpstr>
      <vt:lpstr>Frasi utili 使える表現 </vt:lpstr>
      <vt:lpstr>Role-play ロールプレイ</vt:lpstr>
      <vt:lpstr>Role-play ロールプレイ</vt:lpstr>
      <vt:lpstr>Role-play ロールプレイ</vt:lpstr>
      <vt:lpstr>Role-play ロールプレイ</vt:lpstr>
      <vt:lpstr>まとめ</vt:lpstr>
      <vt:lpstr>LINEグループ「イタリア語教室」</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Scotto di Clemente Marco</dc:creator>
  <cp:lastModifiedBy>Scotto di Clemente Marco</cp:lastModifiedBy>
  <cp:revision>58</cp:revision>
  <dcterms:created xsi:type="dcterms:W3CDTF">2025-07-16T14:35:29Z</dcterms:created>
  <dcterms:modified xsi:type="dcterms:W3CDTF">2025-09-01T08:40:17Z</dcterms:modified>
</cp:coreProperties>
</file>