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9" r:id="rId3"/>
    <p:sldId id="324" r:id="rId4"/>
    <p:sldId id="317" r:id="rId5"/>
    <p:sldId id="325" r:id="rId6"/>
    <p:sldId id="326" r:id="rId7"/>
    <p:sldId id="318" r:id="rId8"/>
    <p:sldId id="319" r:id="rId9"/>
    <p:sldId id="320" r:id="rId10"/>
    <p:sldId id="327" r:id="rId11"/>
    <p:sldId id="328" r:id="rId12"/>
    <p:sldId id="330" r:id="rId13"/>
    <p:sldId id="331" r:id="rId14"/>
    <p:sldId id="332" r:id="rId15"/>
    <p:sldId id="339" r:id="rId16"/>
    <p:sldId id="345" r:id="rId17"/>
    <p:sldId id="346" r:id="rId18"/>
    <p:sldId id="347" r:id="rId19"/>
    <p:sldId id="348" r:id="rId20"/>
    <p:sldId id="341" r:id="rId21"/>
    <p:sldId id="340" r:id="rId22"/>
    <p:sldId id="342" r:id="rId23"/>
    <p:sldId id="349" r:id="rId24"/>
    <p:sldId id="350" r:id="rId25"/>
    <p:sldId id="351" r:id="rId26"/>
    <p:sldId id="352" r:id="rId27"/>
    <p:sldId id="353" r:id="rId28"/>
    <p:sldId id="354" r:id="rId29"/>
    <p:sldId id="355" r:id="rId30"/>
    <p:sldId id="258" r:id="rId31"/>
    <p:sldId id="259" r:id="rId32"/>
    <p:sldId id="356" r:id="rId33"/>
    <p:sldId id="357" r:id="rId34"/>
    <p:sldId id="260" r:id="rId35"/>
    <p:sldId id="262" r:id="rId36"/>
    <p:sldId id="358" r:id="rId3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59"/>
    <p:restoredTop sz="94694"/>
  </p:normalViewPr>
  <p:slideViewPr>
    <p:cSldViewPr snapToGrid="0">
      <p:cViewPr varScale="1">
        <p:scale>
          <a:sx n="78" d="100"/>
          <a:sy n="78" d="100"/>
        </p:scale>
        <p:origin x="88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F77899-6BF7-17BA-A6C3-87E8EF1F3C0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7BFB389-3273-D457-4719-AF234F7771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F363378-5894-9680-6F93-0FA2B7CF337D}"/>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C13453C2-E139-74F0-307D-FC836B5727F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CD08A7-5B1B-170C-5DE9-9AE8F811207C}"/>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48679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D01BBA-A576-2DF1-3A9D-8604BD39239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5D990A-8E2D-4F94-42E1-4C9B571E010F}"/>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724D68-7DD5-99EC-E44B-AFDB0732CD2E}"/>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0CAD6AD8-C166-E184-3874-D994BB4F4C7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FB8159-277B-B8DB-98BF-E8B47BBEB466}"/>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1184020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6A3A79B-DBD0-E8EE-E158-00BB2FC0F63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C9F6256-D34E-582E-1327-CD7D9AB9DFA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488471-8FC3-93CC-79B5-CF88482E4030}"/>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20392E34-2060-7642-43C5-AD466A0C083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3B4264-C615-064A-C172-BC47B1D95CE6}"/>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709965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B474F4-B69C-2C3B-E720-1CD3AB43B7D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6011DF6-5C82-2222-D68E-EB4B98D1BF2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8C7E09-983B-7C54-BD72-B971FB5A4F81}"/>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99556763-4650-61E2-A56B-7079943C663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5570F98-001F-DB6E-DFF1-C110EC615F4F}"/>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34169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96EEF8-FEB2-CE35-37E7-AD4D0E5AB2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34E5EE2-30BE-41E1-7F70-28416603E7B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B98DDC4-7C8A-20F3-3A21-9FD384A07E9E}"/>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E70355E9-81D4-F479-11B0-B094088759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102AE2D-0A65-9A5D-B73C-F56338CDDE43}"/>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486960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E67E04-3555-0B74-1923-EDB6F16858C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881C2F-EE61-4014-00F1-B7BEAEE70AB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99F4C7-AB34-23BD-7BF5-644914129EA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7FA6CC1-A6BE-CD84-66E4-06079D08E6AF}"/>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6" name="フッター プレースホルダー 5">
            <a:extLst>
              <a:ext uri="{FF2B5EF4-FFF2-40B4-BE49-F238E27FC236}">
                <a16:creationId xmlns:a16="http://schemas.microsoft.com/office/drawing/2014/main" id="{703392F2-7B31-FE4F-3531-87C9A7598D6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130982B-DF64-69BC-40C9-2CD3430F7960}"/>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25847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C5CB20-94D3-0BCB-7CA6-FA8777C532B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7946DED-6C05-A919-79B2-6E10AC706E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FD2C46A-8A4D-4077-EC26-BD14683C26D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A36A3B3-6E3B-EDB1-0CD6-3D6C557C68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2D461C2-83C7-7768-EA6A-7E7A757907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1FCBDC2-4EAD-7EBC-3926-D99031F253EE}"/>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8" name="フッター プレースホルダー 7">
            <a:extLst>
              <a:ext uri="{FF2B5EF4-FFF2-40B4-BE49-F238E27FC236}">
                <a16:creationId xmlns:a16="http://schemas.microsoft.com/office/drawing/2014/main" id="{47C3ED08-E615-BC85-57BE-BC71BFC0712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3648C77-16BC-4987-0339-39FD40751011}"/>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36937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DDDA1A-44E1-F144-55F1-D1714132AA2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67C4607-D8BD-435A-BA85-5B7ECB44575C}"/>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4" name="フッター プレースホルダー 3">
            <a:extLst>
              <a:ext uri="{FF2B5EF4-FFF2-40B4-BE49-F238E27FC236}">
                <a16:creationId xmlns:a16="http://schemas.microsoft.com/office/drawing/2014/main" id="{BB98D16F-889A-37A3-C78E-C46A2CB2A73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9D3933D-DDAF-4F74-3257-AB1682A42734}"/>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54364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CC03D6F-2B24-956C-7E8D-C44D15BD99EC}"/>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3" name="フッター プレースホルダー 2">
            <a:extLst>
              <a:ext uri="{FF2B5EF4-FFF2-40B4-BE49-F238E27FC236}">
                <a16:creationId xmlns:a16="http://schemas.microsoft.com/office/drawing/2014/main" id="{AD89F897-358A-85FB-0A16-7F969B64CAE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A10B419D-AF74-3BA7-D6B6-BC288294E78B}"/>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407637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565E49-C5D0-9C4E-525D-7D958F9E385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58436E6-0378-3BFD-E406-02C7580CDD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9C03019-C884-4182-5996-B1B2F2F8B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076600B-241D-60D6-1722-7047CDD1C5C6}"/>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6" name="フッター プレースホルダー 5">
            <a:extLst>
              <a:ext uri="{FF2B5EF4-FFF2-40B4-BE49-F238E27FC236}">
                <a16:creationId xmlns:a16="http://schemas.microsoft.com/office/drawing/2014/main" id="{68EF5101-624E-50BF-651E-DE6EB3EAC4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F84B1B0-B711-FA5E-7779-75D150D23660}"/>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3422168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94BA69-76F1-2F38-4D41-6965AE79EFF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C76312F-D26B-51D3-E559-5ED18264D1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A37EF69-A156-F9CA-9E63-C8D07D2D86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DBAAF3B-5869-7319-CEB7-B12554C14E59}"/>
              </a:ext>
            </a:extLst>
          </p:cNvPr>
          <p:cNvSpPr>
            <a:spLocks noGrp="1"/>
          </p:cNvSpPr>
          <p:nvPr>
            <p:ph type="dt" sz="half" idx="10"/>
          </p:nvPr>
        </p:nvSpPr>
        <p:spPr/>
        <p:txBody>
          <a:bodyPr/>
          <a:lstStyle/>
          <a:p>
            <a:fld id="{281F9E47-1864-F14C-90A4-03426BCD6D7A}" type="datetimeFigureOut">
              <a:rPr kumimoji="1" lang="ja-JP" altLang="en-US" smtClean="0"/>
              <a:t>2025/8/24</a:t>
            </a:fld>
            <a:endParaRPr kumimoji="1" lang="ja-JP" altLang="en-US"/>
          </a:p>
        </p:txBody>
      </p:sp>
      <p:sp>
        <p:nvSpPr>
          <p:cNvPr id="6" name="フッター プレースホルダー 5">
            <a:extLst>
              <a:ext uri="{FF2B5EF4-FFF2-40B4-BE49-F238E27FC236}">
                <a16:creationId xmlns:a16="http://schemas.microsoft.com/office/drawing/2014/main" id="{06D12A9A-E510-B1E6-4F71-342B8BC29F9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57B8DC2-F7F2-9BD9-E3D9-564168462575}"/>
              </a:ext>
            </a:extLst>
          </p:cNvPr>
          <p:cNvSpPr>
            <a:spLocks noGrp="1"/>
          </p:cNvSpPr>
          <p:nvPr>
            <p:ph type="sldNum" sz="quarter" idx="12"/>
          </p:nvPr>
        </p:nvSpPr>
        <p:spPr/>
        <p:txBody>
          <a:body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491556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666E6AE-9FEF-D13E-54EF-22AEBFC25B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C519B8-4726-49F6-0962-CE7C3A7ED8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35DD93-EC24-427A-4CDB-7803C608FB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81F9E47-1864-F14C-90A4-03426BCD6D7A}" type="datetimeFigureOut">
              <a:rPr kumimoji="1" lang="ja-JP" altLang="en-US" smtClean="0"/>
              <a:t>2025/8/24</a:t>
            </a:fld>
            <a:endParaRPr kumimoji="1" lang="ja-JP" altLang="en-US"/>
          </a:p>
        </p:txBody>
      </p:sp>
      <p:sp>
        <p:nvSpPr>
          <p:cNvPr id="5" name="フッター プレースホルダー 4">
            <a:extLst>
              <a:ext uri="{FF2B5EF4-FFF2-40B4-BE49-F238E27FC236}">
                <a16:creationId xmlns:a16="http://schemas.microsoft.com/office/drawing/2014/main" id="{53F04632-7EC9-4713-3CB1-D7F2110BAC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394B95-0004-1C23-E53E-475BEBCE2F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A044C8-2573-E24B-A414-62D3470F2707}" type="slidenum">
              <a:rPr kumimoji="1" lang="ja-JP" altLang="en-US" smtClean="0"/>
              <a:t>‹N›</a:t>
            </a:fld>
            <a:endParaRPr kumimoji="1" lang="ja-JP" altLang="en-US"/>
          </a:p>
        </p:txBody>
      </p:sp>
    </p:spTree>
    <p:extLst>
      <p:ext uri="{BB962C8B-B14F-4D97-AF65-F5344CB8AC3E}">
        <p14:creationId xmlns:p14="http://schemas.microsoft.com/office/powerpoint/2010/main" val="2832343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ixnio.com/sv/varldens-flaggor/flagga-italien" TargetMode="External"/><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s://pixabay.com/ja/photos/%E3%83%AD%E3%83%BC%E3%83%9E-%E6%9C%A8-%E3%82%A4%E3%82%BF%E3%83%AA%E3%82%A2-2472641/"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10;&#10;自動的に生成された説明">
            <a:extLst>
              <a:ext uri="{FF2B5EF4-FFF2-40B4-BE49-F238E27FC236}">
                <a16:creationId xmlns:a16="http://schemas.microsoft.com/office/drawing/2014/main" id="{07D42B70-1430-E798-6BBB-F32DE51773D8}"/>
              </a:ext>
            </a:extLst>
          </p:cNvPr>
          <p:cNvPicPr>
            <a:picLocks noChangeAspect="1"/>
          </p:cNvPicPr>
          <p:nvPr/>
        </p:nvPicPr>
        <p:blipFill>
          <a:blip r:embed="rId2">
            <a:extLst>
              <a:ext uri="{837473B0-CC2E-450A-ABE3-18F120FF3D39}">
                <a1611:picAttrSrcUrl xmlns:a1611="http://schemas.microsoft.com/office/drawing/2016/11/main" r:id="rId3"/>
              </a:ext>
            </a:extLst>
          </a:blip>
          <a:srcRect t="8740" r="2" b="22244"/>
          <a:stretch>
            <a:fillRect/>
          </a:stretch>
        </p:blipFill>
        <p:spPr>
          <a:xfrm>
            <a:off x="4883025" y="10"/>
            <a:ext cx="7308975" cy="3364982"/>
          </a:xfrm>
          <a:custGeom>
            <a:avLst/>
            <a:gdLst/>
            <a:ahLst/>
            <a:cxnLst/>
            <a:rect l="l" t="t" r="r" b="b"/>
            <a:pathLst>
              <a:path w="7308975" h="3364992">
                <a:moveTo>
                  <a:pt x="0" y="0"/>
                </a:moveTo>
                <a:lnTo>
                  <a:pt x="7308975" y="0"/>
                </a:lnTo>
                <a:lnTo>
                  <a:pt x="7308975" y="3364992"/>
                </a:lnTo>
                <a:lnTo>
                  <a:pt x="1210305" y="3364992"/>
                </a:lnTo>
                <a:lnTo>
                  <a:pt x="1192705" y="2943200"/>
                </a:lnTo>
                <a:cubicBezTo>
                  <a:pt x="1098874" y="1825108"/>
                  <a:pt x="684692" y="821621"/>
                  <a:pt x="62981" y="69271"/>
                </a:cubicBezTo>
                <a:close/>
              </a:path>
            </a:pathLst>
          </a:custGeom>
        </p:spPr>
      </p:pic>
      <p:pic>
        <p:nvPicPr>
          <p:cNvPr id="5" name="図 4" descr="時計台のある建物&#10;&#10;自動的に生成された説明">
            <a:extLst>
              <a:ext uri="{FF2B5EF4-FFF2-40B4-BE49-F238E27FC236}">
                <a16:creationId xmlns:a16="http://schemas.microsoft.com/office/drawing/2014/main" id="{9EF412E3-05E5-B090-D18B-B2599B562E03}"/>
              </a:ext>
            </a:extLst>
          </p:cNvPr>
          <p:cNvPicPr>
            <a:picLocks noChangeAspect="1"/>
          </p:cNvPicPr>
          <p:nvPr/>
        </p:nvPicPr>
        <p:blipFill>
          <a:blip r:embed="rId4">
            <a:extLst>
              <a:ext uri="{837473B0-CC2E-450A-ABE3-18F120FF3D39}">
                <a1611:picAttrSrcUrl xmlns:a1611="http://schemas.microsoft.com/office/drawing/2016/11/main" r:id="rId5"/>
              </a:ext>
            </a:extLst>
          </a:blip>
          <a:srcRect t="20060" r="-2" b="10966"/>
          <a:stretch>
            <a:fillRect/>
          </a:stretch>
        </p:blipFill>
        <p:spPr>
          <a:xfrm>
            <a:off x="4883025" y="3493008"/>
            <a:ext cx="7308975" cy="3364992"/>
          </a:xfrm>
          <a:custGeom>
            <a:avLst/>
            <a:gdLst/>
            <a:ahLst/>
            <a:cxnLst/>
            <a:rect l="l" t="t" r="r" b="b"/>
            <a:pathLst>
              <a:path w="7308975" h="3364992">
                <a:moveTo>
                  <a:pt x="1210305" y="0"/>
                </a:moveTo>
                <a:lnTo>
                  <a:pt x="7308975" y="0"/>
                </a:lnTo>
                <a:lnTo>
                  <a:pt x="7308975" y="3364992"/>
                </a:lnTo>
                <a:lnTo>
                  <a:pt x="0" y="3364992"/>
                </a:lnTo>
                <a:lnTo>
                  <a:pt x="62981" y="3295722"/>
                </a:lnTo>
                <a:cubicBezTo>
                  <a:pt x="684692" y="2543371"/>
                  <a:pt x="1098874" y="1539884"/>
                  <a:pt x="1192705" y="421793"/>
                </a:cubicBezTo>
                <a:close/>
              </a:path>
            </a:pathLst>
          </a:custGeom>
        </p:spPr>
      </p:pic>
      <p:sp>
        <p:nvSpPr>
          <p:cNvPr id="2" name="タイトル 1">
            <a:extLst>
              <a:ext uri="{FF2B5EF4-FFF2-40B4-BE49-F238E27FC236}">
                <a16:creationId xmlns:a16="http://schemas.microsoft.com/office/drawing/2014/main" id="{4DBCAAD6-CBD5-0A12-3464-7AFA8465CF18}"/>
              </a:ext>
            </a:extLst>
          </p:cNvPr>
          <p:cNvSpPr>
            <a:spLocks noGrp="1"/>
          </p:cNvSpPr>
          <p:nvPr>
            <p:ph type="ctrTitle"/>
          </p:nvPr>
        </p:nvSpPr>
        <p:spPr>
          <a:xfrm>
            <a:off x="438912" y="1524659"/>
            <a:ext cx="5344050" cy="2774088"/>
          </a:xfrm>
        </p:spPr>
        <p:txBody>
          <a:bodyPr>
            <a:normAutofit/>
          </a:bodyPr>
          <a:lstStyle/>
          <a:p>
            <a:pPr algn="l"/>
            <a:r>
              <a:rPr lang="ja-JP" altLang="en-US" sz="5400" b="1"/>
              <a:t>イタリア語教室</a:t>
            </a:r>
            <a:br>
              <a:rPr lang="en-US" altLang="ja-JP" sz="5400" b="1" dirty="0"/>
            </a:br>
            <a:r>
              <a:rPr lang="en-US" altLang="ja-JP" sz="5400" b="1" dirty="0"/>
              <a:t>Italiano</a:t>
            </a:r>
            <a:endParaRPr kumimoji="1" lang="ja-JP" altLang="en-US" sz="5400" b="1"/>
          </a:p>
        </p:txBody>
      </p:sp>
      <p:sp>
        <p:nvSpPr>
          <p:cNvPr id="3" name="字幕 2">
            <a:extLst>
              <a:ext uri="{FF2B5EF4-FFF2-40B4-BE49-F238E27FC236}">
                <a16:creationId xmlns:a16="http://schemas.microsoft.com/office/drawing/2014/main" id="{119705F3-6144-D02D-7ABB-05B271E1D7FE}"/>
              </a:ext>
            </a:extLst>
          </p:cNvPr>
          <p:cNvSpPr>
            <a:spLocks noGrp="1"/>
          </p:cNvSpPr>
          <p:nvPr>
            <p:ph type="subTitle" idx="1"/>
          </p:nvPr>
        </p:nvSpPr>
        <p:spPr>
          <a:xfrm>
            <a:off x="438911" y="4687367"/>
            <a:ext cx="5232839" cy="1335024"/>
          </a:xfrm>
        </p:spPr>
        <p:txBody>
          <a:bodyPr>
            <a:normAutofit/>
          </a:bodyPr>
          <a:lstStyle/>
          <a:p>
            <a:pPr algn="l"/>
            <a:r>
              <a:rPr kumimoji="1" lang="ja-JP" altLang="en-US" sz="2600"/>
              <a:t>スコットディクレメンテ・マルコ</a:t>
            </a:r>
            <a:endParaRPr kumimoji="1" lang="en-US" altLang="ja-JP" sz="2600" dirty="0"/>
          </a:p>
          <a:p>
            <a:pPr algn="l"/>
            <a:r>
              <a:rPr lang="en-US" altLang="ja-JP" sz="2600" dirty="0"/>
              <a:t>Scotto di Clemente Marco</a:t>
            </a:r>
            <a:endParaRPr kumimoji="1" lang="ja-JP" altLang="en-US" sz="2600"/>
          </a:p>
        </p:txBody>
      </p:sp>
    </p:spTree>
    <p:extLst>
      <p:ext uri="{BB962C8B-B14F-4D97-AF65-F5344CB8AC3E}">
        <p14:creationId xmlns:p14="http://schemas.microsoft.com/office/powerpoint/2010/main" val="8357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500"/>
                                  </p:stCondLst>
                                  <p:iterate>
                                    <p:tmPct val="10000"/>
                                  </p:iterate>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79B1C-CE5D-0FEF-F070-72CB59D26A0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CA50FE14-CCB3-9890-766F-3EAF6659B334}"/>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50A0F26B-14DF-E05B-18AB-538D842EA358}"/>
              </a:ext>
            </a:extLst>
          </p:cNvPr>
          <p:cNvSpPr>
            <a:spLocks noGrp="1"/>
          </p:cNvSpPr>
          <p:nvPr>
            <p:ph idx="1"/>
          </p:nvPr>
        </p:nvSpPr>
        <p:spPr>
          <a:xfrm>
            <a:off x="838200" y="1825625"/>
            <a:ext cx="10515600" cy="5032376"/>
          </a:xfrm>
        </p:spPr>
        <p:txBody>
          <a:bodyPr>
            <a:normAutofit/>
          </a:bodyPr>
          <a:lstStyle/>
          <a:p>
            <a:r>
              <a:rPr lang="ja-JP" altLang="it-IT" sz="3200" b="1" dirty="0"/>
              <a:t>複数変化に注意が必要な名詞：</a:t>
            </a:r>
            <a:r>
              <a:rPr lang="it-IT" altLang="ja-JP" sz="3200" b="1" dirty="0"/>
              <a:t>-io</a:t>
            </a:r>
          </a:p>
          <a:p>
            <a:r>
              <a:rPr lang="it-IT" altLang="ja-JP" sz="3200" dirty="0"/>
              <a:t>studio </a:t>
            </a:r>
            <a:r>
              <a:rPr lang="ja-JP" altLang="it-IT" sz="3200" dirty="0"/>
              <a:t>→ </a:t>
            </a:r>
            <a:r>
              <a:rPr lang="it-IT" altLang="ja-JP" sz="3200" dirty="0"/>
              <a:t>studi</a:t>
            </a:r>
          </a:p>
          <a:p>
            <a:r>
              <a:rPr lang="it-IT" altLang="ja-JP" sz="3200" dirty="0"/>
              <a:t>occhio </a:t>
            </a:r>
            <a:r>
              <a:rPr lang="ja-JP" altLang="it-IT" sz="3200" dirty="0"/>
              <a:t>→ </a:t>
            </a:r>
            <a:r>
              <a:rPr lang="it-IT" altLang="ja-JP" sz="3200" dirty="0"/>
              <a:t>occhi</a:t>
            </a:r>
          </a:p>
          <a:p>
            <a:r>
              <a:rPr lang="it-IT" altLang="ja-JP" sz="3200" dirty="0"/>
              <a:t>bacio </a:t>
            </a:r>
            <a:r>
              <a:rPr lang="ja-JP" altLang="it-IT" sz="3200" dirty="0"/>
              <a:t>→ </a:t>
            </a:r>
            <a:r>
              <a:rPr lang="it-IT" altLang="ja-JP" sz="3200" dirty="0"/>
              <a:t> baci</a:t>
            </a:r>
          </a:p>
          <a:p>
            <a:pPr marL="0" indent="0">
              <a:buNone/>
            </a:pPr>
            <a:r>
              <a:rPr lang="it-IT" altLang="ja-JP" sz="3200" dirty="0"/>
              <a:t>VS</a:t>
            </a:r>
          </a:p>
          <a:p>
            <a:r>
              <a:rPr lang="it-IT" altLang="ja-JP" sz="3200" dirty="0"/>
              <a:t>zio </a:t>
            </a:r>
            <a:r>
              <a:rPr lang="ja-JP" altLang="it-IT" sz="3200" dirty="0"/>
              <a:t>→ </a:t>
            </a:r>
            <a:r>
              <a:rPr lang="it-IT" altLang="ja-JP" sz="3200" dirty="0"/>
              <a:t>zii</a:t>
            </a:r>
          </a:p>
          <a:p>
            <a:r>
              <a:rPr lang="it-IT" altLang="ja-JP" sz="3200" dirty="0"/>
              <a:t>zia </a:t>
            </a:r>
            <a:r>
              <a:rPr lang="ja-JP" altLang="it-IT" sz="3200" dirty="0"/>
              <a:t>→ </a:t>
            </a:r>
            <a:r>
              <a:rPr lang="it-IT" altLang="ja-JP" sz="3200" dirty="0"/>
              <a:t>zie</a:t>
            </a:r>
          </a:p>
          <a:p>
            <a:endParaRPr lang="it-IT" dirty="0"/>
          </a:p>
        </p:txBody>
      </p:sp>
    </p:spTree>
    <p:extLst>
      <p:ext uri="{BB962C8B-B14F-4D97-AF65-F5344CB8AC3E}">
        <p14:creationId xmlns:p14="http://schemas.microsoft.com/office/powerpoint/2010/main" val="33072347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03C026-4245-B211-83C8-A70F28001D6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F18860B-9CE4-9D34-9CFF-675F1311CB1E}"/>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34537210-0C9E-8035-DF43-240D3EE4BFA2}"/>
              </a:ext>
            </a:extLst>
          </p:cNvPr>
          <p:cNvSpPr>
            <a:spLocks noGrp="1"/>
          </p:cNvSpPr>
          <p:nvPr>
            <p:ph idx="1"/>
          </p:nvPr>
        </p:nvSpPr>
        <p:spPr>
          <a:xfrm>
            <a:off x="838200" y="1825625"/>
            <a:ext cx="10515600" cy="5032376"/>
          </a:xfrm>
        </p:spPr>
        <p:txBody>
          <a:bodyPr>
            <a:normAutofit/>
          </a:bodyPr>
          <a:lstStyle/>
          <a:p>
            <a:r>
              <a:rPr lang="ja-JP" altLang="it-IT" sz="3200" b="1" dirty="0"/>
              <a:t>複数変化に注意が必要な名詞：</a:t>
            </a:r>
            <a:r>
              <a:rPr lang="it-IT" altLang="ja-JP" sz="3200" b="1" dirty="0"/>
              <a:t>-</a:t>
            </a:r>
            <a:r>
              <a:rPr lang="it-IT" altLang="ja-JP" sz="3200" b="1" dirty="0" err="1"/>
              <a:t>cia</a:t>
            </a:r>
            <a:r>
              <a:rPr lang="it-IT" altLang="ja-JP" sz="3200" b="1" dirty="0"/>
              <a:t>, -</a:t>
            </a:r>
            <a:r>
              <a:rPr lang="it-IT" altLang="ja-JP" sz="3200" b="1" dirty="0" err="1"/>
              <a:t>gia</a:t>
            </a:r>
            <a:r>
              <a:rPr lang="it-IT" altLang="ja-JP" sz="3200" b="1" dirty="0"/>
              <a:t>, -scia</a:t>
            </a:r>
          </a:p>
          <a:p>
            <a:r>
              <a:rPr lang="it-IT" sz="3200" dirty="0"/>
              <a:t>aranc</a:t>
            </a:r>
            <a:r>
              <a:rPr lang="it-IT" sz="3200" u="sng" dirty="0"/>
              <a:t>i</a:t>
            </a:r>
            <a:r>
              <a:rPr lang="it-IT" sz="3200" dirty="0"/>
              <a:t>a </a:t>
            </a:r>
            <a:r>
              <a:rPr lang="ja-JP" altLang="it-IT" sz="3200" dirty="0"/>
              <a:t>→</a:t>
            </a:r>
            <a:r>
              <a:rPr lang="it-IT" altLang="ja-JP" sz="3200" dirty="0"/>
              <a:t> arance</a:t>
            </a:r>
            <a:endParaRPr lang="it-IT" sz="3200" dirty="0"/>
          </a:p>
          <a:p>
            <a:r>
              <a:rPr lang="it-IT" sz="3200" dirty="0"/>
              <a:t>piogg</a:t>
            </a:r>
            <a:r>
              <a:rPr lang="it-IT" sz="3200" u="sng" dirty="0"/>
              <a:t>i</a:t>
            </a:r>
            <a:r>
              <a:rPr lang="it-IT" sz="3200" dirty="0"/>
              <a:t>a </a:t>
            </a:r>
            <a:r>
              <a:rPr lang="ja-JP" altLang="it-IT" sz="3200" dirty="0"/>
              <a:t>→</a:t>
            </a:r>
            <a:r>
              <a:rPr lang="it-IT" altLang="ja-JP" sz="3200" dirty="0"/>
              <a:t> piogge</a:t>
            </a:r>
          </a:p>
          <a:p>
            <a:r>
              <a:rPr lang="it-IT" sz="3200" dirty="0"/>
              <a:t>asc</a:t>
            </a:r>
            <a:r>
              <a:rPr lang="it-IT" sz="3200" u="sng" dirty="0"/>
              <a:t>i</a:t>
            </a:r>
            <a:r>
              <a:rPr lang="it-IT" sz="3200" dirty="0"/>
              <a:t>a</a:t>
            </a:r>
            <a:r>
              <a:rPr lang="ja-JP" altLang="it-IT" sz="3200" dirty="0"/>
              <a:t> →</a:t>
            </a:r>
            <a:r>
              <a:rPr lang="it-IT" altLang="ja-JP" sz="3200" dirty="0"/>
              <a:t> asce</a:t>
            </a:r>
            <a:endParaRPr lang="it-IT" sz="3200" dirty="0"/>
          </a:p>
          <a:p>
            <a:pPr marL="0" indent="0">
              <a:buNone/>
            </a:pPr>
            <a:endParaRPr lang="it-IT" sz="3200" dirty="0"/>
          </a:p>
          <a:p>
            <a:r>
              <a:rPr lang="it-IT" sz="3200" dirty="0"/>
              <a:t>camicia</a:t>
            </a:r>
            <a:r>
              <a:rPr lang="it-IT" sz="3200" b="1" dirty="0"/>
              <a:t> </a:t>
            </a:r>
            <a:r>
              <a:rPr lang="ja-JP" altLang="it-IT" sz="3200" dirty="0"/>
              <a:t>→</a:t>
            </a:r>
            <a:r>
              <a:rPr lang="it-IT" altLang="ja-JP" sz="3200" dirty="0"/>
              <a:t> </a:t>
            </a:r>
            <a:r>
              <a:rPr lang="it-IT" sz="3200" dirty="0"/>
              <a:t>camicie (-ce)</a:t>
            </a:r>
            <a:endParaRPr lang="it-IT" sz="3200" b="1" dirty="0"/>
          </a:p>
          <a:p>
            <a:r>
              <a:rPr lang="it-IT" sz="3200" dirty="0"/>
              <a:t>valigia </a:t>
            </a:r>
            <a:r>
              <a:rPr lang="ja-JP" altLang="it-IT" sz="3200" dirty="0"/>
              <a:t>→</a:t>
            </a:r>
            <a:r>
              <a:rPr lang="it-IT" altLang="ja-JP" sz="3200" dirty="0"/>
              <a:t> </a:t>
            </a:r>
            <a:r>
              <a:rPr lang="it-IT" sz="3200" dirty="0"/>
              <a:t>valigie (-</a:t>
            </a:r>
            <a:r>
              <a:rPr lang="it-IT" sz="3200" dirty="0" err="1"/>
              <a:t>ge</a:t>
            </a:r>
            <a:r>
              <a:rPr lang="it-IT" sz="3200" dirty="0"/>
              <a:t>)</a:t>
            </a:r>
          </a:p>
          <a:p>
            <a:r>
              <a:rPr lang="it-IT" altLang="ja-JP" sz="3200" dirty="0"/>
              <a:t>ciliegia </a:t>
            </a:r>
            <a:r>
              <a:rPr lang="ja-JP" altLang="it-IT" sz="3200" dirty="0"/>
              <a:t>→</a:t>
            </a:r>
            <a:r>
              <a:rPr lang="it-IT" altLang="ja-JP" sz="3200" dirty="0"/>
              <a:t> </a:t>
            </a:r>
            <a:r>
              <a:rPr lang="it-IT" sz="3200" dirty="0"/>
              <a:t>ciliegie (-</a:t>
            </a:r>
            <a:r>
              <a:rPr lang="it-IT" sz="3200" dirty="0" err="1"/>
              <a:t>ge</a:t>
            </a:r>
            <a:r>
              <a:rPr lang="it-IT" sz="3200" dirty="0"/>
              <a:t>)</a:t>
            </a:r>
          </a:p>
          <a:p>
            <a:endParaRPr lang="it-IT" altLang="ja-JP" sz="3200" dirty="0"/>
          </a:p>
          <a:p>
            <a:endParaRPr lang="it-IT" dirty="0"/>
          </a:p>
        </p:txBody>
      </p:sp>
      <p:sp>
        <p:nvSpPr>
          <p:cNvPr id="5" name="Segnaposto contenuto 2">
            <a:extLst>
              <a:ext uri="{FF2B5EF4-FFF2-40B4-BE49-F238E27FC236}">
                <a16:creationId xmlns:a16="http://schemas.microsoft.com/office/drawing/2014/main" id="{7C9302C4-90B1-71C7-7FCA-01103535350B}"/>
              </a:ext>
            </a:extLst>
          </p:cNvPr>
          <p:cNvSpPr txBox="1">
            <a:spLocks/>
          </p:cNvSpPr>
          <p:nvPr/>
        </p:nvSpPr>
        <p:spPr>
          <a:xfrm>
            <a:off x="5583562" y="2351759"/>
            <a:ext cx="5660543" cy="39801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it-IT" sz="3200" dirty="0"/>
              <a:t>farmacia </a:t>
            </a:r>
            <a:r>
              <a:rPr lang="ja-JP" altLang="it-IT" sz="3200" dirty="0"/>
              <a:t>→</a:t>
            </a:r>
            <a:r>
              <a:rPr lang="it-IT" altLang="ja-JP" sz="3200" dirty="0"/>
              <a:t> farmac</a:t>
            </a:r>
            <a:r>
              <a:rPr lang="it-IT" altLang="ja-JP" sz="3200" b="1" dirty="0"/>
              <a:t>i</a:t>
            </a:r>
            <a:r>
              <a:rPr lang="it-IT" altLang="ja-JP" sz="3200" dirty="0"/>
              <a:t>e</a:t>
            </a:r>
            <a:endParaRPr lang="it-IT" sz="3200" b="1" dirty="0"/>
          </a:p>
          <a:p>
            <a:r>
              <a:rPr lang="it-IT" sz="3200" dirty="0"/>
              <a:t>bugia </a:t>
            </a:r>
            <a:r>
              <a:rPr lang="ja-JP" altLang="it-IT" sz="3200" dirty="0"/>
              <a:t>→</a:t>
            </a:r>
            <a:r>
              <a:rPr lang="it-IT" altLang="ja-JP" sz="3200" dirty="0"/>
              <a:t> </a:t>
            </a:r>
            <a:r>
              <a:rPr lang="it-IT" sz="3200" dirty="0"/>
              <a:t>bug</a:t>
            </a:r>
            <a:r>
              <a:rPr lang="it-IT" sz="3200" b="1" dirty="0"/>
              <a:t>i</a:t>
            </a:r>
            <a:r>
              <a:rPr lang="it-IT" sz="3200" dirty="0"/>
              <a:t>e</a:t>
            </a:r>
          </a:p>
          <a:p>
            <a:r>
              <a:rPr lang="it-IT" sz="3200" dirty="0"/>
              <a:t>magia </a:t>
            </a:r>
            <a:r>
              <a:rPr lang="ja-JP" altLang="it-IT" sz="3200" dirty="0"/>
              <a:t>→</a:t>
            </a:r>
            <a:r>
              <a:rPr lang="it-IT" altLang="ja-JP" sz="3200" dirty="0"/>
              <a:t> </a:t>
            </a:r>
            <a:r>
              <a:rPr lang="it-IT" sz="3200" dirty="0"/>
              <a:t>mag</a:t>
            </a:r>
            <a:r>
              <a:rPr lang="it-IT" sz="3200" b="1" dirty="0"/>
              <a:t>i</a:t>
            </a:r>
            <a:r>
              <a:rPr lang="it-IT" sz="3200" dirty="0"/>
              <a:t>e</a:t>
            </a:r>
            <a:endParaRPr lang="it-IT" sz="2800" dirty="0"/>
          </a:p>
          <a:p>
            <a:pPr marL="0" indent="0">
              <a:buNone/>
            </a:pPr>
            <a:endParaRPr lang="it-IT" altLang="ja-JP" sz="3200" dirty="0"/>
          </a:p>
          <a:p>
            <a:endParaRPr lang="it-IT" dirty="0"/>
          </a:p>
        </p:txBody>
      </p:sp>
    </p:spTree>
    <p:extLst>
      <p:ext uri="{BB962C8B-B14F-4D97-AF65-F5344CB8AC3E}">
        <p14:creationId xmlns:p14="http://schemas.microsoft.com/office/powerpoint/2010/main" val="2390450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56412-EEF4-79C8-7DFC-943E4E00B260}"/>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B4FD00E6-59EF-5926-21DC-9E6414904FEB}"/>
              </a:ext>
            </a:extLst>
          </p:cNvPr>
          <p:cNvSpPr>
            <a:spLocks noGrp="1"/>
          </p:cNvSpPr>
          <p:nvPr>
            <p:ph idx="1"/>
          </p:nvPr>
        </p:nvSpPr>
        <p:spPr/>
        <p:txBody>
          <a:bodyPr>
            <a:normAutofit/>
          </a:bodyPr>
          <a:lstStyle/>
          <a:p>
            <a:r>
              <a:rPr lang="ja-JP" altLang="it-IT" sz="3600" dirty="0"/>
              <a:t>イタリア語には日本語にない品詞がある。</a:t>
            </a:r>
            <a:endParaRPr lang="it-IT" altLang="ja-JP" sz="3600" dirty="0"/>
          </a:p>
          <a:p>
            <a:pPr lvl="1"/>
            <a:r>
              <a:rPr lang="ja-JP" altLang="it-IT" sz="3600" dirty="0"/>
              <a:t>名詞、動詞、形容詞、副詞・・・</a:t>
            </a:r>
            <a:r>
              <a:rPr lang="ja-JP" altLang="it-IT" sz="3600" b="1" dirty="0"/>
              <a:t>冠詞</a:t>
            </a:r>
            <a:endParaRPr lang="it-IT" altLang="ja-JP" sz="3600" b="1" dirty="0"/>
          </a:p>
          <a:p>
            <a:r>
              <a:rPr lang="ja-JP" altLang="it-IT" sz="3600" dirty="0"/>
              <a:t>名詞は文中ではふつう冠詞を伴って用いられる。</a:t>
            </a:r>
            <a:endParaRPr lang="it-IT" altLang="ja-JP" sz="3600" dirty="0"/>
          </a:p>
          <a:p>
            <a:r>
              <a:rPr lang="ja-JP" altLang="it-IT" sz="3600" dirty="0"/>
              <a:t>名詞の前に置かれる</a:t>
            </a:r>
            <a:endParaRPr lang="it-IT" altLang="ja-JP" sz="3600" dirty="0"/>
          </a:p>
        </p:txBody>
      </p:sp>
    </p:spTree>
    <p:extLst>
      <p:ext uri="{BB962C8B-B14F-4D97-AF65-F5344CB8AC3E}">
        <p14:creationId xmlns:p14="http://schemas.microsoft.com/office/powerpoint/2010/main" val="3663317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244666-E353-C5BD-3D9E-8AA54A3C967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06308AF-55E7-10D0-A6BF-25ABDFF38EC2}"/>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659C6A6F-DF0C-2621-F103-A74A85FD3165}"/>
              </a:ext>
            </a:extLst>
          </p:cNvPr>
          <p:cNvSpPr>
            <a:spLocks noGrp="1"/>
          </p:cNvSpPr>
          <p:nvPr>
            <p:ph idx="1"/>
          </p:nvPr>
        </p:nvSpPr>
        <p:spPr/>
        <p:txBody>
          <a:bodyPr>
            <a:normAutofit/>
          </a:bodyPr>
          <a:lstStyle/>
          <a:p>
            <a:pPr marL="0" indent="0">
              <a:buNone/>
            </a:pPr>
            <a:r>
              <a:rPr lang="ja-JP" altLang="it-IT" sz="4000" b="1" dirty="0"/>
              <a:t>冠詞の主な機能</a:t>
            </a:r>
            <a:endParaRPr lang="it-IT" altLang="ja-JP" sz="4000" b="1" dirty="0"/>
          </a:p>
          <a:p>
            <a:pPr marL="514350" indent="-514350">
              <a:buFont typeface="+mj-lt"/>
              <a:buAutoNum type="arabicPeriod"/>
            </a:pPr>
            <a:r>
              <a:rPr lang="ja-JP" altLang="it-IT" sz="4000" dirty="0"/>
              <a:t>名詞の性・数を明示する</a:t>
            </a:r>
            <a:endParaRPr lang="it-IT" altLang="ja-JP" sz="4000" dirty="0"/>
          </a:p>
          <a:p>
            <a:pPr marL="514350" indent="-514350">
              <a:buFont typeface="+mj-lt"/>
              <a:buAutoNum type="arabicPeriod"/>
            </a:pPr>
            <a:r>
              <a:rPr lang="ja-JP" altLang="it-IT" sz="4000" dirty="0"/>
              <a:t>個別化する働き</a:t>
            </a:r>
            <a:endParaRPr lang="it-IT" sz="4000" dirty="0"/>
          </a:p>
        </p:txBody>
      </p:sp>
    </p:spTree>
    <p:extLst>
      <p:ext uri="{BB962C8B-B14F-4D97-AF65-F5344CB8AC3E}">
        <p14:creationId xmlns:p14="http://schemas.microsoft.com/office/powerpoint/2010/main" val="3651909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1CE74-55B1-C3B9-97B7-9A4EDEA2516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A60877E-9A08-160E-C4E9-ACC3B3A73133}"/>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338BA0FF-562A-02FF-FEAF-6A65C4B8B306}"/>
              </a:ext>
            </a:extLst>
          </p:cNvPr>
          <p:cNvSpPr>
            <a:spLocks noGrp="1"/>
          </p:cNvSpPr>
          <p:nvPr>
            <p:ph idx="1"/>
          </p:nvPr>
        </p:nvSpPr>
        <p:spPr/>
        <p:txBody>
          <a:bodyPr>
            <a:normAutofit/>
          </a:bodyPr>
          <a:lstStyle/>
          <a:p>
            <a:pPr marL="0" indent="0">
              <a:buNone/>
            </a:pPr>
            <a:r>
              <a:rPr lang="ja-JP" altLang="it-IT" sz="4000" b="1" dirty="0"/>
              <a:t>冠詞の種類</a:t>
            </a:r>
            <a:endParaRPr lang="it-IT" altLang="ja-JP" sz="4000" b="1" dirty="0"/>
          </a:p>
          <a:p>
            <a:r>
              <a:rPr lang="ja-JP" altLang="it-IT" sz="4000" dirty="0"/>
              <a:t>不定冠詞</a:t>
            </a:r>
            <a:endParaRPr lang="it-IT" altLang="ja-JP" sz="4000" dirty="0"/>
          </a:p>
          <a:p>
            <a:r>
              <a:rPr lang="ja-JP" altLang="it-IT" sz="4000" dirty="0"/>
              <a:t>定冠詞</a:t>
            </a:r>
            <a:endParaRPr lang="it-IT" altLang="ja-JP" sz="4000" dirty="0"/>
          </a:p>
          <a:p>
            <a:r>
              <a:rPr lang="ja-JP" altLang="it-IT" sz="4000" dirty="0"/>
              <a:t>部分冠詞</a:t>
            </a:r>
            <a:endParaRPr lang="it-IT" sz="4000" dirty="0"/>
          </a:p>
        </p:txBody>
      </p:sp>
    </p:spTree>
    <p:extLst>
      <p:ext uri="{BB962C8B-B14F-4D97-AF65-F5344CB8AC3E}">
        <p14:creationId xmlns:p14="http://schemas.microsoft.com/office/powerpoint/2010/main" val="2580534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2853AD-1EAB-E95F-6C62-4BFBD645221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30F5C28-7A31-A81A-221D-3B238878B20B}"/>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9564A956-7519-4BDE-B683-4A2858C78BD2}"/>
              </a:ext>
            </a:extLst>
          </p:cNvPr>
          <p:cNvSpPr>
            <a:spLocks noGrp="1"/>
          </p:cNvSpPr>
          <p:nvPr>
            <p:ph idx="1"/>
          </p:nvPr>
        </p:nvSpPr>
        <p:spPr>
          <a:xfrm>
            <a:off x="838200" y="1825625"/>
            <a:ext cx="10419735" cy="4351338"/>
          </a:xfrm>
        </p:spPr>
        <p:txBody>
          <a:bodyPr>
            <a:normAutofit/>
          </a:bodyPr>
          <a:lstStyle/>
          <a:p>
            <a:pPr marL="0" indent="0">
              <a:buNone/>
            </a:pPr>
            <a:r>
              <a:rPr lang="ja-JP" altLang="it-IT" sz="3600" b="1" dirty="0"/>
              <a:t>不定冠詞</a:t>
            </a:r>
            <a:endParaRPr lang="it-IT" altLang="ja-JP" sz="3600" b="1" dirty="0"/>
          </a:p>
          <a:p>
            <a:r>
              <a:rPr lang="ja-JP" altLang="it-IT" sz="3600" dirty="0"/>
              <a:t>まだ特定されていないものを指すときに使う</a:t>
            </a:r>
            <a:endParaRPr lang="it-IT" altLang="ja-JP" sz="3600" dirty="0"/>
          </a:p>
          <a:p>
            <a:r>
              <a:rPr lang="ja-JP" altLang="it-IT" sz="3600" dirty="0"/>
              <a:t>「ひとつの」</a:t>
            </a:r>
            <a:br>
              <a:rPr lang="it-IT" altLang="ja-JP" sz="3600" dirty="0"/>
            </a:br>
            <a:r>
              <a:rPr lang="ja-JP" altLang="it-IT" sz="3600" dirty="0"/>
              <a:t>「ある」</a:t>
            </a:r>
            <a:endParaRPr lang="it-IT" altLang="ja-JP" sz="3600" dirty="0"/>
          </a:p>
          <a:p>
            <a:pPr marL="0" indent="0">
              <a:buNone/>
            </a:pPr>
            <a:endParaRPr lang="it-IT" altLang="ja-JP" sz="3600" b="1" dirty="0"/>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10578FB9-ACE6-8261-23F0-CEEA25088B71}"/>
              </a:ext>
            </a:extLst>
          </p:cNvPr>
          <p:cNvGraphicFramePr>
            <a:graphicFrameLocks/>
          </p:cNvGraphicFramePr>
          <p:nvPr>
            <p:extLst>
              <p:ext uri="{D42A27DB-BD31-4B8C-83A1-F6EECF244321}">
                <p14:modId xmlns:p14="http://schemas.microsoft.com/office/powerpoint/2010/main" val="2191339016"/>
              </p:ext>
            </p:extLst>
          </p:nvPr>
        </p:nvGraphicFramePr>
        <p:xfrm>
          <a:off x="3844413" y="3124200"/>
          <a:ext cx="6528619" cy="3261360"/>
        </p:xfrm>
        <a:graphic>
          <a:graphicData uri="http://schemas.openxmlformats.org/drawingml/2006/table">
            <a:tbl>
              <a:tblPr firstRow="1" bandRow="1">
                <a:tableStyleId>{5C22544A-7EE6-4342-B048-85BDC9FD1C3A}</a:tableStyleId>
              </a:tblPr>
              <a:tblGrid>
                <a:gridCol w="827429">
                  <a:extLst>
                    <a:ext uri="{9D8B030D-6E8A-4147-A177-3AD203B41FA5}">
                      <a16:colId xmlns:a16="http://schemas.microsoft.com/office/drawing/2014/main" val="2347859062"/>
                    </a:ext>
                  </a:extLst>
                </a:gridCol>
                <a:gridCol w="1210872">
                  <a:extLst>
                    <a:ext uri="{9D8B030D-6E8A-4147-A177-3AD203B41FA5}">
                      <a16:colId xmlns:a16="http://schemas.microsoft.com/office/drawing/2014/main" val="2226182670"/>
                    </a:ext>
                  </a:extLst>
                </a:gridCol>
                <a:gridCol w="4490318">
                  <a:extLst>
                    <a:ext uri="{9D8B030D-6E8A-4147-A177-3AD203B41FA5}">
                      <a16:colId xmlns:a16="http://schemas.microsoft.com/office/drawing/2014/main" val="731570800"/>
                    </a:ext>
                  </a:extLst>
                </a:gridCol>
              </a:tblGrid>
              <a:tr h="370840">
                <a:tc>
                  <a:txBody>
                    <a:bodyPr/>
                    <a:lstStyle/>
                    <a:p>
                      <a:pPr algn="ctr"/>
                      <a:endParaRPr lang="it-IT" dirty="0"/>
                    </a:p>
                  </a:txBody>
                  <a:tcPr/>
                </a:tc>
                <a:tc>
                  <a:txBody>
                    <a:bodyPr/>
                    <a:lstStyle/>
                    <a:p>
                      <a:pPr algn="ctr"/>
                      <a:r>
                        <a:rPr lang="ja-JP" altLang="it-IT" sz="2800" dirty="0"/>
                        <a:t>不定冠詞</a:t>
                      </a:r>
                      <a:endParaRPr lang="it-IT" sz="2800"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t>
                      </a:r>
                    </a:p>
                  </a:txBody>
                  <a:tcPr anchor="ctr"/>
                </a:tc>
                <a:tc>
                  <a:txBody>
                    <a:bodyPr/>
                    <a:lstStyle/>
                    <a:p>
                      <a:pPr algn="l"/>
                      <a:r>
                        <a:rPr lang="ja-JP" altLang="it-IT" sz="3200" b="0" dirty="0"/>
                        <a:t>母音および下記以外</a:t>
                      </a:r>
                      <a:endParaRPr lang="it-IT" sz="3200" b="0" dirty="0"/>
                    </a:p>
                  </a:txBody>
                  <a:tcPr anchor="ctr"/>
                </a:tc>
                <a:extLst>
                  <a:ext uri="{0D108BD9-81ED-4DB2-BD59-A6C34878D82A}">
                    <a16:rowId xmlns:a16="http://schemas.microsoft.com/office/drawing/2014/main" val="2146947981"/>
                  </a:ext>
                </a:extLst>
              </a:tr>
              <a:tr h="556260">
                <a:tc vMerge="1">
                  <a:txBody>
                    <a:bodyPr/>
                    <a:lstStyle/>
                    <a:p>
                      <a:endParaRPr lang="it-IT"/>
                    </a:p>
                  </a:txBody>
                  <a:tcPr/>
                </a:tc>
                <a:tc>
                  <a:txBody>
                    <a:bodyPr/>
                    <a:lstStyle/>
                    <a:p>
                      <a:pPr algn="ctr"/>
                      <a:r>
                        <a:rPr lang="it-IT" sz="3200" b="1" dirty="0"/>
                        <a:t>uno</a:t>
                      </a:r>
                    </a:p>
                  </a:txBody>
                  <a:tcPr anchor="ctr"/>
                </a:tc>
                <a:tc>
                  <a:txBody>
                    <a:bodyPr/>
                    <a:lstStyle/>
                    <a:p>
                      <a:pPr algn="l"/>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a:t>
                      </a:r>
                      <a:r>
                        <a:rPr lang="ja-JP" altLang="it-IT" sz="3200" b="0" dirty="0"/>
                        <a:t>の前</a:t>
                      </a:r>
                      <a:endParaRPr lang="it-IT" sz="3200" b="0" dirty="0"/>
                    </a:p>
                  </a:txBody>
                  <a:tcPr anchor="ctr"/>
                </a:tc>
                <a:extLst>
                  <a:ext uri="{0D108BD9-81ED-4DB2-BD59-A6C34878D82A}">
                    <a16:rowId xmlns:a16="http://schemas.microsoft.com/office/drawing/2014/main" val="1305709690"/>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a:t>
                      </a:r>
                    </a:p>
                  </a:txBody>
                  <a:tcPr anchor="ctr"/>
                </a:tc>
                <a:tc>
                  <a:txBody>
                    <a:bodyPr/>
                    <a:lstStyle/>
                    <a:p>
                      <a:pPr algn="l"/>
                      <a:r>
                        <a:rPr lang="ja-JP" altLang="it-IT" sz="3200" dirty="0"/>
                        <a:t>子音の前</a:t>
                      </a:r>
                      <a:endParaRPr lang="it-IT" sz="3200" dirty="0"/>
                    </a:p>
                  </a:txBody>
                  <a:tcPr anchor="ctr"/>
                </a:tc>
                <a:extLst>
                  <a:ext uri="{0D108BD9-81ED-4DB2-BD59-A6C34878D82A}">
                    <a16:rowId xmlns:a16="http://schemas.microsoft.com/office/drawing/2014/main" val="828333325"/>
                  </a:ext>
                </a:extLst>
              </a:tr>
              <a:tr h="556260">
                <a:tc vMerge="1">
                  <a:txBody>
                    <a:bodyPr/>
                    <a:lstStyle/>
                    <a:p>
                      <a:endParaRPr lang="it-IT"/>
                    </a:p>
                  </a:txBody>
                  <a:tcPr/>
                </a:tc>
                <a:tc>
                  <a:txBody>
                    <a:bodyPr/>
                    <a:lstStyle/>
                    <a:p>
                      <a:pPr algn="ctr"/>
                      <a:r>
                        <a:rPr lang="it-IT" sz="3200" b="1" dirty="0"/>
                        <a:t>un'</a:t>
                      </a:r>
                    </a:p>
                  </a:txBody>
                  <a:tcPr anchor="ctr"/>
                </a:tc>
                <a:tc>
                  <a:txBody>
                    <a:bodyPr/>
                    <a:lstStyle/>
                    <a:p>
                      <a:pPr algn="l"/>
                      <a:r>
                        <a:rPr lang="ja-JP" altLang="it-IT" sz="3200" dirty="0"/>
                        <a:t>母音の前</a:t>
                      </a:r>
                      <a:endParaRPr lang="it-IT" sz="3200" dirty="0"/>
                    </a:p>
                  </a:txBody>
                  <a:tcPr anchor="ctr"/>
                </a:tc>
                <a:extLst>
                  <a:ext uri="{0D108BD9-81ED-4DB2-BD59-A6C34878D82A}">
                    <a16:rowId xmlns:a16="http://schemas.microsoft.com/office/drawing/2014/main" val="1188361681"/>
                  </a:ext>
                </a:extLst>
              </a:tr>
            </a:tbl>
          </a:graphicData>
        </a:graphic>
      </p:graphicFrame>
    </p:spTree>
    <p:extLst>
      <p:ext uri="{BB962C8B-B14F-4D97-AF65-F5344CB8AC3E}">
        <p14:creationId xmlns:p14="http://schemas.microsoft.com/office/powerpoint/2010/main" val="589314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A3428-00CE-3F39-36C3-4E7088D2517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0149E50-0FE6-75FA-B79C-B22E87F327EB}"/>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764C3780-4956-03D7-FE22-533C9FD5C129}"/>
              </a:ext>
            </a:extLst>
          </p:cNvPr>
          <p:cNvSpPr>
            <a:spLocks noGrp="1"/>
          </p:cNvSpPr>
          <p:nvPr>
            <p:ph idx="1"/>
          </p:nvPr>
        </p:nvSpPr>
        <p:spPr>
          <a:xfrm>
            <a:off x="838200" y="1690688"/>
            <a:ext cx="4343400" cy="4351338"/>
          </a:xfrm>
        </p:spPr>
        <p:txBody>
          <a:bodyPr>
            <a:normAutofit/>
          </a:bodyPr>
          <a:lstStyle/>
          <a:p>
            <a:pPr marL="0" indent="0">
              <a:buNone/>
            </a:pPr>
            <a:r>
              <a:rPr lang="ja-JP" altLang="it-IT" sz="3600" b="1" dirty="0"/>
              <a:t>不定冠詞</a:t>
            </a:r>
            <a:endParaRPr lang="it-IT" altLang="ja-JP" sz="3600" b="1" dirty="0"/>
          </a:p>
          <a:p>
            <a:pPr marL="0" indent="0">
              <a:buNone/>
            </a:pPr>
            <a:r>
              <a:rPr lang="it-IT" altLang="ja-JP" sz="3600" i="1" dirty="0"/>
              <a:t>un</a:t>
            </a:r>
            <a:r>
              <a:rPr lang="it-IT" altLang="ja-JP" sz="3600" dirty="0"/>
              <a:t> anno1</a:t>
            </a:r>
            <a:r>
              <a:rPr lang="ja-JP" altLang="it-IT" sz="3600" dirty="0"/>
              <a:t>年</a:t>
            </a:r>
            <a:endParaRPr lang="it-IT" altLang="ja-JP" sz="3600" dirty="0"/>
          </a:p>
          <a:p>
            <a:pPr marL="0" indent="0">
              <a:buNone/>
            </a:pPr>
            <a:r>
              <a:rPr lang="it-IT" altLang="ja-JP" sz="3600" i="1" dirty="0"/>
              <a:t>un</a:t>
            </a:r>
            <a:r>
              <a:rPr lang="it-IT" altLang="ja-JP" sz="3600" dirty="0"/>
              <a:t> giorno </a:t>
            </a:r>
            <a:r>
              <a:rPr lang="ja-JP" altLang="it-IT" sz="3600" dirty="0"/>
              <a:t>松一本</a:t>
            </a:r>
            <a:endParaRPr lang="it-IT" altLang="ja-JP" sz="3600" dirty="0"/>
          </a:p>
          <a:p>
            <a:pPr marL="0" indent="0">
              <a:buNone/>
            </a:pPr>
            <a:r>
              <a:rPr lang="it-IT" altLang="ja-JP" sz="3600" i="1" dirty="0"/>
              <a:t>uno</a:t>
            </a:r>
            <a:r>
              <a:rPr lang="it-IT" altLang="ja-JP" sz="3600" dirty="0"/>
              <a:t> stagno</a:t>
            </a:r>
            <a:r>
              <a:rPr lang="ja-JP" altLang="it-IT" sz="3600" dirty="0"/>
              <a:t>ある池</a:t>
            </a:r>
            <a:endParaRPr lang="it-IT" altLang="ja-JP" sz="3600" dirty="0"/>
          </a:p>
          <a:p>
            <a:pPr marL="0" indent="0">
              <a:buNone/>
            </a:pPr>
            <a:r>
              <a:rPr lang="it-IT" altLang="ja-JP" sz="3600" i="1" dirty="0"/>
              <a:t>uno</a:t>
            </a:r>
            <a:r>
              <a:rPr lang="it-IT" altLang="ja-JP" sz="3600" dirty="0"/>
              <a:t> zaino</a:t>
            </a:r>
            <a:r>
              <a:rPr lang="ja-JP" altLang="it-IT" sz="3600" dirty="0"/>
              <a:t>一つの鞄</a:t>
            </a:r>
            <a:endParaRPr lang="it-IT" altLang="ja-JP" sz="3600" dirty="0"/>
          </a:p>
          <a:p>
            <a:pPr marL="0" indent="0">
              <a:buNone/>
            </a:pPr>
            <a:r>
              <a:rPr lang="it-IT" altLang="ja-JP" sz="3600" i="1" dirty="0"/>
              <a:t>una</a:t>
            </a:r>
            <a:r>
              <a:rPr lang="it-IT" altLang="ja-JP" sz="3600" dirty="0"/>
              <a:t> casa</a:t>
            </a:r>
            <a:r>
              <a:rPr lang="ja-JP" altLang="it-IT" sz="3600" dirty="0"/>
              <a:t>一軒の家</a:t>
            </a:r>
            <a:endParaRPr lang="it-IT" altLang="ja-JP" sz="3600" dirty="0"/>
          </a:p>
          <a:p>
            <a:pPr marL="0" indent="0">
              <a:buNone/>
            </a:pPr>
            <a:r>
              <a:rPr lang="it-IT" altLang="ja-JP" sz="3600" i="1" dirty="0"/>
              <a:t>una</a:t>
            </a:r>
            <a:r>
              <a:rPr lang="it-IT" altLang="ja-JP" sz="3600" dirty="0"/>
              <a:t> zia</a:t>
            </a:r>
            <a:r>
              <a:rPr lang="ja-JP" altLang="it-IT" sz="3600" dirty="0"/>
              <a:t>叔母の</a:t>
            </a:r>
            <a:r>
              <a:rPr lang="it-IT" altLang="ja-JP" sz="3600" dirty="0"/>
              <a:t>1</a:t>
            </a:r>
            <a:r>
              <a:rPr lang="ja-JP" altLang="it-IT" sz="3600" dirty="0"/>
              <a:t>人</a:t>
            </a:r>
            <a:endParaRPr lang="it-IT" altLang="ja-JP" sz="3600" dirty="0"/>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86FE6CB3-64AA-DD67-F34A-8962E2A99248}"/>
              </a:ext>
            </a:extLst>
          </p:cNvPr>
          <p:cNvGraphicFramePr>
            <a:graphicFrameLocks/>
          </p:cNvGraphicFramePr>
          <p:nvPr>
            <p:extLst>
              <p:ext uri="{D42A27DB-BD31-4B8C-83A1-F6EECF244321}">
                <p14:modId xmlns:p14="http://schemas.microsoft.com/office/powerpoint/2010/main" val="1953544829"/>
              </p:ext>
            </p:extLst>
          </p:nvPr>
        </p:nvGraphicFramePr>
        <p:xfrm>
          <a:off x="4827638" y="3456039"/>
          <a:ext cx="7285704" cy="3261360"/>
        </p:xfrm>
        <a:graphic>
          <a:graphicData uri="http://schemas.openxmlformats.org/drawingml/2006/table">
            <a:tbl>
              <a:tblPr firstRow="1" bandRow="1">
                <a:tableStyleId>{5C22544A-7EE6-4342-B048-85BDC9FD1C3A}</a:tableStyleId>
              </a:tblPr>
              <a:tblGrid>
                <a:gridCol w="923381">
                  <a:extLst>
                    <a:ext uri="{9D8B030D-6E8A-4147-A177-3AD203B41FA5}">
                      <a16:colId xmlns:a16="http://schemas.microsoft.com/office/drawing/2014/main" val="2347859062"/>
                    </a:ext>
                  </a:extLst>
                </a:gridCol>
                <a:gridCol w="1351290">
                  <a:extLst>
                    <a:ext uri="{9D8B030D-6E8A-4147-A177-3AD203B41FA5}">
                      <a16:colId xmlns:a16="http://schemas.microsoft.com/office/drawing/2014/main" val="2226182670"/>
                    </a:ext>
                  </a:extLst>
                </a:gridCol>
                <a:gridCol w="5011033">
                  <a:extLst>
                    <a:ext uri="{9D8B030D-6E8A-4147-A177-3AD203B41FA5}">
                      <a16:colId xmlns:a16="http://schemas.microsoft.com/office/drawing/2014/main" val="731570800"/>
                    </a:ext>
                  </a:extLst>
                </a:gridCol>
              </a:tblGrid>
              <a:tr h="370840">
                <a:tc>
                  <a:txBody>
                    <a:bodyPr/>
                    <a:lstStyle/>
                    <a:p>
                      <a:pPr algn="ctr"/>
                      <a:endParaRPr lang="it-IT" dirty="0"/>
                    </a:p>
                  </a:txBody>
                  <a:tcPr/>
                </a:tc>
                <a:tc>
                  <a:txBody>
                    <a:bodyPr/>
                    <a:lstStyle/>
                    <a:p>
                      <a:pPr algn="ctr"/>
                      <a:r>
                        <a:rPr lang="ja-JP" altLang="it-IT" sz="2800" dirty="0"/>
                        <a:t>不定冠詞</a:t>
                      </a:r>
                      <a:endParaRPr lang="it-IT" sz="2800"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t>
                      </a:r>
                    </a:p>
                  </a:txBody>
                  <a:tcPr anchor="ctr"/>
                </a:tc>
                <a:tc>
                  <a:txBody>
                    <a:bodyPr/>
                    <a:lstStyle/>
                    <a:p>
                      <a:pPr algn="l"/>
                      <a:r>
                        <a:rPr lang="ja-JP" altLang="it-IT" sz="3200" b="0" dirty="0"/>
                        <a:t>母音および下記以外</a:t>
                      </a:r>
                      <a:endParaRPr lang="it-IT" sz="3200" b="0" dirty="0"/>
                    </a:p>
                  </a:txBody>
                  <a:tcPr anchor="ctr"/>
                </a:tc>
                <a:extLst>
                  <a:ext uri="{0D108BD9-81ED-4DB2-BD59-A6C34878D82A}">
                    <a16:rowId xmlns:a16="http://schemas.microsoft.com/office/drawing/2014/main" val="2146947981"/>
                  </a:ext>
                </a:extLst>
              </a:tr>
              <a:tr h="556260">
                <a:tc vMerge="1">
                  <a:txBody>
                    <a:bodyPr/>
                    <a:lstStyle/>
                    <a:p>
                      <a:endParaRPr lang="it-IT"/>
                    </a:p>
                  </a:txBody>
                  <a:tcPr/>
                </a:tc>
                <a:tc>
                  <a:txBody>
                    <a:bodyPr/>
                    <a:lstStyle/>
                    <a:p>
                      <a:pPr algn="ctr"/>
                      <a:r>
                        <a:rPr lang="it-IT" sz="3200" b="1" dirty="0"/>
                        <a:t>uno</a:t>
                      </a:r>
                    </a:p>
                  </a:txBody>
                  <a:tcPr anchor="ctr"/>
                </a:tc>
                <a:tc>
                  <a:txBody>
                    <a:bodyPr/>
                    <a:lstStyle/>
                    <a:p>
                      <a:pPr algn="l"/>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305709690"/>
                  </a:ext>
                </a:extLst>
              </a:tr>
              <a:tr h="556260">
                <a:tc rowSpan="2">
                  <a:txBody>
                    <a:bodyPr/>
                    <a:lstStyle/>
                    <a:p>
                      <a:pPr algn="ctr"/>
                      <a:r>
                        <a:rPr lang="ja-JP" altLang="it-IT" sz="3600" dirty="0"/>
                        <a:t>㊛</a:t>
                      </a:r>
                      <a:endParaRPr lang="it-IT" sz="3600" dirty="0"/>
                    </a:p>
                  </a:txBody>
                  <a:tcPr anchor="ctr"/>
                </a:tc>
                <a:tc>
                  <a:txBody>
                    <a:bodyPr/>
                    <a:lstStyle/>
                    <a:p>
                      <a:pPr algn="ctr"/>
                      <a:r>
                        <a:rPr lang="it-IT" sz="3200" b="1" dirty="0"/>
                        <a:t>una</a:t>
                      </a:r>
                    </a:p>
                  </a:txBody>
                  <a:tcPr anchor="ctr"/>
                </a:tc>
                <a:tc>
                  <a:txBody>
                    <a:bodyPr/>
                    <a:lstStyle/>
                    <a:p>
                      <a:pPr algn="l"/>
                      <a:r>
                        <a:rPr lang="ja-JP" altLang="it-IT" sz="3200" dirty="0"/>
                        <a:t>子音の前</a:t>
                      </a:r>
                      <a:endParaRPr lang="it-IT" sz="3200" dirty="0"/>
                    </a:p>
                  </a:txBody>
                  <a:tcPr anchor="ctr"/>
                </a:tc>
                <a:extLst>
                  <a:ext uri="{0D108BD9-81ED-4DB2-BD59-A6C34878D82A}">
                    <a16:rowId xmlns:a16="http://schemas.microsoft.com/office/drawing/2014/main" val="828333325"/>
                  </a:ext>
                </a:extLst>
              </a:tr>
              <a:tr h="556260">
                <a:tc vMerge="1">
                  <a:txBody>
                    <a:bodyPr/>
                    <a:lstStyle/>
                    <a:p>
                      <a:endParaRPr lang="it-IT"/>
                    </a:p>
                  </a:txBody>
                  <a:tcPr/>
                </a:tc>
                <a:tc>
                  <a:txBody>
                    <a:bodyPr/>
                    <a:lstStyle/>
                    <a:p>
                      <a:pPr algn="ctr"/>
                      <a:r>
                        <a:rPr lang="it-IT" sz="3200" b="1" dirty="0"/>
                        <a:t>un'</a:t>
                      </a:r>
                    </a:p>
                  </a:txBody>
                  <a:tcPr anchor="ctr"/>
                </a:tc>
                <a:tc>
                  <a:txBody>
                    <a:bodyPr/>
                    <a:lstStyle/>
                    <a:p>
                      <a:pPr algn="l"/>
                      <a:r>
                        <a:rPr lang="ja-JP" altLang="it-IT" sz="3200" dirty="0"/>
                        <a:t>母音の前</a:t>
                      </a:r>
                      <a:endParaRPr lang="it-IT" sz="3200" dirty="0"/>
                    </a:p>
                  </a:txBody>
                  <a:tcPr anchor="ctr"/>
                </a:tc>
                <a:extLst>
                  <a:ext uri="{0D108BD9-81ED-4DB2-BD59-A6C34878D82A}">
                    <a16:rowId xmlns:a16="http://schemas.microsoft.com/office/drawing/2014/main" val="1188361681"/>
                  </a:ext>
                </a:extLst>
              </a:tr>
            </a:tbl>
          </a:graphicData>
        </a:graphic>
      </p:graphicFrame>
      <p:sp>
        <p:nvSpPr>
          <p:cNvPr id="5" name="Segnaposto contenuto 2">
            <a:extLst>
              <a:ext uri="{FF2B5EF4-FFF2-40B4-BE49-F238E27FC236}">
                <a16:creationId xmlns:a16="http://schemas.microsoft.com/office/drawing/2014/main" id="{66A996F4-936B-D65B-91FC-94CC5E31672A}"/>
              </a:ext>
            </a:extLst>
          </p:cNvPr>
          <p:cNvSpPr txBox="1">
            <a:spLocks/>
          </p:cNvSpPr>
          <p:nvPr/>
        </p:nvSpPr>
        <p:spPr>
          <a:xfrm>
            <a:off x="5427406" y="2218916"/>
            <a:ext cx="569287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it-IT" altLang="ja-JP" sz="3600" i="1" dirty="0"/>
              <a:t>un</a:t>
            </a:r>
            <a:r>
              <a:rPr lang="it-IT" altLang="ja-JP" sz="3600" b="1" i="1" dirty="0"/>
              <a:t>’</a:t>
            </a:r>
            <a:r>
              <a:rPr lang="it-IT" altLang="ja-JP" sz="3600" dirty="0"/>
              <a:t>ora</a:t>
            </a:r>
            <a:r>
              <a:rPr lang="ja-JP" altLang="it-IT" sz="3600" dirty="0"/>
              <a:t>一時間</a:t>
            </a:r>
            <a:endParaRPr lang="it-IT" altLang="ja-JP" sz="3600" dirty="0"/>
          </a:p>
          <a:p>
            <a:pPr marL="0" indent="0">
              <a:buNone/>
            </a:pPr>
            <a:r>
              <a:rPr lang="it-IT" altLang="ja-JP" sz="3600" i="1" dirty="0"/>
              <a:t>un</a:t>
            </a:r>
            <a:r>
              <a:rPr lang="it-IT" altLang="ja-JP" sz="3600" b="1" i="1" dirty="0"/>
              <a:t>’</a:t>
            </a:r>
            <a:r>
              <a:rPr lang="it-IT" altLang="ja-JP" sz="3600" dirty="0"/>
              <a:t>arancia</a:t>
            </a:r>
            <a:r>
              <a:rPr lang="ja-JP" altLang="it-IT" sz="3600" dirty="0"/>
              <a:t>オレンジ一個</a:t>
            </a:r>
            <a:endParaRPr lang="it-IT" altLang="ja-JP" sz="3600" dirty="0"/>
          </a:p>
        </p:txBody>
      </p:sp>
    </p:spTree>
    <p:extLst>
      <p:ext uri="{BB962C8B-B14F-4D97-AF65-F5344CB8AC3E}">
        <p14:creationId xmlns:p14="http://schemas.microsoft.com/office/powerpoint/2010/main" val="78878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08797-ABAC-7DCD-A6B7-5878526762E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BAA96D6-569F-55A0-B95C-B98BB976E1CD}"/>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0D7EC5A7-A97D-A619-48BF-71C9985A00CD}"/>
              </a:ext>
            </a:extLst>
          </p:cNvPr>
          <p:cNvSpPr>
            <a:spLocks noGrp="1"/>
          </p:cNvSpPr>
          <p:nvPr>
            <p:ph idx="1"/>
          </p:nvPr>
        </p:nvSpPr>
        <p:spPr>
          <a:xfrm>
            <a:off x="964790" y="1690688"/>
            <a:ext cx="11138720" cy="5083246"/>
          </a:xfrm>
        </p:spPr>
        <p:txBody>
          <a:bodyPr>
            <a:normAutofit lnSpcReduction="10000"/>
          </a:bodyPr>
          <a:lstStyle/>
          <a:p>
            <a:pPr marL="0" indent="0">
              <a:buNone/>
            </a:pPr>
            <a:r>
              <a:rPr lang="ja-JP" altLang="it-IT" sz="3600" b="1" dirty="0"/>
              <a:t>定冠詞</a:t>
            </a:r>
            <a:endParaRPr lang="it-IT" altLang="ja-JP" sz="3600" b="1" dirty="0"/>
          </a:p>
          <a:p>
            <a:r>
              <a:rPr lang="ja-JP" altLang="it-IT" sz="3600" dirty="0"/>
              <a:t>話し手と聞き手の両方が知っている特定のものを指すときに使います。</a:t>
            </a:r>
            <a:endParaRPr lang="it-IT" altLang="ja-JP" sz="3600" dirty="0"/>
          </a:p>
          <a:p>
            <a:r>
              <a:rPr lang="ja-JP" altLang="it-IT" sz="3600" dirty="0"/>
              <a:t>特定化の用法</a:t>
            </a:r>
            <a:br>
              <a:rPr lang="it-IT" altLang="ja-JP" sz="3600" dirty="0"/>
            </a:br>
            <a:r>
              <a:rPr lang="ja-JP" altLang="it-IT" sz="3600" dirty="0"/>
              <a:t>「その～」</a:t>
            </a:r>
            <a:br>
              <a:rPr lang="it-IT" altLang="ja-JP" sz="3600" dirty="0"/>
            </a:br>
            <a:r>
              <a:rPr lang="ja-JP" altLang="it-IT" sz="3600" dirty="0"/>
              <a:t>「例の～」</a:t>
            </a:r>
            <a:endParaRPr lang="it-IT" altLang="ja-JP" sz="3600" dirty="0"/>
          </a:p>
          <a:p>
            <a:r>
              <a:rPr lang="ja-JP" altLang="it-IT" sz="3600" dirty="0"/>
              <a:t>総称的な用法</a:t>
            </a:r>
            <a:br>
              <a:rPr lang="it-IT" altLang="ja-JP" sz="3600" dirty="0"/>
            </a:br>
            <a:r>
              <a:rPr lang="ja-JP" altLang="it-IT" sz="3600" dirty="0"/>
              <a:t>「～というもの</a:t>
            </a:r>
            <a:br>
              <a:rPr lang="it-IT" altLang="ja-JP" sz="3600" dirty="0"/>
            </a:br>
            <a:r>
              <a:rPr lang="ja-JP" altLang="it-IT" sz="3600" dirty="0"/>
              <a:t>すべて」</a:t>
            </a:r>
            <a:r>
              <a:rPr lang="it-IT" altLang="ja-JP" sz="3600" dirty="0"/>
              <a:t>I greci</a:t>
            </a:r>
          </a:p>
          <a:p>
            <a:r>
              <a:rPr lang="ja-JP" altLang="it-IT" sz="3600" dirty="0"/>
              <a:t>唯一物</a:t>
            </a:r>
            <a:endParaRPr lang="it-IT" altLang="ja-JP" sz="3600" dirty="0"/>
          </a:p>
          <a:p>
            <a:pPr marL="0" indent="0">
              <a:buNone/>
            </a:pPr>
            <a:endParaRPr lang="it-IT" altLang="ja-JP" sz="3600" b="1" dirty="0"/>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4C1C2D89-C170-133F-9106-57741B2E5507}"/>
              </a:ext>
            </a:extLst>
          </p:cNvPr>
          <p:cNvGraphicFramePr>
            <a:graphicFrameLocks/>
          </p:cNvGraphicFramePr>
          <p:nvPr>
            <p:extLst>
              <p:ext uri="{D42A27DB-BD31-4B8C-83A1-F6EECF244321}">
                <p14:modId xmlns:p14="http://schemas.microsoft.com/office/powerpoint/2010/main" val="723248716"/>
              </p:ext>
            </p:extLst>
          </p:nvPr>
        </p:nvGraphicFramePr>
        <p:xfrm>
          <a:off x="4572000" y="3360174"/>
          <a:ext cx="7531510" cy="3413760"/>
        </p:xfrm>
        <a:graphic>
          <a:graphicData uri="http://schemas.openxmlformats.org/drawingml/2006/table">
            <a:tbl>
              <a:tblPr firstRow="1" bandRow="1">
                <a:tableStyleId>{5C22544A-7EE6-4342-B048-85BDC9FD1C3A}</a:tableStyleId>
              </a:tblPr>
              <a:tblGrid>
                <a:gridCol w="654020">
                  <a:extLst>
                    <a:ext uri="{9D8B030D-6E8A-4147-A177-3AD203B41FA5}">
                      <a16:colId xmlns:a16="http://schemas.microsoft.com/office/drawing/2014/main" val="2347859062"/>
                    </a:ext>
                  </a:extLst>
                </a:gridCol>
                <a:gridCol w="1007631">
                  <a:extLst>
                    <a:ext uri="{9D8B030D-6E8A-4147-A177-3AD203B41FA5}">
                      <a16:colId xmlns:a16="http://schemas.microsoft.com/office/drawing/2014/main" val="2226182670"/>
                    </a:ext>
                  </a:extLst>
                </a:gridCol>
                <a:gridCol w="934065">
                  <a:extLst>
                    <a:ext uri="{9D8B030D-6E8A-4147-A177-3AD203B41FA5}">
                      <a16:colId xmlns:a16="http://schemas.microsoft.com/office/drawing/2014/main" val="2934483167"/>
                    </a:ext>
                  </a:extLst>
                </a:gridCol>
                <a:gridCol w="4935794">
                  <a:extLst>
                    <a:ext uri="{9D8B030D-6E8A-4147-A177-3AD203B41FA5}">
                      <a16:colId xmlns:a16="http://schemas.microsoft.com/office/drawing/2014/main" val="2425401855"/>
                    </a:ext>
                  </a:extLst>
                </a:gridCol>
              </a:tblGrid>
              <a:tr h="370840">
                <a:tc>
                  <a:txBody>
                    <a:bodyPr/>
                    <a:lstStyle/>
                    <a:p>
                      <a:pPr algn="ctr"/>
                      <a:endParaRPr lang="it-IT" dirty="0"/>
                    </a:p>
                  </a:txBody>
                  <a:tcPr/>
                </a:tc>
                <a:tc>
                  <a:txBody>
                    <a:bodyPr/>
                    <a:lstStyle/>
                    <a:p>
                      <a:pPr algn="ctr"/>
                      <a:r>
                        <a:rPr lang="ja-JP" altLang="it-IT" sz="2800" dirty="0"/>
                        <a:t>単数</a:t>
                      </a:r>
                      <a:endParaRPr lang="it-IT" sz="2800" dirty="0"/>
                    </a:p>
                  </a:txBody>
                  <a:tcPr anchor="ctr"/>
                </a:tc>
                <a:tc>
                  <a:txBody>
                    <a:bodyPr/>
                    <a:lstStyle/>
                    <a:p>
                      <a:pPr algn="ctr"/>
                      <a:r>
                        <a:rPr lang="ja-JP" altLang="it-IT" sz="2800" dirty="0"/>
                        <a:t>複数</a:t>
                      </a:r>
                      <a:endParaRPr lang="it-IT"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445008">
                <a:tc rowSpan="3">
                  <a:txBody>
                    <a:bodyPr/>
                    <a:lstStyle/>
                    <a:p>
                      <a:pPr algn="ctr"/>
                      <a:r>
                        <a:rPr lang="ja-JP" altLang="it-IT" sz="3600" dirty="0"/>
                        <a:t>㊚</a:t>
                      </a:r>
                      <a:endParaRPr lang="it-IT" sz="3600" dirty="0"/>
                    </a:p>
                  </a:txBody>
                  <a:tcPr anchor="ctr"/>
                </a:tc>
                <a:tc>
                  <a:txBody>
                    <a:bodyPr/>
                    <a:lstStyle/>
                    <a:p>
                      <a:pPr algn="ctr"/>
                      <a:r>
                        <a:rPr lang="it-IT" sz="3200" b="1" dirty="0"/>
                        <a:t>il</a:t>
                      </a:r>
                    </a:p>
                  </a:txBody>
                  <a:tcPr anchor="ctr"/>
                </a:tc>
                <a:tc>
                  <a:txBody>
                    <a:bodyPr/>
                    <a:lstStyle/>
                    <a:p>
                      <a:pPr algn="ctr"/>
                      <a:r>
                        <a:rPr lang="it-IT" sz="3200" b="1" dirty="0"/>
                        <a:t>i</a:t>
                      </a:r>
                    </a:p>
                  </a:txBody>
                  <a:tcPr anchor="ctr"/>
                </a:tc>
                <a:tc>
                  <a:txBody>
                    <a:bodyPr/>
                    <a:lstStyle/>
                    <a:p>
                      <a:pPr algn="ctr"/>
                      <a:r>
                        <a:rPr lang="ja-JP" altLang="it-IT" sz="3200" dirty="0"/>
                        <a:t>下記以外の子音の前</a:t>
                      </a:r>
                      <a:endParaRPr lang="it-IT" sz="3200" dirty="0"/>
                    </a:p>
                  </a:txBody>
                  <a:tcPr anchor="ctr"/>
                </a:tc>
                <a:extLst>
                  <a:ext uri="{0D108BD9-81ED-4DB2-BD59-A6C34878D82A}">
                    <a16:rowId xmlns:a16="http://schemas.microsoft.com/office/drawing/2014/main" val="2146947981"/>
                  </a:ext>
                </a:extLst>
              </a:tr>
              <a:tr h="445008">
                <a:tc vMerge="1">
                  <a:txBody>
                    <a:bodyPr/>
                    <a:lstStyle/>
                    <a:p>
                      <a:endParaRPr lang="it-IT"/>
                    </a:p>
                  </a:txBody>
                  <a:tcPr/>
                </a:tc>
                <a:tc>
                  <a:txBody>
                    <a:bodyPr/>
                    <a:lstStyle/>
                    <a:p>
                      <a:pPr algn="ctr"/>
                      <a:r>
                        <a:rPr lang="it-IT" sz="3200" b="1" dirty="0"/>
                        <a:t>lo</a:t>
                      </a:r>
                    </a:p>
                  </a:txBody>
                  <a:tcPr anchor="ctr"/>
                </a:tc>
                <a:tc>
                  <a:txBody>
                    <a:bodyPr/>
                    <a:lstStyle/>
                    <a:p>
                      <a:pPr algn="ctr"/>
                      <a:r>
                        <a:rPr lang="it-IT" sz="3200" b="1" dirty="0"/>
                        <a:t>gli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849597168"/>
                  </a:ext>
                </a:extLst>
              </a:tr>
              <a:tr h="579120">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gli</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3497470041"/>
                  </a:ext>
                </a:extLst>
              </a:tr>
              <a:tr h="445008">
                <a:tc rowSpan="2">
                  <a:txBody>
                    <a:bodyPr/>
                    <a:lstStyle/>
                    <a:p>
                      <a:pPr algn="ctr"/>
                      <a:r>
                        <a:rPr lang="ja-JP" altLang="it-IT" sz="3600" dirty="0"/>
                        <a:t>㊛</a:t>
                      </a:r>
                      <a:endParaRPr lang="it-IT" dirty="0"/>
                    </a:p>
                  </a:txBody>
                  <a:tcPr anchor="ctr"/>
                </a:tc>
                <a:tc>
                  <a:txBody>
                    <a:bodyPr/>
                    <a:lstStyle/>
                    <a:p>
                      <a:pPr algn="ctr"/>
                      <a:r>
                        <a:rPr lang="it-IT" sz="3200" b="1" dirty="0"/>
                        <a:t>la</a:t>
                      </a:r>
                    </a:p>
                  </a:txBody>
                  <a:tcPr anchor="ctr"/>
                </a:tc>
                <a:tc>
                  <a:txBody>
                    <a:bodyPr/>
                    <a:lstStyle/>
                    <a:p>
                      <a:pPr algn="ctr"/>
                      <a:r>
                        <a:rPr lang="it-IT" sz="3200" b="1" dirty="0"/>
                        <a:t>le</a:t>
                      </a:r>
                    </a:p>
                  </a:txBody>
                  <a:tcPr anchor="ctr"/>
                </a:tc>
                <a:tc>
                  <a:txBody>
                    <a:bodyPr/>
                    <a:lstStyle/>
                    <a:p>
                      <a:pPr algn="ctr"/>
                      <a:r>
                        <a:rPr lang="ja-JP" altLang="it-IT" sz="3200" dirty="0"/>
                        <a:t>子音の前</a:t>
                      </a:r>
                      <a:endParaRPr lang="it-IT" sz="3200" dirty="0"/>
                    </a:p>
                  </a:txBody>
                  <a:tcPr anchor="ctr"/>
                </a:tc>
                <a:extLst>
                  <a:ext uri="{0D108BD9-81ED-4DB2-BD59-A6C34878D82A}">
                    <a16:rowId xmlns:a16="http://schemas.microsoft.com/office/drawing/2014/main" val="3977111139"/>
                  </a:ext>
                </a:extLst>
              </a:tr>
              <a:tr h="445008">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le</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906196765"/>
                  </a:ext>
                </a:extLst>
              </a:tr>
            </a:tbl>
          </a:graphicData>
        </a:graphic>
      </p:graphicFrame>
    </p:spTree>
    <p:extLst>
      <p:ext uri="{BB962C8B-B14F-4D97-AF65-F5344CB8AC3E}">
        <p14:creationId xmlns:p14="http://schemas.microsoft.com/office/powerpoint/2010/main" val="1816070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EA954B-777E-71C5-E801-355F70FC725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CAFD6F0-C692-980A-F258-A98A38F3D56E}"/>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AF39230A-E9E5-E034-CD02-CCCCC0527D9B}"/>
              </a:ext>
            </a:extLst>
          </p:cNvPr>
          <p:cNvSpPr>
            <a:spLocks noGrp="1"/>
          </p:cNvSpPr>
          <p:nvPr>
            <p:ph idx="1"/>
          </p:nvPr>
        </p:nvSpPr>
        <p:spPr>
          <a:xfrm>
            <a:off x="964790" y="1690688"/>
            <a:ext cx="11138720" cy="5083246"/>
          </a:xfrm>
        </p:spPr>
        <p:txBody>
          <a:bodyPr>
            <a:normAutofit/>
          </a:bodyPr>
          <a:lstStyle/>
          <a:p>
            <a:pPr marL="0" indent="0">
              <a:buNone/>
            </a:pPr>
            <a:r>
              <a:rPr lang="ja-JP" altLang="it-IT" sz="3600" b="1" dirty="0"/>
              <a:t>定冠詞</a:t>
            </a:r>
            <a:endParaRPr lang="it-IT" altLang="ja-JP" sz="3600" b="1" dirty="0"/>
          </a:p>
          <a:p>
            <a:pPr marL="0" indent="0">
              <a:buNone/>
            </a:pPr>
            <a:r>
              <a:rPr lang="it-IT" altLang="ja-JP" sz="3600" i="1" dirty="0"/>
              <a:t>il</a:t>
            </a:r>
            <a:r>
              <a:rPr lang="it-IT" altLang="ja-JP" sz="3600" dirty="0"/>
              <a:t> libro</a:t>
            </a:r>
          </a:p>
          <a:p>
            <a:pPr marL="0" indent="0">
              <a:buNone/>
            </a:pPr>
            <a:r>
              <a:rPr lang="it-IT" altLang="ja-JP" sz="3600" i="1" dirty="0"/>
              <a:t>lo</a:t>
            </a:r>
            <a:r>
              <a:rPr lang="it-IT" altLang="ja-JP" sz="3600" dirty="0"/>
              <a:t> scrittore</a:t>
            </a:r>
          </a:p>
          <a:p>
            <a:pPr marL="0" indent="0">
              <a:buNone/>
            </a:pPr>
            <a:r>
              <a:rPr lang="it-IT" altLang="ja-JP" sz="3600" i="1" dirty="0"/>
              <a:t>l’</a:t>
            </a:r>
            <a:r>
              <a:rPr lang="it-IT" altLang="ja-JP" sz="3600" dirty="0"/>
              <a:t>affare</a:t>
            </a:r>
          </a:p>
          <a:p>
            <a:pPr marL="0" indent="0">
              <a:buNone/>
            </a:pPr>
            <a:r>
              <a:rPr lang="it-IT" altLang="ja-JP" sz="3600" i="1" dirty="0"/>
              <a:t>la</a:t>
            </a:r>
            <a:r>
              <a:rPr lang="it-IT" altLang="ja-JP" sz="3600" dirty="0"/>
              <a:t> rivista</a:t>
            </a:r>
          </a:p>
          <a:p>
            <a:pPr marL="0" indent="0">
              <a:buNone/>
            </a:pPr>
            <a:r>
              <a:rPr lang="it-IT" altLang="ja-JP" sz="3600" i="1" dirty="0"/>
              <a:t>l’</a:t>
            </a:r>
            <a:r>
              <a:rPr lang="it-IT" altLang="ja-JP" sz="3600" dirty="0"/>
              <a:t>amica</a:t>
            </a:r>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56D92554-1089-B30D-ED45-30B025D28FBF}"/>
              </a:ext>
            </a:extLst>
          </p:cNvPr>
          <p:cNvGraphicFramePr>
            <a:graphicFrameLocks/>
          </p:cNvGraphicFramePr>
          <p:nvPr>
            <p:extLst>
              <p:ext uri="{D42A27DB-BD31-4B8C-83A1-F6EECF244321}">
                <p14:modId xmlns:p14="http://schemas.microsoft.com/office/powerpoint/2010/main" val="1898655708"/>
              </p:ext>
            </p:extLst>
          </p:nvPr>
        </p:nvGraphicFramePr>
        <p:xfrm>
          <a:off x="4021393" y="1954161"/>
          <a:ext cx="7531510" cy="3413760"/>
        </p:xfrm>
        <a:graphic>
          <a:graphicData uri="http://schemas.openxmlformats.org/drawingml/2006/table">
            <a:tbl>
              <a:tblPr firstRow="1" bandRow="1">
                <a:tableStyleId>{5C22544A-7EE6-4342-B048-85BDC9FD1C3A}</a:tableStyleId>
              </a:tblPr>
              <a:tblGrid>
                <a:gridCol w="654020">
                  <a:extLst>
                    <a:ext uri="{9D8B030D-6E8A-4147-A177-3AD203B41FA5}">
                      <a16:colId xmlns:a16="http://schemas.microsoft.com/office/drawing/2014/main" val="2347859062"/>
                    </a:ext>
                  </a:extLst>
                </a:gridCol>
                <a:gridCol w="1007631">
                  <a:extLst>
                    <a:ext uri="{9D8B030D-6E8A-4147-A177-3AD203B41FA5}">
                      <a16:colId xmlns:a16="http://schemas.microsoft.com/office/drawing/2014/main" val="2226182670"/>
                    </a:ext>
                  </a:extLst>
                </a:gridCol>
                <a:gridCol w="934065">
                  <a:extLst>
                    <a:ext uri="{9D8B030D-6E8A-4147-A177-3AD203B41FA5}">
                      <a16:colId xmlns:a16="http://schemas.microsoft.com/office/drawing/2014/main" val="2934483167"/>
                    </a:ext>
                  </a:extLst>
                </a:gridCol>
                <a:gridCol w="4935794">
                  <a:extLst>
                    <a:ext uri="{9D8B030D-6E8A-4147-A177-3AD203B41FA5}">
                      <a16:colId xmlns:a16="http://schemas.microsoft.com/office/drawing/2014/main" val="2425401855"/>
                    </a:ext>
                  </a:extLst>
                </a:gridCol>
              </a:tblGrid>
              <a:tr h="370840">
                <a:tc>
                  <a:txBody>
                    <a:bodyPr/>
                    <a:lstStyle/>
                    <a:p>
                      <a:pPr algn="ctr"/>
                      <a:endParaRPr lang="it-IT" dirty="0"/>
                    </a:p>
                  </a:txBody>
                  <a:tcPr/>
                </a:tc>
                <a:tc>
                  <a:txBody>
                    <a:bodyPr/>
                    <a:lstStyle/>
                    <a:p>
                      <a:pPr algn="ctr"/>
                      <a:r>
                        <a:rPr lang="ja-JP" altLang="it-IT" sz="2800" dirty="0"/>
                        <a:t>単数</a:t>
                      </a:r>
                      <a:endParaRPr lang="it-IT" sz="2800" dirty="0"/>
                    </a:p>
                  </a:txBody>
                  <a:tcPr anchor="ctr"/>
                </a:tc>
                <a:tc>
                  <a:txBody>
                    <a:bodyPr/>
                    <a:lstStyle/>
                    <a:p>
                      <a:pPr algn="ctr"/>
                      <a:r>
                        <a:rPr lang="ja-JP" altLang="it-IT" sz="2800" dirty="0"/>
                        <a:t>複数</a:t>
                      </a:r>
                      <a:endParaRPr lang="it-IT"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445008">
                <a:tc rowSpan="3">
                  <a:txBody>
                    <a:bodyPr/>
                    <a:lstStyle/>
                    <a:p>
                      <a:pPr algn="ctr"/>
                      <a:r>
                        <a:rPr lang="ja-JP" altLang="it-IT" sz="3600" dirty="0"/>
                        <a:t>㊚</a:t>
                      </a:r>
                      <a:endParaRPr lang="it-IT" sz="3600" dirty="0"/>
                    </a:p>
                  </a:txBody>
                  <a:tcPr anchor="ctr"/>
                </a:tc>
                <a:tc>
                  <a:txBody>
                    <a:bodyPr/>
                    <a:lstStyle/>
                    <a:p>
                      <a:pPr algn="ctr"/>
                      <a:r>
                        <a:rPr lang="it-IT" sz="3200" b="1" dirty="0"/>
                        <a:t>il</a:t>
                      </a:r>
                    </a:p>
                  </a:txBody>
                  <a:tcPr anchor="ctr"/>
                </a:tc>
                <a:tc>
                  <a:txBody>
                    <a:bodyPr/>
                    <a:lstStyle/>
                    <a:p>
                      <a:pPr algn="ctr"/>
                      <a:r>
                        <a:rPr lang="it-IT" sz="3200" b="1" dirty="0"/>
                        <a:t>i</a:t>
                      </a:r>
                    </a:p>
                  </a:txBody>
                  <a:tcPr anchor="ctr"/>
                </a:tc>
                <a:tc>
                  <a:txBody>
                    <a:bodyPr/>
                    <a:lstStyle/>
                    <a:p>
                      <a:pPr algn="ctr"/>
                      <a:r>
                        <a:rPr lang="ja-JP" altLang="it-IT" sz="3200" dirty="0"/>
                        <a:t>下記以外の子音の前</a:t>
                      </a:r>
                      <a:endParaRPr lang="it-IT" sz="3200" dirty="0"/>
                    </a:p>
                  </a:txBody>
                  <a:tcPr anchor="ctr"/>
                </a:tc>
                <a:extLst>
                  <a:ext uri="{0D108BD9-81ED-4DB2-BD59-A6C34878D82A}">
                    <a16:rowId xmlns:a16="http://schemas.microsoft.com/office/drawing/2014/main" val="2146947981"/>
                  </a:ext>
                </a:extLst>
              </a:tr>
              <a:tr h="445008">
                <a:tc vMerge="1">
                  <a:txBody>
                    <a:bodyPr/>
                    <a:lstStyle/>
                    <a:p>
                      <a:endParaRPr lang="it-IT"/>
                    </a:p>
                  </a:txBody>
                  <a:tcPr/>
                </a:tc>
                <a:tc>
                  <a:txBody>
                    <a:bodyPr/>
                    <a:lstStyle/>
                    <a:p>
                      <a:pPr algn="ctr"/>
                      <a:r>
                        <a:rPr lang="it-IT" sz="3200" b="1" dirty="0"/>
                        <a:t>lo</a:t>
                      </a:r>
                    </a:p>
                  </a:txBody>
                  <a:tcPr anchor="ctr"/>
                </a:tc>
                <a:tc>
                  <a:txBody>
                    <a:bodyPr/>
                    <a:lstStyle/>
                    <a:p>
                      <a:pPr algn="ctr"/>
                      <a:r>
                        <a:rPr lang="it-IT" sz="3200" b="1" dirty="0"/>
                        <a:t>gli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849597168"/>
                  </a:ext>
                </a:extLst>
              </a:tr>
              <a:tr h="579120">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gli</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3497470041"/>
                  </a:ext>
                </a:extLst>
              </a:tr>
              <a:tr h="445008">
                <a:tc rowSpan="2">
                  <a:txBody>
                    <a:bodyPr/>
                    <a:lstStyle/>
                    <a:p>
                      <a:pPr algn="ctr"/>
                      <a:r>
                        <a:rPr lang="ja-JP" altLang="it-IT" sz="3600" dirty="0"/>
                        <a:t>㊛</a:t>
                      </a:r>
                      <a:endParaRPr lang="it-IT" dirty="0"/>
                    </a:p>
                  </a:txBody>
                  <a:tcPr anchor="ctr"/>
                </a:tc>
                <a:tc>
                  <a:txBody>
                    <a:bodyPr/>
                    <a:lstStyle/>
                    <a:p>
                      <a:pPr algn="ctr"/>
                      <a:r>
                        <a:rPr lang="it-IT" sz="3200" b="1" dirty="0"/>
                        <a:t>la</a:t>
                      </a:r>
                    </a:p>
                  </a:txBody>
                  <a:tcPr anchor="ctr"/>
                </a:tc>
                <a:tc>
                  <a:txBody>
                    <a:bodyPr/>
                    <a:lstStyle/>
                    <a:p>
                      <a:pPr algn="ctr"/>
                      <a:r>
                        <a:rPr lang="it-IT" sz="3200" b="1" dirty="0"/>
                        <a:t>le</a:t>
                      </a:r>
                    </a:p>
                  </a:txBody>
                  <a:tcPr anchor="ctr"/>
                </a:tc>
                <a:tc>
                  <a:txBody>
                    <a:bodyPr/>
                    <a:lstStyle/>
                    <a:p>
                      <a:pPr algn="ctr"/>
                      <a:r>
                        <a:rPr lang="ja-JP" altLang="it-IT" sz="3200" dirty="0"/>
                        <a:t>子音の前</a:t>
                      </a:r>
                      <a:endParaRPr lang="it-IT" sz="3200" dirty="0"/>
                    </a:p>
                  </a:txBody>
                  <a:tcPr anchor="ctr"/>
                </a:tc>
                <a:extLst>
                  <a:ext uri="{0D108BD9-81ED-4DB2-BD59-A6C34878D82A}">
                    <a16:rowId xmlns:a16="http://schemas.microsoft.com/office/drawing/2014/main" val="3977111139"/>
                  </a:ext>
                </a:extLst>
              </a:tr>
              <a:tr h="445008">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le</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906196765"/>
                  </a:ext>
                </a:extLst>
              </a:tr>
            </a:tbl>
          </a:graphicData>
        </a:graphic>
      </p:graphicFrame>
    </p:spTree>
    <p:extLst>
      <p:ext uri="{BB962C8B-B14F-4D97-AF65-F5344CB8AC3E}">
        <p14:creationId xmlns:p14="http://schemas.microsoft.com/office/powerpoint/2010/main" val="3962357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EE25D5-DC34-08CE-92C8-7514DB88D4D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A693C17-38B3-704F-E0A5-37A58D607643}"/>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F1D9D7A7-3CBE-50BB-DB01-CBFD6A850DB7}"/>
              </a:ext>
            </a:extLst>
          </p:cNvPr>
          <p:cNvSpPr>
            <a:spLocks noGrp="1"/>
          </p:cNvSpPr>
          <p:nvPr>
            <p:ph idx="1"/>
          </p:nvPr>
        </p:nvSpPr>
        <p:spPr>
          <a:xfrm>
            <a:off x="964790" y="1690688"/>
            <a:ext cx="11138720" cy="5083246"/>
          </a:xfrm>
        </p:spPr>
        <p:txBody>
          <a:bodyPr>
            <a:normAutofit/>
          </a:bodyPr>
          <a:lstStyle/>
          <a:p>
            <a:pPr marL="0" indent="0">
              <a:buNone/>
            </a:pPr>
            <a:r>
              <a:rPr lang="ja-JP" altLang="it-IT" sz="3600" b="1" dirty="0"/>
              <a:t>定冠詞</a:t>
            </a:r>
            <a:endParaRPr lang="it-IT" altLang="ja-JP" sz="3600" b="1" dirty="0"/>
          </a:p>
          <a:p>
            <a:pPr marL="0" indent="0">
              <a:buNone/>
            </a:pPr>
            <a:r>
              <a:rPr lang="it-IT" altLang="ja-JP" sz="3600" i="1" dirty="0"/>
              <a:t>i</a:t>
            </a:r>
            <a:r>
              <a:rPr lang="it-IT" altLang="ja-JP" sz="3600" dirty="0"/>
              <a:t> libri</a:t>
            </a:r>
          </a:p>
          <a:p>
            <a:pPr marL="0" indent="0">
              <a:buNone/>
            </a:pPr>
            <a:r>
              <a:rPr lang="it-IT" altLang="ja-JP" sz="3600" i="1" dirty="0"/>
              <a:t>gli</a:t>
            </a:r>
            <a:r>
              <a:rPr lang="it-IT" altLang="ja-JP" sz="3600" dirty="0"/>
              <a:t> scrittori</a:t>
            </a:r>
          </a:p>
          <a:p>
            <a:pPr marL="0" indent="0">
              <a:buNone/>
            </a:pPr>
            <a:r>
              <a:rPr lang="it-IT" altLang="ja-JP" sz="3600" i="1" dirty="0"/>
              <a:t>gli </a:t>
            </a:r>
            <a:r>
              <a:rPr lang="it-IT" altLang="ja-JP" sz="3600" dirty="0"/>
              <a:t>affari</a:t>
            </a:r>
          </a:p>
          <a:p>
            <a:pPr marL="0" indent="0">
              <a:buNone/>
            </a:pPr>
            <a:r>
              <a:rPr lang="it-IT" altLang="ja-JP" sz="3600" i="1" dirty="0"/>
              <a:t>le</a:t>
            </a:r>
            <a:r>
              <a:rPr lang="it-IT" altLang="ja-JP" sz="3600" dirty="0"/>
              <a:t> riviste</a:t>
            </a:r>
          </a:p>
          <a:p>
            <a:pPr marL="0" indent="0">
              <a:buNone/>
            </a:pPr>
            <a:r>
              <a:rPr lang="it-IT" altLang="ja-JP" sz="3600" i="1" dirty="0"/>
              <a:t>le </a:t>
            </a:r>
            <a:r>
              <a:rPr lang="it-IT" altLang="ja-JP" sz="3600" dirty="0"/>
              <a:t>amiche</a:t>
            </a:r>
          </a:p>
          <a:p>
            <a:pPr marL="0" indent="0">
              <a:buNone/>
            </a:pPr>
            <a:endParaRPr lang="it-IT" altLang="ja-JP" sz="3600" b="1" dirty="0"/>
          </a:p>
        </p:txBody>
      </p:sp>
      <p:graphicFrame>
        <p:nvGraphicFramePr>
          <p:cNvPr id="4" name="Segnaposto contenuto 6">
            <a:extLst>
              <a:ext uri="{FF2B5EF4-FFF2-40B4-BE49-F238E27FC236}">
                <a16:creationId xmlns:a16="http://schemas.microsoft.com/office/drawing/2014/main" id="{AEE8EB8A-69AC-BA19-58A1-F65109AB3857}"/>
              </a:ext>
            </a:extLst>
          </p:cNvPr>
          <p:cNvGraphicFramePr>
            <a:graphicFrameLocks/>
          </p:cNvGraphicFramePr>
          <p:nvPr>
            <p:extLst>
              <p:ext uri="{D42A27DB-BD31-4B8C-83A1-F6EECF244321}">
                <p14:modId xmlns:p14="http://schemas.microsoft.com/office/powerpoint/2010/main" val="3400384854"/>
              </p:ext>
            </p:extLst>
          </p:nvPr>
        </p:nvGraphicFramePr>
        <p:xfrm>
          <a:off x="4021393" y="1954161"/>
          <a:ext cx="7531510" cy="3413760"/>
        </p:xfrm>
        <a:graphic>
          <a:graphicData uri="http://schemas.openxmlformats.org/drawingml/2006/table">
            <a:tbl>
              <a:tblPr firstRow="1" bandRow="1">
                <a:tableStyleId>{5C22544A-7EE6-4342-B048-85BDC9FD1C3A}</a:tableStyleId>
              </a:tblPr>
              <a:tblGrid>
                <a:gridCol w="654020">
                  <a:extLst>
                    <a:ext uri="{9D8B030D-6E8A-4147-A177-3AD203B41FA5}">
                      <a16:colId xmlns:a16="http://schemas.microsoft.com/office/drawing/2014/main" val="2347859062"/>
                    </a:ext>
                  </a:extLst>
                </a:gridCol>
                <a:gridCol w="1007631">
                  <a:extLst>
                    <a:ext uri="{9D8B030D-6E8A-4147-A177-3AD203B41FA5}">
                      <a16:colId xmlns:a16="http://schemas.microsoft.com/office/drawing/2014/main" val="2226182670"/>
                    </a:ext>
                  </a:extLst>
                </a:gridCol>
                <a:gridCol w="934065">
                  <a:extLst>
                    <a:ext uri="{9D8B030D-6E8A-4147-A177-3AD203B41FA5}">
                      <a16:colId xmlns:a16="http://schemas.microsoft.com/office/drawing/2014/main" val="2934483167"/>
                    </a:ext>
                  </a:extLst>
                </a:gridCol>
                <a:gridCol w="4935794">
                  <a:extLst>
                    <a:ext uri="{9D8B030D-6E8A-4147-A177-3AD203B41FA5}">
                      <a16:colId xmlns:a16="http://schemas.microsoft.com/office/drawing/2014/main" val="2425401855"/>
                    </a:ext>
                  </a:extLst>
                </a:gridCol>
              </a:tblGrid>
              <a:tr h="370840">
                <a:tc>
                  <a:txBody>
                    <a:bodyPr/>
                    <a:lstStyle/>
                    <a:p>
                      <a:pPr algn="ctr"/>
                      <a:endParaRPr lang="it-IT" dirty="0"/>
                    </a:p>
                  </a:txBody>
                  <a:tcPr/>
                </a:tc>
                <a:tc>
                  <a:txBody>
                    <a:bodyPr/>
                    <a:lstStyle/>
                    <a:p>
                      <a:pPr algn="ctr"/>
                      <a:r>
                        <a:rPr lang="ja-JP" altLang="it-IT" sz="2800" dirty="0"/>
                        <a:t>単数</a:t>
                      </a:r>
                      <a:endParaRPr lang="it-IT" sz="2800" dirty="0"/>
                    </a:p>
                  </a:txBody>
                  <a:tcPr anchor="ctr"/>
                </a:tc>
                <a:tc>
                  <a:txBody>
                    <a:bodyPr/>
                    <a:lstStyle/>
                    <a:p>
                      <a:pPr algn="ctr"/>
                      <a:r>
                        <a:rPr lang="ja-JP" altLang="it-IT" sz="2800" dirty="0"/>
                        <a:t>複数</a:t>
                      </a:r>
                      <a:endParaRPr lang="it-IT" dirty="0"/>
                    </a:p>
                  </a:txBody>
                  <a:tcPr anchor="ctr"/>
                </a:tc>
                <a:tc>
                  <a:txBody>
                    <a:bodyPr/>
                    <a:lstStyle/>
                    <a:p>
                      <a:pPr algn="ctr"/>
                      <a:r>
                        <a:rPr lang="ja-JP" altLang="it-IT" sz="2800" dirty="0"/>
                        <a:t>分布</a:t>
                      </a:r>
                      <a:endParaRPr lang="it-IT" dirty="0"/>
                    </a:p>
                  </a:txBody>
                  <a:tcPr anchor="ctr"/>
                </a:tc>
                <a:extLst>
                  <a:ext uri="{0D108BD9-81ED-4DB2-BD59-A6C34878D82A}">
                    <a16:rowId xmlns:a16="http://schemas.microsoft.com/office/drawing/2014/main" val="4193429534"/>
                  </a:ext>
                </a:extLst>
              </a:tr>
              <a:tr h="445008">
                <a:tc rowSpan="3">
                  <a:txBody>
                    <a:bodyPr/>
                    <a:lstStyle/>
                    <a:p>
                      <a:pPr algn="ctr"/>
                      <a:r>
                        <a:rPr lang="ja-JP" altLang="it-IT" sz="3600" dirty="0"/>
                        <a:t>㊚</a:t>
                      </a:r>
                      <a:endParaRPr lang="it-IT" sz="3600" dirty="0"/>
                    </a:p>
                  </a:txBody>
                  <a:tcPr anchor="ctr"/>
                </a:tc>
                <a:tc>
                  <a:txBody>
                    <a:bodyPr/>
                    <a:lstStyle/>
                    <a:p>
                      <a:pPr algn="ctr"/>
                      <a:r>
                        <a:rPr lang="it-IT" sz="3200" b="1" dirty="0"/>
                        <a:t>il</a:t>
                      </a:r>
                    </a:p>
                  </a:txBody>
                  <a:tcPr anchor="ctr"/>
                </a:tc>
                <a:tc>
                  <a:txBody>
                    <a:bodyPr/>
                    <a:lstStyle/>
                    <a:p>
                      <a:pPr algn="ctr"/>
                      <a:r>
                        <a:rPr lang="it-IT" sz="3200" b="1" dirty="0"/>
                        <a:t>i</a:t>
                      </a:r>
                    </a:p>
                  </a:txBody>
                  <a:tcPr anchor="ctr"/>
                </a:tc>
                <a:tc>
                  <a:txBody>
                    <a:bodyPr/>
                    <a:lstStyle/>
                    <a:p>
                      <a:pPr algn="ctr"/>
                      <a:r>
                        <a:rPr lang="ja-JP" altLang="it-IT" sz="3200" dirty="0"/>
                        <a:t>下記以外の子音の前</a:t>
                      </a:r>
                      <a:endParaRPr lang="it-IT" sz="3200" dirty="0"/>
                    </a:p>
                  </a:txBody>
                  <a:tcPr anchor="ctr"/>
                </a:tc>
                <a:extLst>
                  <a:ext uri="{0D108BD9-81ED-4DB2-BD59-A6C34878D82A}">
                    <a16:rowId xmlns:a16="http://schemas.microsoft.com/office/drawing/2014/main" val="2146947981"/>
                  </a:ext>
                </a:extLst>
              </a:tr>
              <a:tr h="445008">
                <a:tc vMerge="1">
                  <a:txBody>
                    <a:bodyPr/>
                    <a:lstStyle/>
                    <a:p>
                      <a:endParaRPr lang="it-IT"/>
                    </a:p>
                  </a:txBody>
                  <a:tcPr/>
                </a:tc>
                <a:tc>
                  <a:txBody>
                    <a:bodyPr/>
                    <a:lstStyle/>
                    <a:p>
                      <a:pPr algn="ctr"/>
                      <a:r>
                        <a:rPr lang="it-IT" sz="3200" b="1" dirty="0"/>
                        <a:t>lo</a:t>
                      </a:r>
                    </a:p>
                  </a:txBody>
                  <a:tcPr anchor="ctr"/>
                </a:tc>
                <a:tc>
                  <a:txBody>
                    <a:bodyPr/>
                    <a:lstStyle/>
                    <a:p>
                      <a:pPr algn="ctr"/>
                      <a:r>
                        <a:rPr lang="it-IT" sz="3200" b="1" dirty="0"/>
                        <a:t>gli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it-IT" altLang="ja-JP" sz="3200" b="0" dirty="0"/>
                        <a:t>s+</a:t>
                      </a:r>
                      <a:r>
                        <a:rPr lang="ja-JP" altLang="it-IT" sz="3200" b="0" dirty="0"/>
                        <a:t>子音</a:t>
                      </a:r>
                      <a:r>
                        <a:rPr lang="it-IT" altLang="ja-JP" sz="3200" b="0" dirty="0"/>
                        <a:t>, z, </a:t>
                      </a:r>
                      <a:r>
                        <a:rPr lang="it-IT" altLang="ja-JP" sz="3200" b="0" dirty="0" err="1"/>
                        <a:t>gn</a:t>
                      </a:r>
                      <a:r>
                        <a:rPr lang="it-IT" altLang="ja-JP" sz="3200" b="0" dirty="0"/>
                        <a:t>, </a:t>
                      </a:r>
                      <a:r>
                        <a:rPr lang="it-IT" altLang="ja-JP" sz="3200" b="0" dirty="0" err="1"/>
                        <a:t>ps</a:t>
                      </a:r>
                      <a:r>
                        <a:rPr lang="it-IT" altLang="ja-JP" sz="3200" b="0" dirty="0"/>
                        <a:t>, x, y</a:t>
                      </a:r>
                      <a:r>
                        <a:rPr lang="ja-JP" altLang="it-IT" sz="3200" b="0" dirty="0"/>
                        <a:t>の前</a:t>
                      </a:r>
                      <a:endParaRPr lang="it-IT" sz="3200" b="0" dirty="0"/>
                    </a:p>
                  </a:txBody>
                  <a:tcPr anchor="ctr"/>
                </a:tc>
                <a:extLst>
                  <a:ext uri="{0D108BD9-81ED-4DB2-BD59-A6C34878D82A}">
                    <a16:rowId xmlns:a16="http://schemas.microsoft.com/office/drawing/2014/main" val="1849597168"/>
                  </a:ext>
                </a:extLst>
              </a:tr>
              <a:tr h="579120">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gli</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3497470041"/>
                  </a:ext>
                </a:extLst>
              </a:tr>
              <a:tr h="445008">
                <a:tc rowSpan="2">
                  <a:txBody>
                    <a:bodyPr/>
                    <a:lstStyle/>
                    <a:p>
                      <a:pPr algn="ctr"/>
                      <a:r>
                        <a:rPr lang="ja-JP" altLang="it-IT" sz="3600" dirty="0"/>
                        <a:t>㊛</a:t>
                      </a:r>
                      <a:endParaRPr lang="it-IT" dirty="0"/>
                    </a:p>
                  </a:txBody>
                  <a:tcPr anchor="ctr"/>
                </a:tc>
                <a:tc>
                  <a:txBody>
                    <a:bodyPr/>
                    <a:lstStyle/>
                    <a:p>
                      <a:pPr algn="ctr"/>
                      <a:r>
                        <a:rPr lang="it-IT" sz="3200" b="1" dirty="0"/>
                        <a:t>la</a:t>
                      </a:r>
                    </a:p>
                  </a:txBody>
                  <a:tcPr anchor="ctr"/>
                </a:tc>
                <a:tc>
                  <a:txBody>
                    <a:bodyPr/>
                    <a:lstStyle/>
                    <a:p>
                      <a:pPr algn="ctr"/>
                      <a:r>
                        <a:rPr lang="it-IT" sz="3200" b="1" dirty="0"/>
                        <a:t>le</a:t>
                      </a:r>
                    </a:p>
                  </a:txBody>
                  <a:tcPr anchor="ctr"/>
                </a:tc>
                <a:tc>
                  <a:txBody>
                    <a:bodyPr/>
                    <a:lstStyle/>
                    <a:p>
                      <a:pPr algn="ctr"/>
                      <a:r>
                        <a:rPr lang="ja-JP" altLang="it-IT" sz="3200" dirty="0"/>
                        <a:t>子音の前</a:t>
                      </a:r>
                      <a:endParaRPr lang="it-IT" sz="3200" dirty="0"/>
                    </a:p>
                  </a:txBody>
                  <a:tcPr anchor="ctr"/>
                </a:tc>
                <a:extLst>
                  <a:ext uri="{0D108BD9-81ED-4DB2-BD59-A6C34878D82A}">
                    <a16:rowId xmlns:a16="http://schemas.microsoft.com/office/drawing/2014/main" val="3977111139"/>
                  </a:ext>
                </a:extLst>
              </a:tr>
              <a:tr h="445008">
                <a:tc vMerge="1">
                  <a:txBody>
                    <a:bodyPr/>
                    <a:lstStyle/>
                    <a:p>
                      <a:endParaRPr lang="it-IT"/>
                    </a:p>
                  </a:txBody>
                  <a:tcPr/>
                </a:tc>
                <a:tc>
                  <a:txBody>
                    <a:bodyPr/>
                    <a:lstStyle/>
                    <a:p>
                      <a:pPr algn="ctr"/>
                      <a:r>
                        <a:rPr lang="it-IT" sz="3200" b="1" dirty="0"/>
                        <a:t>l'</a:t>
                      </a:r>
                    </a:p>
                  </a:txBody>
                  <a:tcPr anchor="ctr"/>
                </a:tc>
                <a:tc>
                  <a:txBody>
                    <a:bodyPr/>
                    <a:lstStyle/>
                    <a:p>
                      <a:pPr algn="ctr"/>
                      <a:r>
                        <a:rPr lang="it-IT" sz="3200" b="1" dirty="0"/>
                        <a:t>le</a:t>
                      </a:r>
                    </a:p>
                  </a:txBody>
                  <a:tcPr anchor="ctr"/>
                </a:tc>
                <a:tc>
                  <a:txBody>
                    <a:bodyPr/>
                    <a:lstStyle/>
                    <a:p>
                      <a:pPr algn="ctr"/>
                      <a:r>
                        <a:rPr lang="ja-JP" altLang="it-IT" sz="3200" dirty="0"/>
                        <a:t>母音の前</a:t>
                      </a:r>
                      <a:endParaRPr lang="it-IT" sz="3200" dirty="0"/>
                    </a:p>
                  </a:txBody>
                  <a:tcPr anchor="ctr"/>
                </a:tc>
                <a:extLst>
                  <a:ext uri="{0D108BD9-81ED-4DB2-BD59-A6C34878D82A}">
                    <a16:rowId xmlns:a16="http://schemas.microsoft.com/office/drawing/2014/main" val="906196765"/>
                  </a:ext>
                </a:extLst>
              </a:tr>
            </a:tbl>
          </a:graphicData>
        </a:graphic>
      </p:graphicFrame>
    </p:spTree>
    <p:extLst>
      <p:ext uri="{BB962C8B-B14F-4D97-AF65-F5344CB8AC3E}">
        <p14:creationId xmlns:p14="http://schemas.microsoft.com/office/powerpoint/2010/main" val="340256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A8B18-DF3D-34B5-CEC3-6655CBE32CD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C99FADC-EABB-9A1C-A035-CF757A30A70D}"/>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7AC4C21E-9525-1F39-B5C8-5C5CC0C0F592}"/>
              </a:ext>
            </a:extLst>
          </p:cNvPr>
          <p:cNvSpPr>
            <a:spLocks noGrp="1"/>
          </p:cNvSpPr>
          <p:nvPr>
            <p:ph idx="1"/>
          </p:nvPr>
        </p:nvSpPr>
        <p:spPr>
          <a:xfrm>
            <a:off x="550606" y="1825624"/>
            <a:ext cx="11641393" cy="5032376"/>
          </a:xfrm>
        </p:spPr>
        <p:txBody>
          <a:bodyPr>
            <a:normAutofit/>
          </a:bodyPr>
          <a:lstStyle/>
          <a:p>
            <a:r>
              <a:rPr lang="ja-JP" altLang="it-IT" sz="3500" b="1" dirty="0"/>
              <a:t>宿題（</a:t>
            </a:r>
            <a:r>
              <a:rPr lang="it-IT" altLang="ja-JP" sz="3500" b="1" dirty="0"/>
              <a:t>33</a:t>
            </a:r>
            <a:r>
              <a:rPr lang="ja-JP" altLang="it-IT" sz="3500" b="1" dirty="0"/>
              <a:t>ページ）</a:t>
            </a:r>
            <a:endParaRPr lang="it-IT" altLang="ja-JP" sz="3500" b="1" dirty="0"/>
          </a:p>
          <a:p>
            <a:pPr marL="514350" indent="-514350">
              <a:buFont typeface="+mj-lt"/>
              <a:buAutoNum type="arabicParenR"/>
            </a:pPr>
            <a:r>
              <a:rPr lang="it-IT" altLang="ja-JP" dirty="0"/>
              <a:t>libro</a:t>
            </a:r>
            <a:r>
              <a:rPr lang="ja-JP" altLang="it-IT" dirty="0"/>
              <a:t>　→ </a:t>
            </a:r>
            <a:r>
              <a:rPr lang="it-IT" altLang="ja-JP" dirty="0"/>
              <a:t>libri</a:t>
            </a:r>
          </a:p>
          <a:p>
            <a:pPr marL="514350" indent="-514350">
              <a:buFont typeface="+mj-lt"/>
              <a:buAutoNum type="arabicParenR"/>
            </a:pPr>
            <a:r>
              <a:rPr lang="it-IT" altLang="ja-JP" dirty="0"/>
              <a:t>rivista</a:t>
            </a:r>
            <a:r>
              <a:rPr lang="ja-JP" altLang="it-IT" dirty="0"/>
              <a:t>　→ </a:t>
            </a:r>
            <a:r>
              <a:rPr lang="it-IT" altLang="ja-JP" dirty="0"/>
              <a:t>riviste</a:t>
            </a:r>
          </a:p>
          <a:p>
            <a:pPr marL="514350" indent="-514350">
              <a:buFont typeface="+mj-lt"/>
              <a:buAutoNum type="arabicParenR"/>
            </a:pPr>
            <a:r>
              <a:rPr lang="it-IT" altLang="ja-JP" dirty="0"/>
              <a:t>parente</a:t>
            </a:r>
            <a:r>
              <a:rPr lang="ja-JP" altLang="it-IT" dirty="0"/>
              <a:t>　→ </a:t>
            </a:r>
            <a:r>
              <a:rPr lang="it-IT" altLang="ja-JP" dirty="0"/>
              <a:t>parenti</a:t>
            </a:r>
          </a:p>
          <a:p>
            <a:pPr marL="514350" indent="-514350">
              <a:buFont typeface="+mj-lt"/>
              <a:buAutoNum type="arabicParenR"/>
            </a:pPr>
            <a:r>
              <a:rPr lang="it-IT" altLang="ja-JP" dirty="0"/>
              <a:t>medico</a:t>
            </a:r>
            <a:r>
              <a:rPr lang="ja-JP" altLang="it-IT" dirty="0"/>
              <a:t>　→ </a:t>
            </a:r>
            <a:r>
              <a:rPr lang="it-IT" altLang="ja-JP" dirty="0"/>
              <a:t>medici</a:t>
            </a:r>
          </a:p>
          <a:p>
            <a:pPr marL="514350" indent="-514350">
              <a:buFont typeface="+mj-lt"/>
              <a:buAutoNum type="arabicParenR"/>
            </a:pPr>
            <a:r>
              <a:rPr lang="it-IT" altLang="ja-JP" dirty="0"/>
              <a:t>studio</a:t>
            </a:r>
            <a:r>
              <a:rPr lang="ja-JP" altLang="it-IT" dirty="0"/>
              <a:t>　→ </a:t>
            </a:r>
            <a:r>
              <a:rPr lang="it-IT" altLang="ja-JP" dirty="0"/>
              <a:t>studi</a:t>
            </a:r>
          </a:p>
          <a:p>
            <a:pPr marL="514350" indent="-514350">
              <a:buFont typeface="+mj-lt"/>
              <a:buAutoNum type="arabicParenR"/>
            </a:pPr>
            <a:r>
              <a:rPr lang="it-IT" altLang="ja-JP" dirty="0"/>
              <a:t>amica</a:t>
            </a:r>
            <a:r>
              <a:rPr lang="ja-JP" altLang="it-IT" dirty="0"/>
              <a:t>　→ </a:t>
            </a:r>
            <a:r>
              <a:rPr lang="it-IT" altLang="ja-JP" dirty="0"/>
              <a:t>amiche</a:t>
            </a:r>
          </a:p>
          <a:p>
            <a:pPr marL="514350" indent="-514350">
              <a:buFont typeface="+mj-lt"/>
              <a:buAutoNum type="arabicParenR"/>
            </a:pPr>
            <a:r>
              <a:rPr lang="it-IT" altLang="ja-JP" dirty="0"/>
              <a:t>arancia</a:t>
            </a:r>
            <a:r>
              <a:rPr lang="ja-JP" altLang="it-IT" dirty="0"/>
              <a:t>　→ </a:t>
            </a:r>
            <a:r>
              <a:rPr lang="it-IT" altLang="ja-JP" dirty="0"/>
              <a:t>arance</a:t>
            </a:r>
          </a:p>
          <a:p>
            <a:pPr marL="514350" indent="-514350">
              <a:buFont typeface="+mj-lt"/>
              <a:buAutoNum type="arabicParenR"/>
            </a:pPr>
            <a:r>
              <a:rPr lang="it-IT" altLang="ja-JP" dirty="0"/>
              <a:t>re</a:t>
            </a:r>
            <a:r>
              <a:rPr lang="ja-JP" altLang="it-IT" dirty="0"/>
              <a:t>　→ </a:t>
            </a:r>
            <a:r>
              <a:rPr lang="it-IT" altLang="ja-JP" dirty="0"/>
              <a:t>re</a:t>
            </a:r>
          </a:p>
        </p:txBody>
      </p:sp>
    </p:spTree>
    <p:extLst>
      <p:ext uri="{BB962C8B-B14F-4D97-AF65-F5344CB8AC3E}">
        <p14:creationId xmlns:p14="http://schemas.microsoft.com/office/powerpoint/2010/main" val="2360589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74E4E-F9D1-FDB3-46FC-762FC92923A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486CA37-8091-5857-5D1D-E51D4169359E}"/>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3E00354D-EC06-ADCC-7ECF-C7A142EE47E1}"/>
              </a:ext>
            </a:extLst>
          </p:cNvPr>
          <p:cNvSpPr>
            <a:spLocks noGrp="1"/>
          </p:cNvSpPr>
          <p:nvPr>
            <p:ph idx="1"/>
          </p:nvPr>
        </p:nvSpPr>
        <p:spPr>
          <a:xfrm>
            <a:off x="838200" y="1825625"/>
            <a:ext cx="10515600" cy="4840646"/>
          </a:xfrm>
        </p:spPr>
        <p:txBody>
          <a:bodyPr>
            <a:normAutofit fontScale="92500" lnSpcReduction="20000"/>
          </a:bodyPr>
          <a:lstStyle/>
          <a:p>
            <a:pPr marL="0" indent="0">
              <a:buNone/>
            </a:pPr>
            <a:r>
              <a:rPr lang="ja-JP" altLang="it-IT" sz="3600" b="1" dirty="0"/>
              <a:t>冠詞の使い分け</a:t>
            </a:r>
            <a:endParaRPr lang="it-IT" altLang="ja-JP" sz="3600" b="1" dirty="0"/>
          </a:p>
          <a:p>
            <a:pPr marL="0" indent="0">
              <a:buNone/>
            </a:pPr>
            <a:r>
              <a:rPr lang="ja-JP" altLang="it-IT" sz="3600" b="1" dirty="0"/>
              <a:t>① 不定冠詞（</a:t>
            </a:r>
            <a:r>
              <a:rPr lang="it-IT" sz="3600" b="1" dirty="0"/>
              <a:t>indeterminativo）</a:t>
            </a:r>
            <a:endParaRPr lang="it-IT" sz="3600" dirty="0"/>
          </a:p>
          <a:p>
            <a:r>
              <a:rPr lang="ja-JP" altLang="it-IT" sz="3600" dirty="0"/>
              <a:t>イタリア語</a:t>
            </a:r>
            <a:r>
              <a:rPr lang="it-IT" altLang="ja-JP" sz="3600" dirty="0"/>
              <a:t>: </a:t>
            </a:r>
            <a:r>
              <a:rPr lang="it-IT" sz="3600" i="1" dirty="0"/>
              <a:t>Ho comprato </a:t>
            </a:r>
            <a:r>
              <a:rPr lang="it-IT" sz="3600" b="1" i="1" dirty="0"/>
              <a:t>un libro</a:t>
            </a:r>
            <a:r>
              <a:rPr lang="it-IT" sz="3600" dirty="0"/>
              <a:t>.</a:t>
            </a:r>
          </a:p>
          <a:p>
            <a:r>
              <a:rPr lang="ja-JP" altLang="it-IT" sz="3600" dirty="0"/>
              <a:t>日本語</a:t>
            </a:r>
            <a:r>
              <a:rPr lang="it-IT" altLang="ja-JP" sz="3600" dirty="0"/>
              <a:t>: </a:t>
            </a:r>
            <a:r>
              <a:rPr lang="ja-JP" altLang="it-IT" sz="3600" dirty="0"/>
              <a:t>「本を</a:t>
            </a:r>
            <a:r>
              <a:rPr lang="ja-JP" altLang="it-IT" sz="3600" b="1" dirty="0"/>
              <a:t>一冊買いました</a:t>
            </a:r>
            <a:r>
              <a:rPr lang="ja-JP" altLang="it-IT" sz="3600" dirty="0"/>
              <a:t>。」</a:t>
            </a:r>
            <a:endParaRPr lang="it-IT" altLang="ja-JP" sz="3600" dirty="0"/>
          </a:p>
          <a:p>
            <a:pPr marL="0" indent="0">
              <a:buNone/>
            </a:pPr>
            <a:r>
              <a:rPr lang="it-IT" sz="3600" dirty="0"/>
              <a:t>👉 </a:t>
            </a:r>
            <a:r>
              <a:rPr lang="ja-JP" altLang="it-IT" sz="3600" dirty="0"/>
              <a:t>まだ特定されていない「ある本」を表す。</a:t>
            </a:r>
          </a:p>
          <a:p>
            <a:pPr marL="0" indent="0">
              <a:buNone/>
            </a:pPr>
            <a:r>
              <a:rPr lang="ja-JP" altLang="it-IT" sz="3600" b="1" dirty="0"/>
              <a:t>② 定冠詞（</a:t>
            </a:r>
            <a:r>
              <a:rPr lang="it-IT" sz="3600" b="1" dirty="0"/>
              <a:t>determinativo）</a:t>
            </a:r>
            <a:endParaRPr lang="it-IT" sz="3600" dirty="0"/>
          </a:p>
          <a:p>
            <a:r>
              <a:rPr lang="ja-JP" altLang="it-IT" sz="3600" dirty="0"/>
              <a:t>イタリア語</a:t>
            </a:r>
            <a:r>
              <a:rPr lang="it-IT" altLang="ja-JP" sz="3600" dirty="0"/>
              <a:t>: </a:t>
            </a:r>
            <a:r>
              <a:rPr lang="it-IT" sz="3600" i="1" dirty="0"/>
              <a:t>Ho letto </a:t>
            </a:r>
            <a:r>
              <a:rPr lang="it-IT" sz="3600" b="1" i="1" dirty="0"/>
              <a:t>il libro</a:t>
            </a:r>
            <a:r>
              <a:rPr lang="it-IT" sz="3600" dirty="0"/>
              <a:t>.</a:t>
            </a:r>
          </a:p>
          <a:p>
            <a:r>
              <a:rPr lang="ja-JP" altLang="it-IT" sz="3600" dirty="0"/>
              <a:t>日本語</a:t>
            </a:r>
            <a:r>
              <a:rPr lang="it-IT" altLang="ja-JP" sz="3600" dirty="0"/>
              <a:t>: </a:t>
            </a:r>
            <a:r>
              <a:rPr lang="ja-JP" altLang="it-IT" sz="3600" dirty="0"/>
              <a:t>「（その）</a:t>
            </a:r>
            <a:r>
              <a:rPr lang="ja-JP" altLang="it-IT" sz="3600" b="1" dirty="0"/>
              <a:t>本を読みました</a:t>
            </a:r>
            <a:r>
              <a:rPr lang="ja-JP" altLang="it-IT" sz="3600" dirty="0"/>
              <a:t>。」</a:t>
            </a:r>
            <a:endParaRPr lang="it-IT" altLang="ja-JP" sz="3600" dirty="0"/>
          </a:p>
          <a:p>
            <a:pPr marL="0" indent="0">
              <a:buNone/>
            </a:pPr>
            <a:r>
              <a:rPr lang="it-IT" sz="3600" dirty="0"/>
              <a:t>👉 </a:t>
            </a:r>
            <a:r>
              <a:rPr lang="ja-JP" altLang="it-IT" sz="3600" dirty="0"/>
              <a:t>すでに話し手・聞き手が知っている特定の本を表す。</a:t>
            </a:r>
          </a:p>
        </p:txBody>
      </p:sp>
    </p:spTree>
    <p:extLst>
      <p:ext uri="{BB962C8B-B14F-4D97-AF65-F5344CB8AC3E}">
        <p14:creationId xmlns:p14="http://schemas.microsoft.com/office/powerpoint/2010/main" val="2645626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3346F9-C888-A1D7-CB13-83E2A2FF993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0A79178-0744-57B5-FB27-0B36898DEC35}"/>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7DB22009-DB6C-3288-EEFE-56B6C1043F37}"/>
              </a:ext>
            </a:extLst>
          </p:cNvPr>
          <p:cNvSpPr>
            <a:spLocks noGrp="1"/>
          </p:cNvSpPr>
          <p:nvPr>
            <p:ph idx="1"/>
          </p:nvPr>
        </p:nvSpPr>
        <p:spPr>
          <a:xfrm>
            <a:off x="838200" y="1825624"/>
            <a:ext cx="10515600" cy="5032375"/>
          </a:xfrm>
        </p:spPr>
        <p:txBody>
          <a:bodyPr>
            <a:normAutofit fontScale="85000" lnSpcReduction="20000"/>
          </a:bodyPr>
          <a:lstStyle/>
          <a:p>
            <a:pPr marL="0" indent="0">
              <a:buNone/>
            </a:pPr>
            <a:r>
              <a:rPr lang="ja-JP" altLang="it-IT" sz="3600" b="1" dirty="0"/>
              <a:t>冠詞の使い分け</a:t>
            </a:r>
            <a:endParaRPr lang="it-IT" altLang="ja-JP" sz="3600" b="1" dirty="0"/>
          </a:p>
          <a:p>
            <a:pPr marL="0" indent="0">
              <a:buNone/>
            </a:pPr>
            <a:r>
              <a:rPr lang="ja-JP" altLang="it-IT" sz="3600" b="1" dirty="0"/>
              <a:t>① 不定冠詞（</a:t>
            </a:r>
            <a:r>
              <a:rPr lang="it-IT" sz="3600" b="1" dirty="0"/>
              <a:t>indeterminativo）</a:t>
            </a:r>
            <a:endParaRPr lang="it-IT" sz="3600" dirty="0"/>
          </a:p>
          <a:p>
            <a:r>
              <a:rPr lang="ja-JP" altLang="it-IT" sz="3600" dirty="0"/>
              <a:t>イタリア語</a:t>
            </a:r>
            <a:r>
              <a:rPr lang="it-IT" altLang="ja-JP" sz="3600" dirty="0"/>
              <a:t>: </a:t>
            </a:r>
            <a:r>
              <a:rPr lang="it-IT" sz="3600" i="1" dirty="0"/>
              <a:t>È arrivato </a:t>
            </a:r>
            <a:r>
              <a:rPr lang="it-IT" sz="3600" b="1" i="1" dirty="0"/>
              <a:t>un ragazzo</a:t>
            </a:r>
            <a:r>
              <a:rPr lang="it-IT" sz="3600" dirty="0"/>
              <a:t>.</a:t>
            </a:r>
          </a:p>
          <a:p>
            <a:r>
              <a:rPr lang="ja-JP" altLang="it-IT" sz="3600" dirty="0"/>
              <a:t>日本語</a:t>
            </a:r>
            <a:r>
              <a:rPr lang="it-IT" altLang="ja-JP" sz="3600" dirty="0"/>
              <a:t>: </a:t>
            </a:r>
            <a:r>
              <a:rPr lang="ja-JP" altLang="it-IT" sz="3600" dirty="0"/>
              <a:t>「</a:t>
            </a:r>
            <a:r>
              <a:rPr lang="ja-JP" altLang="it-IT" sz="3600" b="1" dirty="0"/>
              <a:t>男の子が</a:t>
            </a:r>
            <a:r>
              <a:rPr lang="ja-JP" altLang="it-IT" sz="3600" dirty="0"/>
              <a:t>来ました。」</a:t>
            </a:r>
            <a:endParaRPr lang="it-IT" altLang="ja-JP" sz="3600" dirty="0"/>
          </a:p>
          <a:p>
            <a:pPr marL="0" indent="0">
              <a:buNone/>
            </a:pPr>
            <a:r>
              <a:rPr lang="it-IT" sz="3600" dirty="0"/>
              <a:t>👉 </a:t>
            </a:r>
            <a:r>
              <a:rPr lang="ja-JP" altLang="it-IT" sz="3600" dirty="0"/>
              <a:t>まだ誰かわからない「ある男の子」が来た、というニュアンス。「が」で新情報を提示。</a:t>
            </a:r>
          </a:p>
          <a:p>
            <a:pPr marL="0" indent="0">
              <a:buNone/>
            </a:pPr>
            <a:r>
              <a:rPr lang="ja-JP" altLang="it-IT" sz="3600" b="1" dirty="0"/>
              <a:t>② 定冠詞（</a:t>
            </a:r>
            <a:r>
              <a:rPr lang="it-IT" sz="3600" b="1" dirty="0"/>
              <a:t>determinativo）</a:t>
            </a:r>
            <a:endParaRPr lang="it-IT" sz="3600" dirty="0"/>
          </a:p>
          <a:p>
            <a:r>
              <a:rPr lang="ja-JP" altLang="it-IT" sz="3600" dirty="0"/>
              <a:t>イタリア語</a:t>
            </a:r>
            <a:r>
              <a:rPr lang="it-IT" altLang="ja-JP" sz="3600" dirty="0"/>
              <a:t>: </a:t>
            </a:r>
            <a:r>
              <a:rPr lang="it-IT" sz="3600" i="1" dirty="0"/>
              <a:t>Il ragazzo è simpatico.</a:t>
            </a:r>
            <a:endParaRPr lang="it-IT" sz="3600" dirty="0"/>
          </a:p>
          <a:p>
            <a:r>
              <a:rPr lang="ja-JP" altLang="it-IT" sz="3600" dirty="0"/>
              <a:t>日本語</a:t>
            </a:r>
            <a:r>
              <a:rPr lang="it-IT" altLang="ja-JP" sz="3600" dirty="0"/>
              <a:t>: </a:t>
            </a:r>
            <a:r>
              <a:rPr lang="ja-JP" altLang="it-IT" sz="3600" dirty="0"/>
              <a:t>「</a:t>
            </a:r>
            <a:r>
              <a:rPr lang="ja-JP" altLang="it-IT" sz="3600" b="1" dirty="0"/>
              <a:t>その男の子は</a:t>
            </a:r>
            <a:r>
              <a:rPr lang="ja-JP" altLang="it-IT" sz="3600" dirty="0"/>
              <a:t>優しいです。</a:t>
            </a:r>
            <a:endParaRPr lang="it-IT" altLang="ja-JP" sz="3600" dirty="0"/>
          </a:p>
          <a:p>
            <a:pPr marL="0" indent="0">
              <a:buNone/>
            </a:pPr>
            <a:r>
              <a:rPr lang="it-IT" sz="3600" dirty="0"/>
              <a:t>👉 </a:t>
            </a:r>
            <a:r>
              <a:rPr lang="ja-JP" altLang="it-IT" sz="3600" dirty="0"/>
              <a:t>すでに話題に出ている特定の男の子について説明。「は」で主題化。</a:t>
            </a:r>
          </a:p>
          <a:p>
            <a:pPr marL="0" indent="0">
              <a:buNone/>
            </a:pPr>
            <a:endParaRPr lang="it-IT" altLang="ja-JP" sz="3600" b="1" dirty="0"/>
          </a:p>
        </p:txBody>
      </p:sp>
    </p:spTree>
    <p:extLst>
      <p:ext uri="{BB962C8B-B14F-4D97-AF65-F5344CB8AC3E}">
        <p14:creationId xmlns:p14="http://schemas.microsoft.com/office/powerpoint/2010/main" val="3081759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06FED-12F0-828D-C075-D35ED9206DB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5364A46-5145-8321-6D59-C0A58AC115F5}"/>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D4CF86A5-9C9E-1865-24AC-D557722E4595}"/>
              </a:ext>
            </a:extLst>
          </p:cNvPr>
          <p:cNvSpPr>
            <a:spLocks noGrp="1"/>
          </p:cNvSpPr>
          <p:nvPr>
            <p:ph idx="1"/>
          </p:nvPr>
        </p:nvSpPr>
        <p:spPr>
          <a:xfrm>
            <a:off x="838200" y="1825624"/>
            <a:ext cx="10515600" cy="4820981"/>
          </a:xfrm>
        </p:spPr>
        <p:txBody>
          <a:bodyPr>
            <a:normAutofit fontScale="92500" lnSpcReduction="10000"/>
          </a:bodyPr>
          <a:lstStyle/>
          <a:p>
            <a:pPr marL="0" indent="0">
              <a:buNone/>
            </a:pPr>
            <a:r>
              <a:rPr lang="ja-JP" altLang="it-IT" sz="3600" b="1" dirty="0"/>
              <a:t>日常会話の例：</a:t>
            </a:r>
            <a:endParaRPr lang="it-IT" altLang="ja-JP" sz="3600" b="1" dirty="0"/>
          </a:p>
          <a:p>
            <a:pPr marL="0" indent="0">
              <a:buNone/>
            </a:pPr>
            <a:r>
              <a:rPr lang="ja-JP" altLang="it-IT" sz="3600" b="1" dirty="0"/>
              <a:t>①</a:t>
            </a:r>
            <a:r>
              <a:rPr lang="it-IT" altLang="ja-JP" sz="3600" b="1" dirty="0"/>
              <a:t> Caffè</a:t>
            </a:r>
          </a:p>
          <a:p>
            <a:r>
              <a:rPr lang="it-IT" altLang="ja-JP" sz="3600" b="1" dirty="0"/>
              <a:t>Un caffè, per favore.</a:t>
            </a:r>
            <a:br>
              <a:rPr lang="ja-JP" altLang="it-IT" sz="3600" dirty="0"/>
            </a:br>
            <a:r>
              <a:rPr lang="ja-JP" altLang="it-IT" sz="3600" dirty="0"/>
              <a:t>→ コーヒーください。</a:t>
            </a:r>
            <a:br>
              <a:rPr lang="ja-JP" altLang="it-IT" sz="3600" dirty="0"/>
            </a:br>
            <a:r>
              <a:rPr lang="ja-JP" altLang="it-IT" sz="3600" dirty="0"/>
              <a:t>（ここでは「</a:t>
            </a:r>
            <a:r>
              <a:rPr lang="it-IT" altLang="ja-JP" sz="3600" dirty="0"/>
              <a:t>un</a:t>
            </a:r>
            <a:r>
              <a:rPr lang="ja-JP" altLang="it-IT" sz="3600" dirty="0"/>
              <a:t>」は日本語に訳さず、自然に「コーヒー」とだけ言う）</a:t>
            </a:r>
          </a:p>
          <a:p>
            <a:r>
              <a:rPr lang="it-IT" altLang="ja-JP" sz="3600" b="1" dirty="0"/>
              <a:t>Il caffè è pronto.</a:t>
            </a:r>
            <a:br>
              <a:rPr lang="ja-JP" altLang="it-IT" sz="3600" dirty="0"/>
            </a:br>
            <a:r>
              <a:rPr lang="ja-JP" altLang="it-IT" sz="3600" dirty="0"/>
              <a:t>→ コーヒーはできました。</a:t>
            </a:r>
            <a:br>
              <a:rPr lang="ja-JP" altLang="it-IT" sz="3600" dirty="0"/>
            </a:br>
            <a:r>
              <a:rPr lang="ja-JP" altLang="it-IT" sz="3600" dirty="0"/>
              <a:t>（ここではすでに話題になっている「そのコーヒー」なので「は」で表す）</a:t>
            </a:r>
          </a:p>
        </p:txBody>
      </p:sp>
    </p:spTree>
    <p:extLst>
      <p:ext uri="{BB962C8B-B14F-4D97-AF65-F5344CB8AC3E}">
        <p14:creationId xmlns:p14="http://schemas.microsoft.com/office/powerpoint/2010/main" val="1310711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7FC64-EFC2-2CFE-65E3-A3E0B8D60B0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12415EB-3DE5-62B7-4F4A-53BAB7F2C70C}"/>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2A5F322F-4C36-2BDD-D0EA-05927A10C6F4}"/>
              </a:ext>
            </a:extLst>
          </p:cNvPr>
          <p:cNvSpPr>
            <a:spLocks noGrp="1"/>
          </p:cNvSpPr>
          <p:nvPr>
            <p:ph idx="1"/>
          </p:nvPr>
        </p:nvSpPr>
        <p:spPr>
          <a:xfrm>
            <a:off x="838200" y="1825624"/>
            <a:ext cx="10515600" cy="4820981"/>
          </a:xfrm>
        </p:spPr>
        <p:txBody>
          <a:bodyPr>
            <a:normAutofit lnSpcReduction="10000"/>
          </a:bodyPr>
          <a:lstStyle/>
          <a:p>
            <a:pPr marL="0" indent="0">
              <a:buNone/>
            </a:pPr>
            <a:r>
              <a:rPr lang="ja-JP" altLang="it-IT" sz="3600" b="1" dirty="0"/>
              <a:t>日常会話の例：</a:t>
            </a:r>
            <a:endParaRPr lang="it-IT" altLang="ja-JP" sz="3600" b="1" dirty="0"/>
          </a:p>
          <a:p>
            <a:pPr marL="0" indent="0">
              <a:buNone/>
            </a:pPr>
            <a:r>
              <a:rPr lang="it-IT" sz="3600" b="1" dirty="0"/>
              <a:t>② Gatto</a:t>
            </a:r>
          </a:p>
          <a:p>
            <a:r>
              <a:rPr lang="it-IT" sz="3600" b="1" dirty="0"/>
              <a:t>Ho visto un gatto in giardino.</a:t>
            </a:r>
            <a:br>
              <a:rPr lang="it-IT" sz="3600" dirty="0"/>
            </a:br>
            <a:r>
              <a:rPr lang="it-IT" sz="3600" dirty="0"/>
              <a:t>→ </a:t>
            </a:r>
            <a:r>
              <a:rPr lang="ja-JP" altLang="it-IT" sz="3600" dirty="0"/>
              <a:t>庭に猫がいました。</a:t>
            </a:r>
            <a:br>
              <a:rPr lang="ja-JP" altLang="it-IT" sz="3600" dirty="0"/>
            </a:br>
            <a:r>
              <a:rPr lang="ja-JP" altLang="it-IT" sz="3600" dirty="0"/>
              <a:t>（まだ知られていない、新情報としての「猫」なので「が」）</a:t>
            </a:r>
          </a:p>
          <a:p>
            <a:r>
              <a:rPr lang="it-IT" sz="3600" b="1" dirty="0"/>
              <a:t>Il gatto dorme sulla sedia.</a:t>
            </a:r>
            <a:br>
              <a:rPr lang="it-IT" sz="3600" dirty="0"/>
            </a:br>
            <a:r>
              <a:rPr lang="it-IT" sz="3600" dirty="0"/>
              <a:t>→ </a:t>
            </a:r>
            <a:r>
              <a:rPr lang="ja-JP" altLang="it-IT" sz="3600" dirty="0"/>
              <a:t>猫は椅子の上で寝ています。</a:t>
            </a:r>
            <a:br>
              <a:rPr lang="ja-JP" altLang="it-IT" sz="3600" dirty="0"/>
            </a:br>
            <a:r>
              <a:rPr lang="ja-JP" altLang="it-IT" sz="3600" dirty="0"/>
              <a:t>（すでに出てきた猫が話題、だから「は」）</a:t>
            </a:r>
          </a:p>
        </p:txBody>
      </p:sp>
    </p:spTree>
    <p:extLst>
      <p:ext uri="{BB962C8B-B14F-4D97-AF65-F5344CB8AC3E}">
        <p14:creationId xmlns:p14="http://schemas.microsoft.com/office/powerpoint/2010/main" val="34919453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07374D-D27C-25CF-23AC-96863BED66D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46E0B99-0E78-0AB7-9B39-69BF6AB5E191}"/>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44F0CE24-67C0-40F0-2DE9-8CBE8A175502}"/>
              </a:ext>
            </a:extLst>
          </p:cNvPr>
          <p:cNvSpPr>
            <a:spLocks noGrp="1"/>
          </p:cNvSpPr>
          <p:nvPr>
            <p:ph idx="1"/>
          </p:nvPr>
        </p:nvSpPr>
        <p:spPr>
          <a:xfrm>
            <a:off x="838200" y="1825624"/>
            <a:ext cx="10515600" cy="4820981"/>
          </a:xfrm>
        </p:spPr>
        <p:txBody>
          <a:bodyPr>
            <a:normAutofit lnSpcReduction="10000"/>
          </a:bodyPr>
          <a:lstStyle/>
          <a:p>
            <a:pPr marL="0" indent="0">
              <a:buNone/>
            </a:pPr>
            <a:r>
              <a:rPr lang="ja-JP" altLang="it-IT" sz="3600" b="1" dirty="0"/>
              <a:t>日常会話の例：</a:t>
            </a:r>
            <a:endParaRPr lang="it-IT" altLang="ja-JP" sz="3600" b="1" dirty="0"/>
          </a:p>
          <a:p>
            <a:pPr marL="0" indent="0">
              <a:buNone/>
            </a:pPr>
            <a:r>
              <a:rPr lang="it-IT" sz="3600" b="1" dirty="0"/>
              <a:t>③ Film</a:t>
            </a:r>
          </a:p>
          <a:p>
            <a:r>
              <a:rPr lang="it-IT" sz="3600" b="1" dirty="0"/>
              <a:t>Ho guardato un film ieri.</a:t>
            </a:r>
            <a:br>
              <a:rPr lang="it-IT" sz="3600" dirty="0"/>
            </a:br>
            <a:r>
              <a:rPr lang="it-IT" sz="3600" dirty="0"/>
              <a:t>→ </a:t>
            </a:r>
            <a:r>
              <a:rPr lang="ja-JP" altLang="it-IT" sz="3600" dirty="0"/>
              <a:t>昨日、映画を見ました。</a:t>
            </a:r>
            <a:br>
              <a:rPr lang="ja-JP" altLang="it-IT" sz="3600" dirty="0"/>
            </a:br>
            <a:r>
              <a:rPr lang="ja-JP" altLang="it-IT" sz="3600" dirty="0"/>
              <a:t>（特に「ある」などは不要。単なる「映画を」）</a:t>
            </a:r>
          </a:p>
          <a:p>
            <a:r>
              <a:rPr lang="it-IT" sz="3600" b="1" dirty="0"/>
              <a:t>Il film era interessante.</a:t>
            </a:r>
            <a:br>
              <a:rPr lang="it-IT" sz="3600" dirty="0"/>
            </a:br>
            <a:r>
              <a:rPr lang="it-IT" sz="3600" dirty="0"/>
              <a:t>→ </a:t>
            </a:r>
            <a:r>
              <a:rPr lang="ja-JP" altLang="it-IT" sz="3600" dirty="0"/>
              <a:t>映画は面白かったです。</a:t>
            </a:r>
            <a:br>
              <a:rPr lang="ja-JP" altLang="it-IT" sz="3600" dirty="0"/>
            </a:br>
            <a:r>
              <a:rPr lang="ja-JP" altLang="it-IT" sz="3600" dirty="0"/>
              <a:t>（その映画＝すでに特定の映画が共有されている → 「は」）</a:t>
            </a:r>
          </a:p>
        </p:txBody>
      </p:sp>
    </p:spTree>
    <p:extLst>
      <p:ext uri="{BB962C8B-B14F-4D97-AF65-F5344CB8AC3E}">
        <p14:creationId xmlns:p14="http://schemas.microsoft.com/office/powerpoint/2010/main" val="422830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B9164B-CDE1-43FC-3E04-816EB042F1C9}"/>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E98B6A7-ED8B-0701-747C-9CEAB15C2B85}"/>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DF978F4F-8D96-73E5-5B23-90A875CA4307}"/>
              </a:ext>
            </a:extLst>
          </p:cNvPr>
          <p:cNvSpPr>
            <a:spLocks noGrp="1"/>
          </p:cNvSpPr>
          <p:nvPr>
            <p:ph idx="1"/>
          </p:nvPr>
        </p:nvSpPr>
        <p:spPr>
          <a:xfrm>
            <a:off x="838200" y="1825624"/>
            <a:ext cx="10515600" cy="5032375"/>
          </a:xfrm>
        </p:spPr>
        <p:txBody>
          <a:bodyPr>
            <a:normAutofit lnSpcReduction="10000"/>
          </a:bodyPr>
          <a:lstStyle/>
          <a:p>
            <a:pPr marL="0" indent="0">
              <a:buNone/>
            </a:pPr>
            <a:r>
              <a:rPr lang="ja-JP" altLang="it-IT" sz="3200" b="1" dirty="0"/>
              <a:t>定冠詞と固有名詞</a:t>
            </a:r>
            <a:endParaRPr lang="it-IT" altLang="ja-JP" sz="3200" b="1" dirty="0"/>
          </a:p>
          <a:p>
            <a:r>
              <a:rPr lang="ja-JP" altLang="it-IT" sz="3200" dirty="0"/>
              <a:t>固有名詞は定冠詞を伴って用いられることがよくある。</a:t>
            </a:r>
            <a:endParaRPr lang="it-IT" altLang="ja-JP" sz="3200" dirty="0"/>
          </a:p>
          <a:p>
            <a:pPr marL="742950" indent="-742950">
              <a:buFont typeface="+mj-lt"/>
              <a:buAutoNum type="arabicParenR"/>
            </a:pPr>
            <a:r>
              <a:rPr lang="ja-JP" altLang="it-IT" sz="3200" dirty="0"/>
              <a:t>人名と定冠詞</a:t>
            </a:r>
            <a:endParaRPr lang="it-IT" altLang="ja-JP" sz="3200" dirty="0"/>
          </a:p>
          <a:p>
            <a:pPr marL="0" indent="0">
              <a:buNone/>
            </a:pPr>
            <a:r>
              <a:rPr lang="ja-JP" altLang="it-IT" sz="3200" dirty="0"/>
              <a:t>①肩書きや敬称についた姓や名の前では一般につける。</a:t>
            </a:r>
            <a:endParaRPr lang="it-IT" altLang="ja-JP" sz="3200" dirty="0"/>
          </a:p>
          <a:p>
            <a:pPr marL="0" indent="0">
              <a:buNone/>
            </a:pPr>
            <a:r>
              <a:rPr lang="it-IT" sz="3200" b="1" dirty="0"/>
              <a:t>Il professor Rossi</a:t>
            </a:r>
            <a:r>
              <a:rPr lang="ja-JP" altLang="it-IT" sz="3200" dirty="0"/>
              <a:t>ロッシー先生</a:t>
            </a:r>
            <a:endParaRPr lang="it-IT" sz="3200" dirty="0"/>
          </a:p>
          <a:p>
            <a:pPr marL="0" indent="0">
              <a:buNone/>
            </a:pPr>
            <a:r>
              <a:rPr lang="it-IT" sz="3200" b="1" dirty="0"/>
              <a:t>La signora Maria</a:t>
            </a:r>
            <a:r>
              <a:rPr lang="ja-JP" altLang="it-IT" sz="3200" dirty="0"/>
              <a:t>マリア夫人</a:t>
            </a:r>
            <a:r>
              <a:rPr lang="it-IT" altLang="ja-JP" sz="3200" dirty="0"/>
              <a:t>/</a:t>
            </a:r>
            <a:r>
              <a:rPr lang="ja-JP" altLang="it-IT" sz="3200" dirty="0"/>
              <a:t>マリアさん</a:t>
            </a:r>
            <a:endParaRPr lang="it-IT" sz="3200" dirty="0"/>
          </a:p>
          <a:p>
            <a:pPr marL="0" indent="0">
              <a:buNone/>
            </a:pPr>
            <a:r>
              <a:rPr lang="it-IT" sz="3200" b="1" dirty="0"/>
              <a:t>La regina Elisabetta</a:t>
            </a:r>
            <a:r>
              <a:rPr lang="ja-JP" altLang="it-IT" sz="3200" dirty="0"/>
              <a:t>エリザベス女王</a:t>
            </a:r>
            <a:endParaRPr lang="it-IT" sz="3200" dirty="0"/>
          </a:p>
          <a:p>
            <a:pPr marL="0" indent="0">
              <a:buNone/>
            </a:pPr>
            <a:r>
              <a:rPr lang="ja-JP" altLang="it-IT" sz="3200" dirty="0"/>
              <a:t>②女性の姓の前ではしばしばつける。</a:t>
            </a:r>
            <a:endParaRPr lang="it-IT" altLang="ja-JP" sz="3200" dirty="0"/>
          </a:p>
          <a:p>
            <a:pPr marL="0" indent="0">
              <a:buNone/>
            </a:pPr>
            <a:r>
              <a:rPr lang="it-IT" sz="3200" b="1" dirty="0"/>
              <a:t>La Bianchi</a:t>
            </a:r>
            <a:r>
              <a:rPr lang="ja-JP" altLang="it-IT" sz="3200" dirty="0"/>
              <a:t>ビアンキさん</a:t>
            </a:r>
            <a:endParaRPr lang="it-IT" sz="3200" dirty="0"/>
          </a:p>
        </p:txBody>
      </p:sp>
    </p:spTree>
    <p:extLst>
      <p:ext uri="{BB962C8B-B14F-4D97-AF65-F5344CB8AC3E}">
        <p14:creationId xmlns:p14="http://schemas.microsoft.com/office/powerpoint/2010/main" val="1229305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254CBA-78EA-2492-62F3-58E717888A5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B993256-07F3-D7C3-2AC8-68E32DB94432}"/>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5BF68AFB-F63D-E5F7-0803-EAEFF9A7FB30}"/>
              </a:ext>
            </a:extLst>
          </p:cNvPr>
          <p:cNvSpPr>
            <a:spLocks noGrp="1"/>
          </p:cNvSpPr>
          <p:nvPr>
            <p:ph idx="1"/>
          </p:nvPr>
        </p:nvSpPr>
        <p:spPr>
          <a:xfrm>
            <a:off x="838200" y="1825624"/>
            <a:ext cx="10515600" cy="5032375"/>
          </a:xfrm>
        </p:spPr>
        <p:txBody>
          <a:bodyPr>
            <a:normAutofit/>
          </a:bodyPr>
          <a:lstStyle/>
          <a:p>
            <a:pPr marL="0" indent="0">
              <a:buNone/>
            </a:pPr>
            <a:r>
              <a:rPr lang="ja-JP" altLang="it-IT" sz="3200" b="1" dirty="0"/>
              <a:t>定冠詞と固有名詞</a:t>
            </a:r>
            <a:endParaRPr lang="it-IT" altLang="ja-JP" sz="3200" dirty="0"/>
          </a:p>
          <a:p>
            <a:pPr marL="0" indent="0">
              <a:buNone/>
            </a:pPr>
            <a:r>
              <a:rPr lang="ja-JP" altLang="it-IT" sz="3200" dirty="0"/>
              <a:t>③姓と名の両方、あるいは名だけのとき、普通無冠詞。ただしときに定冠詞を伴うことがある（特に北イタリアで、女性を指す場合）</a:t>
            </a:r>
            <a:endParaRPr lang="it-IT" altLang="ja-JP" sz="3200" dirty="0"/>
          </a:p>
          <a:p>
            <a:pPr marL="0" indent="0">
              <a:buNone/>
            </a:pPr>
            <a:r>
              <a:rPr lang="it-IT" sz="3200" b="1" dirty="0"/>
              <a:t>(la) Martina Tipo</a:t>
            </a:r>
            <a:r>
              <a:rPr lang="ja-JP" altLang="it-IT" sz="3200" dirty="0"/>
              <a:t>マルティーナ・ティーポ（さん）</a:t>
            </a:r>
            <a:endParaRPr lang="it-IT" sz="3200" dirty="0"/>
          </a:p>
          <a:p>
            <a:pPr marL="0" indent="0">
              <a:buNone/>
            </a:pPr>
            <a:r>
              <a:rPr lang="it-IT" sz="3200" b="1" dirty="0"/>
              <a:t>(l’) Ada</a:t>
            </a:r>
            <a:r>
              <a:rPr lang="ja-JP" altLang="it-IT" sz="3200" dirty="0"/>
              <a:t>アダ（さん）</a:t>
            </a:r>
            <a:endParaRPr lang="it-IT" sz="3200" dirty="0"/>
          </a:p>
          <a:p>
            <a:pPr marL="0" indent="0">
              <a:buNone/>
            </a:pPr>
            <a:r>
              <a:rPr lang="it-IT" sz="3200" b="1" dirty="0"/>
              <a:t>(la) Sara</a:t>
            </a:r>
            <a:r>
              <a:rPr lang="ja-JP" altLang="it-IT" sz="3200" dirty="0"/>
              <a:t>サラ（さん）</a:t>
            </a:r>
            <a:endParaRPr lang="it-IT" sz="3200" dirty="0"/>
          </a:p>
          <a:p>
            <a:pPr marL="0" indent="0">
              <a:buNone/>
            </a:pPr>
            <a:r>
              <a:rPr lang="ja-JP" altLang="it-IT" sz="3200" dirty="0"/>
              <a:t>④昔の著名人の姓の前ではしばしばつける。</a:t>
            </a:r>
            <a:endParaRPr lang="it-IT" altLang="ja-JP" sz="3200" dirty="0"/>
          </a:p>
          <a:p>
            <a:pPr marL="0" indent="0">
              <a:buNone/>
            </a:pPr>
            <a:r>
              <a:rPr lang="it-IT" sz="3200" b="1" dirty="0"/>
              <a:t>il Petrarca </a:t>
            </a:r>
            <a:r>
              <a:rPr lang="ja-JP" altLang="it-IT" sz="3200" dirty="0"/>
              <a:t>ペトラルカ　</a:t>
            </a:r>
            <a:r>
              <a:rPr lang="it-IT" altLang="ja-JP" sz="3200" b="1" dirty="0"/>
              <a:t>il Boccaccio </a:t>
            </a:r>
            <a:r>
              <a:rPr lang="ja-JP" altLang="it-IT" sz="3200" dirty="0"/>
              <a:t>ボッカッチョ</a:t>
            </a:r>
            <a:endParaRPr lang="it-IT" sz="3200" dirty="0"/>
          </a:p>
          <a:p>
            <a:pPr marL="0" indent="0">
              <a:buNone/>
            </a:pPr>
            <a:endParaRPr lang="it-IT" sz="3600" dirty="0"/>
          </a:p>
        </p:txBody>
      </p:sp>
    </p:spTree>
    <p:extLst>
      <p:ext uri="{BB962C8B-B14F-4D97-AF65-F5344CB8AC3E}">
        <p14:creationId xmlns:p14="http://schemas.microsoft.com/office/powerpoint/2010/main" val="3514372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6F209-927B-9FC8-E9BE-84AF223449F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6A5D570-2770-9D5D-7FDA-C5FA9BA621CC}"/>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573A0744-9855-0464-CED2-56C867246FEC}"/>
              </a:ext>
            </a:extLst>
          </p:cNvPr>
          <p:cNvSpPr>
            <a:spLocks noGrp="1"/>
          </p:cNvSpPr>
          <p:nvPr>
            <p:ph idx="1"/>
          </p:nvPr>
        </p:nvSpPr>
        <p:spPr>
          <a:xfrm>
            <a:off x="838200" y="1825624"/>
            <a:ext cx="10515600" cy="5032375"/>
          </a:xfrm>
        </p:spPr>
        <p:txBody>
          <a:bodyPr>
            <a:normAutofit/>
          </a:bodyPr>
          <a:lstStyle/>
          <a:p>
            <a:pPr marL="0" indent="0">
              <a:buNone/>
            </a:pPr>
            <a:r>
              <a:rPr lang="ja-JP" altLang="it-IT" sz="3200" b="1" dirty="0"/>
              <a:t>定冠詞と固有名詞</a:t>
            </a:r>
            <a:endParaRPr lang="it-IT" altLang="ja-JP" sz="3200" dirty="0"/>
          </a:p>
          <a:p>
            <a:pPr marL="0" indent="0">
              <a:buNone/>
            </a:pPr>
            <a:r>
              <a:rPr lang="ja-JP" altLang="it-IT" sz="3200" dirty="0"/>
              <a:t>⑤姓の前に複数定冠詞をつけて、一家や一族を表せる。</a:t>
            </a:r>
            <a:endParaRPr lang="it-IT" altLang="ja-JP" sz="3200" dirty="0"/>
          </a:p>
          <a:p>
            <a:pPr marL="0" indent="0">
              <a:buNone/>
            </a:pPr>
            <a:r>
              <a:rPr lang="it-IT" sz="3200" b="1" dirty="0"/>
              <a:t>I Medici</a:t>
            </a:r>
            <a:r>
              <a:rPr lang="ja-JP" altLang="it-IT" sz="3200" dirty="0"/>
              <a:t>メディチ家</a:t>
            </a:r>
            <a:endParaRPr lang="it-IT" sz="3200" dirty="0"/>
          </a:p>
          <a:p>
            <a:pPr marL="0" indent="0">
              <a:buNone/>
            </a:pPr>
            <a:r>
              <a:rPr lang="it-IT" sz="3200" b="1" dirty="0"/>
              <a:t>I Tanaka</a:t>
            </a:r>
            <a:r>
              <a:rPr lang="ja-JP" altLang="it-IT" sz="3200" dirty="0"/>
              <a:t>田中家</a:t>
            </a:r>
            <a:endParaRPr lang="it-IT" sz="3200" dirty="0"/>
          </a:p>
          <a:p>
            <a:pPr marL="0" indent="0">
              <a:buNone/>
            </a:pPr>
            <a:r>
              <a:rPr lang="it-IT" sz="3200" b="1" dirty="0"/>
              <a:t>Gli Scotto</a:t>
            </a:r>
            <a:r>
              <a:rPr lang="ja-JP" altLang="it-IT" sz="3200" dirty="0"/>
              <a:t>スコット家</a:t>
            </a:r>
            <a:endParaRPr lang="it-IT" altLang="ja-JP" sz="3600" dirty="0"/>
          </a:p>
          <a:p>
            <a:pPr marL="0" indent="0">
              <a:buNone/>
            </a:pPr>
            <a:endParaRPr lang="it-IT" altLang="ja-JP" sz="3200" dirty="0"/>
          </a:p>
        </p:txBody>
      </p:sp>
    </p:spTree>
    <p:extLst>
      <p:ext uri="{BB962C8B-B14F-4D97-AF65-F5344CB8AC3E}">
        <p14:creationId xmlns:p14="http://schemas.microsoft.com/office/powerpoint/2010/main" val="2999840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9B3B73-3C00-A053-80A0-CD1C23B713E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803BCF3-868A-9527-2ED6-5A381BC56B8E}"/>
              </a:ext>
            </a:extLst>
          </p:cNvPr>
          <p:cNvSpPr>
            <a:spLocks noGrp="1"/>
          </p:cNvSpPr>
          <p:nvPr>
            <p:ph type="title"/>
          </p:nvPr>
        </p:nvSpPr>
        <p:spPr/>
        <p:txBody>
          <a:bodyPr/>
          <a:lstStyle/>
          <a:p>
            <a:r>
              <a:rPr lang="it-IT" b="1" dirty="0"/>
              <a:t>Lezione 5: Articoli </a:t>
            </a:r>
            <a:r>
              <a:rPr lang="ja-JP" altLang="it-IT" b="1" dirty="0"/>
              <a:t>冠詞</a:t>
            </a:r>
            <a:endParaRPr lang="it-IT" dirty="0"/>
          </a:p>
        </p:txBody>
      </p:sp>
      <p:sp>
        <p:nvSpPr>
          <p:cNvPr id="3" name="Segnaposto contenuto 2">
            <a:extLst>
              <a:ext uri="{FF2B5EF4-FFF2-40B4-BE49-F238E27FC236}">
                <a16:creationId xmlns:a16="http://schemas.microsoft.com/office/drawing/2014/main" id="{6E13A60C-7A91-7096-12D1-14C1CC7E2D05}"/>
              </a:ext>
            </a:extLst>
          </p:cNvPr>
          <p:cNvSpPr>
            <a:spLocks noGrp="1"/>
          </p:cNvSpPr>
          <p:nvPr>
            <p:ph idx="1"/>
          </p:nvPr>
        </p:nvSpPr>
        <p:spPr>
          <a:xfrm>
            <a:off x="838200" y="1825624"/>
            <a:ext cx="10515600" cy="5032375"/>
          </a:xfrm>
        </p:spPr>
        <p:txBody>
          <a:bodyPr>
            <a:normAutofit lnSpcReduction="10000"/>
          </a:bodyPr>
          <a:lstStyle/>
          <a:p>
            <a:pPr marL="0" indent="0">
              <a:buNone/>
            </a:pPr>
            <a:r>
              <a:rPr lang="ja-JP" altLang="it-IT" sz="3200" b="1" dirty="0"/>
              <a:t>定冠詞と固有名詞</a:t>
            </a:r>
            <a:endParaRPr lang="it-IT" altLang="ja-JP" sz="3200" b="1" dirty="0"/>
          </a:p>
          <a:p>
            <a:pPr marL="742950" indent="-742950">
              <a:buFont typeface="+mj-lt"/>
              <a:buAutoNum type="arabicParenR" startAt="2"/>
            </a:pPr>
            <a:r>
              <a:rPr lang="ja-JP" altLang="it-IT" sz="3200" dirty="0"/>
              <a:t>地名と定冠詞</a:t>
            </a:r>
            <a:endParaRPr lang="it-IT" altLang="ja-JP" sz="3200" dirty="0"/>
          </a:p>
          <a:p>
            <a:pPr marL="0" indent="0">
              <a:buNone/>
            </a:pPr>
            <a:r>
              <a:rPr lang="ja-JP" altLang="it-IT" sz="3200" dirty="0"/>
              <a:t>①山・海・湖・川・島・国・大陸などの地名は普通定冠詞を伴う。</a:t>
            </a:r>
            <a:endParaRPr lang="it-IT" altLang="ja-JP" sz="3200" dirty="0"/>
          </a:p>
          <a:p>
            <a:pPr marL="0" indent="0">
              <a:buNone/>
            </a:pPr>
            <a:r>
              <a:rPr lang="it-IT" sz="3200" b="1" dirty="0"/>
              <a:t>le Alpi</a:t>
            </a:r>
            <a:r>
              <a:rPr lang="ja-JP" altLang="it-IT" sz="3200" dirty="0"/>
              <a:t>アルプス山脈　</a:t>
            </a:r>
            <a:r>
              <a:rPr lang="it-IT" sz="3200" b="1" dirty="0"/>
              <a:t>il Tevere</a:t>
            </a:r>
            <a:r>
              <a:rPr lang="ja-JP" altLang="it-IT" sz="3200" dirty="0"/>
              <a:t>テヴぇレ川　</a:t>
            </a:r>
            <a:r>
              <a:rPr lang="it-IT" sz="3200" b="1" dirty="0"/>
              <a:t>l’Italia</a:t>
            </a:r>
            <a:r>
              <a:rPr lang="ja-JP" altLang="it-IT" sz="3200" dirty="0"/>
              <a:t>イタリア　</a:t>
            </a:r>
            <a:r>
              <a:rPr lang="it-IT" sz="3200" b="1" dirty="0"/>
              <a:t>l’Asia</a:t>
            </a:r>
            <a:r>
              <a:rPr lang="ja-JP" altLang="it-IT" sz="3200" dirty="0"/>
              <a:t>アジア　</a:t>
            </a:r>
            <a:r>
              <a:rPr lang="it-IT" sz="3200" b="1" dirty="0"/>
              <a:t>l’Oceano Atlantico</a:t>
            </a:r>
            <a:r>
              <a:rPr lang="ja-JP" altLang="it-IT" sz="3200" dirty="0"/>
              <a:t>大西洋　</a:t>
            </a:r>
            <a:r>
              <a:rPr lang="it-IT" sz="3200" b="1" dirty="0"/>
              <a:t>la Sicilia</a:t>
            </a:r>
            <a:r>
              <a:rPr lang="ja-JP" altLang="it-IT" sz="3200" dirty="0"/>
              <a:t>シチリア島　</a:t>
            </a:r>
            <a:r>
              <a:rPr lang="it-IT" sz="3200" b="1" dirty="0"/>
              <a:t>il Giappone</a:t>
            </a:r>
            <a:r>
              <a:rPr lang="ja-JP" altLang="it-IT" sz="3200" dirty="0"/>
              <a:t>日本</a:t>
            </a:r>
            <a:endParaRPr lang="it-IT" sz="3200" dirty="0"/>
          </a:p>
          <a:p>
            <a:pPr marL="0" indent="0">
              <a:buNone/>
            </a:pPr>
            <a:r>
              <a:rPr lang="ja-JP" altLang="it-IT" sz="3200" dirty="0"/>
              <a:t>②都市の名前はふつう無冠詞だが、修飾語が付いた場合には定冠詞を付ける</a:t>
            </a:r>
            <a:endParaRPr lang="it-IT" altLang="ja-JP" sz="3200" dirty="0"/>
          </a:p>
          <a:p>
            <a:pPr marL="0" indent="0">
              <a:buNone/>
            </a:pPr>
            <a:r>
              <a:rPr lang="it-IT" sz="3200" b="1" dirty="0"/>
              <a:t>Milano</a:t>
            </a:r>
            <a:r>
              <a:rPr lang="ja-JP" altLang="it-IT" sz="3200" dirty="0"/>
              <a:t>ミラノ　</a:t>
            </a:r>
            <a:r>
              <a:rPr lang="it-IT" altLang="ja-JP" sz="3200" b="1" dirty="0"/>
              <a:t>la bella Firenze</a:t>
            </a:r>
            <a:r>
              <a:rPr lang="ja-JP" altLang="it-IT" sz="3200" dirty="0"/>
              <a:t>美しきフィレンツェ</a:t>
            </a:r>
            <a:endParaRPr lang="it-IT" sz="3200" dirty="0"/>
          </a:p>
        </p:txBody>
      </p:sp>
    </p:spTree>
    <p:extLst>
      <p:ext uri="{BB962C8B-B14F-4D97-AF65-F5344CB8AC3E}">
        <p14:creationId xmlns:p14="http://schemas.microsoft.com/office/powerpoint/2010/main" val="3406034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C07320-C2CA-4E29-8481-9D9E143C77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magine 4" descr="Immagine che contiene cibo, tazza di caffè, Stoviglie, piattino&#10;&#10;Il contenuto generato dall'IA potrebbe non essere corretto.">
            <a:extLst>
              <a:ext uri="{FF2B5EF4-FFF2-40B4-BE49-F238E27FC236}">
                <a16:creationId xmlns:a16="http://schemas.microsoft.com/office/drawing/2014/main" id="{268BF1F4-3707-D242-4C3D-492C837FE142}"/>
              </a:ext>
            </a:extLst>
          </p:cNvPr>
          <p:cNvPicPr>
            <a:picLocks noChangeAspect="1"/>
          </p:cNvPicPr>
          <p:nvPr/>
        </p:nvPicPr>
        <p:blipFill>
          <a:blip r:embed="rId2"/>
          <a:srcRect l="4794" r="1089" b="-1"/>
          <a:stretch>
            <a:fillRect/>
          </a:stretch>
        </p:blipFill>
        <p:spPr>
          <a:xfrm>
            <a:off x="1" y="10"/>
            <a:ext cx="9669642" cy="6857990"/>
          </a:xfrm>
          <a:prstGeom prst="rect">
            <a:avLst/>
          </a:prstGeom>
        </p:spPr>
      </p:pic>
      <p:sp>
        <p:nvSpPr>
          <p:cNvPr id="14" name="Rectangle 13">
            <a:extLst>
              <a:ext uri="{FF2B5EF4-FFF2-40B4-BE49-F238E27FC236}">
                <a16:creationId xmlns:a16="http://schemas.microsoft.com/office/drawing/2014/main" id="{178FB36B-5BFE-42CA-BC60-1115E0D95E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935402" y="743447"/>
            <a:ext cx="3445765" cy="3692028"/>
          </a:xfrm>
          <a:noFill/>
        </p:spPr>
        <p:txBody>
          <a:bodyPr>
            <a:normAutofit/>
          </a:bodyPr>
          <a:lstStyle/>
          <a:p>
            <a:pPr algn="l"/>
            <a:r>
              <a:rPr lang="it-IT" sz="4000" b="1" dirty="0"/>
              <a:t>Al bar: esercizio di conversazione</a:t>
            </a:r>
          </a:p>
        </p:txBody>
      </p:sp>
      <p:sp>
        <p:nvSpPr>
          <p:cNvPr id="6" name="AutoShape 2" descr="napoli espresso">
            <a:extLst>
              <a:ext uri="{FF2B5EF4-FFF2-40B4-BE49-F238E27FC236}">
                <a16:creationId xmlns:a16="http://schemas.microsoft.com/office/drawing/2014/main" id="{506F2B5B-B0A7-12F1-AFD8-EE7CAFC55C95}"/>
              </a:ext>
            </a:extLst>
          </p:cNvPr>
          <p:cNvSpPr>
            <a:spLocks noChangeAspect="1" noChangeArrowheads="1"/>
          </p:cNvSpPr>
          <p:nvPr/>
        </p:nvSpPr>
        <p:spPr bwMode="auto">
          <a:xfrm>
            <a:off x="7943088" y="3103562"/>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7" name="AutoShape 4" descr="napoli espresso">
            <a:extLst>
              <a:ext uri="{FF2B5EF4-FFF2-40B4-BE49-F238E27FC236}">
                <a16:creationId xmlns:a16="http://schemas.microsoft.com/office/drawing/2014/main" id="{2843AACE-5A50-FC0A-E0AB-28AB09F3CDC7}"/>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1E114A-B343-C7F3-347F-5E02A93EB65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C94F7E9-6A13-E41A-01E7-61FB6B7C7FBD}"/>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graphicFrame>
        <p:nvGraphicFramePr>
          <p:cNvPr id="4" name="Segnaposto contenuto 3">
            <a:extLst>
              <a:ext uri="{FF2B5EF4-FFF2-40B4-BE49-F238E27FC236}">
                <a16:creationId xmlns:a16="http://schemas.microsoft.com/office/drawing/2014/main" id="{E053E5B1-1F4B-4078-9B1C-D9F0B4A23BA5}"/>
              </a:ext>
            </a:extLst>
          </p:cNvPr>
          <p:cNvGraphicFramePr>
            <a:graphicFrameLocks noGrp="1"/>
          </p:cNvGraphicFramePr>
          <p:nvPr>
            <p:ph idx="1"/>
            <p:extLst>
              <p:ext uri="{D42A27DB-BD31-4B8C-83A1-F6EECF244321}">
                <p14:modId xmlns:p14="http://schemas.microsoft.com/office/powerpoint/2010/main" val="3483907239"/>
              </p:ext>
            </p:extLst>
          </p:nvPr>
        </p:nvGraphicFramePr>
        <p:xfrm>
          <a:off x="6272977" y="1669574"/>
          <a:ext cx="5358584" cy="4663440"/>
        </p:xfrm>
        <a:graphic>
          <a:graphicData uri="http://schemas.openxmlformats.org/drawingml/2006/table">
            <a:tbl>
              <a:tblPr firstRow="1" bandRow="1">
                <a:tableStyleId>{5C22544A-7EE6-4342-B048-85BDC9FD1C3A}</a:tableStyleId>
              </a:tblPr>
              <a:tblGrid>
                <a:gridCol w="2679292">
                  <a:extLst>
                    <a:ext uri="{9D8B030D-6E8A-4147-A177-3AD203B41FA5}">
                      <a16:colId xmlns:a16="http://schemas.microsoft.com/office/drawing/2014/main" val="2087790187"/>
                    </a:ext>
                  </a:extLst>
                </a:gridCol>
                <a:gridCol w="2679292">
                  <a:extLst>
                    <a:ext uri="{9D8B030D-6E8A-4147-A177-3AD203B41FA5}">
                      <a16:colId xmlns:a16="http://schemas.microsoft.com/office/drawing/2014/main" val="1701465302"/>
                    </a:ext>
                  </a:extLst>
                </a:gridCol>
              </a:tblGrid>
              <a:tr h="370840">
                <a:tc>
                  <a:txBody>
                    <a:bodyPr/>
                    <a:lstStyle/>
                    <a:p>
                      <a:r>
                        <a:rPr lang="ja-JP" altLang="it-IT" sz="2800" dirty="0"/>
                        <a:t>男性名詞</a:t>
                      </a:r>
                      <a:endParaRPr lang="it-IT" sz="2800" dirty="0"/>
                    </a:p>
                  </a:txBody>
                  <a:tcPr/>
                </a:tc>
                <a:tc>
                  <a:txBody>
                    <a:bodyPr/>
                    <a:lstStyle/>
                    <a:p>
                      <a:r>
                        <a:rPr lang="ja-JP" altLang="it-IT" sz="2800" dirty="0"/>
                        <a:t>女性名詞</a:t>
                      </a:r>
                      <a:endParaRPr lang="it-IT" sz="2800" dirty="0"/>
                    </a:p>
                  </a:txBody>
                  <a:tcPr/>
                </a:tc>
                <a:extLst>
                  <a:ext uri="{0D108BD9-81ED-4DB2-BD59-A6C34878D82A}">
                    <a16:rowId xmlns:a16="http://schemas.microsoft.com/office/drawing/2014/main" val="474161945"/>
                  </a:ext>
                </a:extLst>
              </a:tr>
              <a:tr h="370840">
                <a:tc>
                  <a:txBody>
                    <a:bodyPr/>
                    <a:lstStyle/>
                    <a:p>
                      <a:r>
                        <a:rPr lang="it-IT" sz="2800" dirty="0"/>
                        <a:t>ragazzo</a:t>
                      </a:r>
                      <a:r>
                        <a:rPr lang="ja-JP" altLang="it-IT" sz="2800" dirty="0"/>
                        <a:t>男</a:t>
                      </a:r>
                      <a:endParaRPr lang="it-IT" altLang="ja-JP" sz="2800" dirty="0"/>
                    </a:p>
                  </a:txBody>
                  <a:tcPr/>
                </a:tc>
                <a:tc>
                  <a:txBody>
                    <a:bodyPr/>
                    <a:lstStyle/>
                    <a:p>
                      <a:r>
                        <a:rPr lang="it-IT" sz="2800" dirty="0"/>
                        <a:t>ragazza</a:t>
                      </a:r>
                      <a:r>
                        <a:rPr lang="ja-JP" altLang="it-IT" sz="2800" dirty="0"/>
                        <a:t>女</a:t>
                      </a:r>
                      <a:endParaRPr lang="it-IT" sz="2800" dirty="0"/>
                    </a:p>
                  </a:txBody>
                  <a:tcPr/>
                </a:tc>
                <a:extLst>
                  <a:ext uri="{0D108BD9-81ED-4DB2-BD59-A6C34878D82A}">
                    <a16:rowId xmlns:a16="http://schemas.microsoft.com/office/drawing/2014/main" val="819809601"/>
                  </a:ext>
                </a:extLst>
              </a:tr>
              <a:tr h="370840">
                <a:tc>
                  <a:txBody>
                    <a:bodyPr/>
                    <a:lstStyle/>
                    <a:p>
                      <a:r>
                        <a:rPr lang="it-IT" sz="2800" dirty="0"/>
                        <a:t>padre</a:t>
                      </a:r>
                      <a:r>
                        <a:rPr lang="ja-JP" altLang="it-IT" sz="2800" dirty="0"/>
                        <a:t>父</a:t>
                      </a:r>
                      <a:endParaRPr lang="it-IT" sz="2800" dirty="0"/>
                    </a:p>
                  </a:txBody>
                  <a:tcPr/>
                </a:tc>
                <a:tc>
                  <a:txBody>
                    <a:bodyPr/>
                    <a:lstStyle/>
                    <a:p>
                      <a:r>
                        <a:rPr lang="it-IT" sz="2800" dirty="0"/>
                        <a:t>madre</a:t>
                      </a:r>
                      <a:r>
                        <a:rPr lang="ja-JP" altLang="it-IT" sz="2800" dirty="0"/>
                        <a:t>母</a:t>
                      </a:r>
                      <a:endParaRPr lang="it-IT" sz="2800" dirty="0"/>
                    </a:p>
                  </a:txBody>
                  <a:tcPr/>
                </a:tc>
                <a:extLst>
                  <a:ext uri="{0D108BD9-81ED-4DB2-BD59-A6C34878D82A}">
                    <a16:rowId xmlns:a16="http://schemas.microsoft.com/office/drawing/2014/main" val="2049752340"/>
                  </a:ext>
                </a:extLst>
              </a:tr>
              <a:tr h="370840">
                <a:tc>
                  <a:txBody>
                    <a:bodyPr/>
                    <a:lstStyle/>
                    <a:p>
                      <a:r>
                        <a:rPr lang="it-IT" altLang="ja-JP" sz="2800" dirty="0"/>
                        <a:t>t</a:t>
                      </a:r>
                      <a:r>
                        <a:rPr lang="it-IT" sz="2800" dirty="0"/>
                        <a:t>oro</a:t>
                      </a:r>
                      <a:r>
                        <a:rPr lang="ja-JP" altLang="it-IT" sz="2800" dirty="0"/>
                        <a:t>雄牛</a:t>
                      </a:r>
                      <a:endParaRPr lang="it-IT" sz="2800" dirty="0"/>
                    </a:p>
                  </a:txBody>
                  <a:tcPr/>
                </a:tc>
                <a:tc>
                  <a:txBody>
                    <a:bodyPr/>
                    <a:lstStyle/>
                    <a:p>
                      <a:r>
                        <a:rPr lang="it-IT" sz="2800" dirty="0"/>
                        <a:t>vacca</a:t>
                      </a:r>
                      <a:r>
                        <a:rPr lang="ja-JP" altLang="it-IT" sz="2800" dirty="0"/>
                        <a:t>雌牛</a:t>
                      </a:r>
                      <a:endParaRPr lang="it-IT" sz="2800" dirty="0"/>
                    </a:p>
                  </a:txBody>
                  <a:tcPr/>
                </a:tc>
                <a:extLst>
                  <a:ext uri="{0D108BD9-81ED-4DB2-BD59-A6C34878D82A}">
                    <a16:rowId xmlns:a16="http://schemas.microsoft.com/office/drawing/2014/main" val="1181820596"/>
                  </a:ext>
                </a:extLst>
              </a:tr>
              <a:tr h="370840">
                <a:tc>
                  <a:txBody>
                    <a:bodyPr/>
                    <a:lstStyle/>
                    <a:p>
                      <a:r>
                        <a:rPr lang="it-IT" altLang="ja-JP" sz="2800" dirty="0"/>
                        <a:t>f</a:t>
                      </a:r>
                      <a:r>
                        <a:rPr lang="it-IT" sz="2800" dirty="0"/>
                        <a:t>ratello</a:t>
                      </a:r>
                      <a:r>
                        <a:rPr lang="ja-JP" altLang="it-IT" sz="2800" dirty="0"/>
                        <a:t>兄・弟</a:t>
                      </a:r>
                      <a:endParaRPr lang="it-IT" sz="2800" dirty="0"/>
                    </a:p>
                  </a:txBody>
                  <a:tcPr/>
                </a:tc>
                <a:tc>
                  <a:txBody>
                    <a:bodyPr/>
                    <a:lstStyle/>
                    <a:p>
                      <a:r>
                        <a:rPr lang="it-IT" sz="2800" dirty="0"/>
                        <a:t>sorella</a:t>
                      </a:r>
                      <a:r>
                        <a:rPr lang="ja-JP" altLang="it-IT" sz="2800" dirty="0"/>
                        <a:t>姉・妹</a:t>
                      </a:r>
                      <a:endParaRPr lang="it-IT" sz="2800" dirty="0"/>
                    </a:p>
                  </a:txBody>
                  <a:tcPr/>
                </a:tc>
                <a:extLst>
                  <a:ext uri="{0D108BD9-81ED-4DB2-BD59-A6C34878D82A}">
                    <a16:rowId xmlns:a16="http://schemas.microsoft.com/office/drawing/2014/main" val="3785269971"/>
                  </a:ext>
                </a:extLst>
              </a:tr>
              <a:tr h="370840">
                <a:tc>
                  <a:txBody>
                    <a:bodyPr/>
                    <a:lstStyle/>
                    <a:p>
                      <a:r>
                        <a:rPr lang="it-IT" altLang="ja-JP" sz="2800" dirty="0"/>
                        <a:t>g</a:t>
                      </a:r>
                      <a:r>
                        <a:rPr lang="it-IT" sz="2800" dirty="0"/>
                        <a:t>allo</a:t>
                      </a:r>
                      <a:r>
                        <a:rPr lang="ja-JP" altLang="it-IT" sz="2800" dirty="0"/>
                        <a:t>鶏</a:t>
                      </a:r>
                      <a:endParaRPr lang="it-IT" sz="2800" dirty="0"/>
                    </a:p>
                  </a:txBody>
                  <a:tcPr/>
                </a:tc>
                <a:tc>
                  <a:txBody>
                    <a:bodyPr/>
                    <a:lstStyle/>
                    <a:p>
                      <a:r>
                        <a:rPr lang="it-IT" sz="2800" dirty="0"/>
                        <a:t>gallina</a:t>
                      </a:r>
                      <a:r>
                        <a:rPr lang="ja-JP" altLang="it-IT" sz="2800" dirty="0"/>
                        <a:t>牝鶏</a:t>
                      </a:r>
                      <a:endParaRPr lang="it-IT" sz="2800" dirty="0"/>
                    </a:p>
                  </a:txBody>
                  <a:tcPr/>
                </a:tc>
                <a:extLst>
                  <a:ext uri="{0D108BD9-81ED-4DB2-BD59-A6C34878D82A}">
                    <a16:rowId xmlns:a16="http://schemas.microsoft.com/office/drawing/2014/main" val="2325736540"/>
                  </a:ext>
                </a:extLst>
              </a:tr>
              <a:tr h="370840">
                <a:tc>
                  <a:txBody>
                    <a:bodyPr/>
                    <a:lstStyle/>
                    <a:p>
                      <a:r>
                        <a:rPr lang="it-IT" sz="2800" dirty="0"/>
                        <a:t>dottore</a:t>
                      </a:r>
                      <a:r>
                        <a:rPr lang="ja-JP" altLang="it-IT" sz="2800" dirty="0"/>
                        <a:t>医者</a:t>
                      </a:r>
                      <a:endParaRPr lang="it-IT" sz="2800" dirty="0"/>
                    </a:p>
                  </a:txBody>
                  <a:tcPr/>
                </a:tc>
                <a:tc>
                  <a:txBody>
                    <a:bodyPr/>
                    <a:lstStyle/>
                    <a:p>
                      <a:r>
                        <a:rPr lang="it-IT" sz="2800" dirty="0"/>
                        <a:t>dottoressa</a:t>
                      </a:r>
                      <a:r>
                        <a:rPr lang="ja-JP" altLang="it-IT" sz="2800" dirty="0"/>
                        <a:t>医者</a:t>
                      </a:r>
                      <a:endParaRPr lang="it-IT" sz="2800" dirty="0"/>
                    </a:p>
                  </a:txBody>
                  <a:tcPr/>
                </a:tc>
                <a:extLst>
                  <a:ext uri="{0D108BD9-81ED-4DB2-BD59-A6C34878D82A}">
                    <a16:rowId xmlns:a16="http://schemas.microsoft.com/office/drawing/2014/main" val="887446152"/>
                  </a:ext>
                </a:extLst>
              </a:tr>
              <a:tr h="370840">
                <a:tc>
                  <a:txBody>
                    <a:bodyPr/>
                    <a:lstStyle/>
                    <a:p>
                      <a:r>
                        <a:rPr lang="it-IT" sz="2800" dirty="0"/>
                        <a:t>Mario</a:t>
                      </a:r>
                      <a:r>
                        <a:rPr lang="ja-JP" altLang="it-IT" sz="2800" dirty="0"/>
                        <a:t>マリオ</a:t>
                      </a:r>
                      <a:endParaRPr lang="it-IT" sz="2800" dirty="0"/>
                    </a:p>
                  </a:txBody>
                  <a:tcPr/>
                </a:tc>
                <a:tc>
                  <a:txBody>
                    <a:bodyPr/>
                    <a:lstStyle/>
                    <a:p>
                      <a:r>
                        <a:rPr lang="it-IT" sz="2800" dirty="0"/>
                        <a:t>Maria</a:t>
                      </a:r>
                      <a:r>
                        <a:rPr lang="ja-JP" altLang="it-IT" sz="2800" dirty="0"/>
                        <a:t>マリア</a:t>
                      </a:r>
                      <a:endParaRPr lang="it-IT" sz="2800" dirty="0"/>
                    </a:p>
                  </a:txBody>
                  <a:tcPr/>
                </a:tc>
                <a:extLst>
                  <a:ext uri="{0D108BD9-81ED-4DB2-BD59-A6C34878D82A}">
                    <a16:rowId xmlns:a16="http://schemas.microsoft.com/office/drawing/2014/main" val="1168471576"/>
                  </a:ext>
                </a:extLst>
              </a:tr>
              <a:tr h="370840">
                <a:tc>
                  <a:txBody>
                    <a:bodyPr/>
                    <a:lstStyle/>
                    <a:p>
                      <a:r>
                        <a:rPr lang="it-IT" sz="2800" dirty="0"/>
                        <a:t>impiegato</a:t>
                      </a:r>
                      <a:r>
                        <a:rPr lang="ja-JP" altLang="it-IT" sz="2800" dirty="0"/>
                        <a:t>社員</a:t>
                      </a:r>
                      <a:endParaRPr lang="it-IT" sz="2800" dirty="0"/>
                    </a:p>
                  </a:txBody>
                  <a:tcPr/>
                </a:tc>
                <a:tc>
                  <a:txBody>
                    <a:bodyPr/>
                    <a:lstStyle/>
                    <a:p>
                      <a:r>
                        <a:rPr lang="it-IT" sz="2800" dirty="0"/>
                        <a:t>impiegata</a:t>
                      </a:r>
                      <a:r>
                        <a:rPr lang="ja-JP" altLang="it-IT" sz="2800" dirty="0"/>
                        <a:t>社員</a:t>
                      </a:r>
                      <a:endParaRPr lang="it-IT" sz="2800" dirty="0"/>
                    </a:p>
                  </a:txBody>
                  <a:tcPr/>
                </a:tc>
                <a:extLst>
                  <a:ext uri="{0D108BD9-81ED-4DB2-BD59-A6C34878D82A}">
                    <a16:rowId xmlns:a16="http://schemas.microsoft.com/office/drawing/2014/main" val="377393558"/>
                  </a:ext>
                </a:extLst>
              </a:tr>
            </a:tbl>
          </a:graphicData>
        </a:graphic>
      </p:graphicFrame>
      <p:sp>
        <p:nvSpPr>
          <p:cNvPr id="5" name="Segnaposto contenuto 2">
            <a:extLst>
              <a:ext uri="{FF2B5EF4-FFF2-40B4-BE49-F238E27FC236}">
                <a16:creationId xmlns:a16="http://schemas.microsoft.com/office/drawing/2014/main" id="{6AB850E2-AD90-8AFF-290A-B55E65AE70F7}"/>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it-IT" sz="3600" dirty="0"/>
              <a:t>文法的範疇</a:t>
            </a:r>
            <a:endParaRPr lang="it-IT" altLang="ja-JP" sz="3600" dirty="0"/>
          </a:p>
          <a:p>
            <a:endParaRPr lang="it-IT" altLang="ja-JP" sz="3600" dirty="0"/>
          </a:p>
          <a:p>
            <a:endParaRPr lang="it-IT" altLang="ja-JP" sz="3600" dirty="0"/>
          </a:p>
          <a:p>
            <a:pPr marL="0" indent="0">
              <a:buNone/>
            </a:pPr>
            <a:r>
              <a:rPr lang="ja-JP" altLang="it-IT" sz="3600" dirty="0"/>
              <a:t>自然界と一致するもの→</a:t>
            </a:r>
            <a:endParaRPr lang="it-IT" sz="3600" dirty="0"/>
          </a:p>
        </p:txBody>
      </p:sp>
    </p:spTree>
    <p:extLst>
      <p:ext uri="{BB962C8B-B14F-4D97-AF65-F5344CB8AC3E}">
        <p14:creationId xmlns:p14="http://schemas.microsoft.com/office/powerpoint/2010/main" val="38478093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Vocabolario</a:t>
            </a:r>
            <a:r>
              <a:rPr b="1" dirty="0"/>
              <a:t> (</a:t>
            </a:r>
            <a:r>
              <a:rPr b="1" dirty="0" err="1"/>
              <a:t>maschile</a:t>
            </a:r>
            <a:r>
              <a:rPr b="1" dirty="0"/>
              <a:t>)</a:t>
            </a:r>
            <a:r>
              <a:rPr lang="ja-JP" altLang="it-IT" b="1" dirty="0"/>
              <a:t>単語（㊚</a:t>
            </a:r>
            <a:r>
              <a:rPr lang="ja-JP" altLang="it-IT" dirty="0"/>
              <a:t>）</a:t>
            </a:r>
            <a:endParaRPr dirty="0"/>
          </a:p>
        </p:txBody>
      </p:sp>
      <p:sp>
        <p:nvSpPr>
          <p:cNvPr id="3" name="Content Placeholder 2"/>
          <p:cNvSpPr>
            <a:spLocks noGrp="1"/>
          </p:cNvSpPr>
          <p:nvPr>
            <p:ph idx="1"/>
          </p:nvPr>
        </p:nvSpPr>
        <p:spPr/>
        <p:txBody>
          <a:bodyPr/>
          <a:lstStyle/>
          <a:p>
            <a:r>
              <a:rPr dirty="0"/>
              <a:t> il caffè ☕</a:t>
            </a:r>
          </a:p>
          <a:p>
            <a:r>
              <a:rPr dirty="0"/>
              <a:t> </a:t>
            </a:r>
            <a:r>
              <a:rPr lang="it-IT" dirty="0"/>
              <a:t>il</a:t>
            </a:r>
            <a:r>
              <a:rPr dirty="0"/>
              <a:t> cornetto 🥐</a:t>
            </a:r>
          </a:p>
          <a:p>
            <a:r>
              <a:rPr dirty="0"/>
              <a:t> il cappuccino ☕🥛</a:t>
            </a:r>
          </a:p>
          <a:p>
            <a:r>
              <a:rPr dirty="0"/>
              <a:t> il panino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Vocabolario</a:t>
            </a:r>
            <a:r>
              <a:rPr b="1" dirty="0"/>
              <a:t> (</a:t>
            </a:r>
            <a:r>
              <a:rPr b="1" dirty="0" err="1"/>
              <a:t>femminile</a:t>
            </a:r>
            <a:r>
              <a:rPr b="1" dirty="0"/>
              <a:t>)</a:t>
            </a:r>
            <a:r>
              <a:rPr lang="ja-JP" altLang="it-IT" b="1" dirty="0"/>
              <a:t>単語（㊛</a:t>
            </a:r>
            <a:r>
              <a:rPr lang="ja-JP" altLang="it-IT" dirty="0"/>
              <a:t>）</a:t>
            </a:r>
            <a:endParaRPr dirty="0"/>
          </a:p>
        </p:txBody>
      </p:sp>
      <p:sp>
        <p:nvSpPr>
          <p:cNvPr id="3" name="Content Placeholder 2"/>
          <p:cNvSpPr>
            <a:spLocks noGrp="1"/>
          </p:cNvSpPr>
          <p:nvPr>
            <p:ph idx="1"/>
          </p:nvPr>
        </p:nvSpPr>
        <p:spPr/>
        <p:txBody>
          <a:bodyPr/>
          <a:lstStyle/>
          <a:p>
            <a:r>
              <a:rPr dirty="0"/>
              <a:t> la tazza 🍵</a:t>
            </a:r>
          </a:p>
          <a:p>
            <a:r>
              <a:rPr dirty="0"/>
              <a:t> </a:t>
            </a:r>
            <a:r>
              <a:rPr dirty="0" err="1"/>
              <a:t>l’acqua</a:t>
            </a:r>
            <a:r>
              <a:rPr dirty="0"/>
              <a:t> 💧</a:t>
            </a:r>
          </a:p>
          <a:p>
            <a:r>
              <a:rPr dirty="0"/>
              <a:t> </a:t>
            </a:r>
            <a:r>
              <a:rPr lang="it-IT" dirty="0"/>
              <a:t>la</a:t>
            </a:r>
            <a:r>
              <a:rPr dirty="0"/>
              <a:t> brioche 🥐</a:t>
            </a:r>
          </a:p>
          <a:p>
            <a:r>
              <a:rPr dirty="0"/>
              <a:t> la </a:t>
            </a:r>
            <a:r>
              <a:rPr dirty="0" err="1"/>
              <a:t>spremuta</a:t>
            </a:r>
            <a:r>
              <a:rPr lang="it-IT" dirty="0"/>
              <a:t> di arance</a:t>
            </a:r>
            <a:r>
              <a:rPr dirty="0"/>
              <a:t> 🍊</a:t>
            </a:r>
          </a:p>
          <a:p>
            <a:r>
              <a:rPr dirty="0"/>
              <a:t> </a:t>
            </a:r>
            <a:r>
              <a:rPr lang="it-IT" dirty="0"/>
              <a:t>la</a:t>
            </a:r>
            <a:r>
              <a:rPr dirty="0"/>
              <a:t> </a:t>
            </a:r>
            <a:r>
              <a:rPr dirty="0" err="1"/>
              <a:t>bottiglia</a:t>
            </a:r>
            <a:r>
              <a:rPr dirty="0"/>
              <a:t> </a:t>
            </a:r>
            <a:r>
              <a:rPr lang="it-IT" dirty="0"/>
              <a:t>d’acqua</a:t>
            </a:r>
            <a:r>
              <a:rPr dirty="0"/>
              <a:t>🍼</a:t>
            </a:r>
            <a:r>
              <a:rPr lang="it-IT" dirty="0"/>
              <a:t>💧</a:t>
            </a:r>
            <a:endParaRPr dirty="0"/>
          </a:p>
          <a:p>
            <a:r>
              <a:rPr dirty="0"/>
              <a:t> la </a:t>
            </a:r>
            <a:r>
              <a:rPr dirty="0" err="1"/>
              <a:t>macedonia</a:t>
            </a:r>
            <a:r>
              <a:rPr dirty="0"/>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7A8C2F-976B-25BF-9963-D554F471A69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718A5C6-BBC7-1908-B14E-002CCF1B320C}"/>
              </a:ext>
            </a:extLst>
          </p:cNvPr>
          <p:cNvSpPr>
            <a:spLocks noGrp="1"/>
          </p:cNvSpPr>
          <p:nvPr>
            <p:ph type="title"/>
          </p:nvPr>
        </p:nvSpPr>
        <p:spPr/>
        <p:txBody>
          <a:bodyPr/>
          <a:lstStyle/>
          <a:p>
            <a:r>
              <a:rPr lang="it-IT" b="1" dirty="0"/>
              <a:t>Numeri e soldi </a:t>
            </a:r>
            <a:r>
              <a:rPr lang="ja-JP" altLang="it-IT" b="1" dirty="0"/>
              <a:t>数字とお金</a:t>
            </a:r>
            <a:endParaRPr lang="it-IT" b="1" dirty="0"/>
          </a:p>
        </p:txBody>
      </p:sp>
      <p:sp>
        <p:nvSpPr>
          <p:cNvPr id="3" name="Segnaposto contenuto 2">
            <a:extLst>
              <a:ext uri="{FF2B5EF4-FFF2-40B4-BE49-F238E27FC236}">
                <a16:creationId xmlns:a16="http://schemas.microsoft.com/office/drawing/2014/main" id="{77299212-87B3-9539-1013-5ED5549F7846}"/>
              </a:ext>
            </a:extLst>
          </p:cNvPr>
          <p:cNvSpPr>
            <a:spLocks noGrp="1"/>
          </p:cNvSpPr>
          <p:nvPr>
            <p:ph idx="1"/>
          </p:nvPr>
        </p:nvSpPr>
        <p:spPr>
          <a:xfrm>
            <a:off x="838200" y="1825624"/>
            <a:ext cx="1973826" cy="5032375"/>
          </a:xfrm>
        </p:spPr>
        <p:txBody>
          <a:bodyPr>
            <a:normAutofit fontScale="92500" lnSpcReduction="10000"/>
          </a:bodyPr>
          <a:lstStyle/>
          <a:p>
            <a:pPr marL="0" indent="0">
              <a:buNone/>
            </a:pPr>
            <a:r>
              <a:rPr lang="it-IT" sz="3200" dirty="0"/>
              <a:t>1 uno</a:t>
            </a:r>
          </a:p>
          <a:p>
            <a:pPr marL="0" indent="0">
              <a:buNone/>
            </a:pPr>
            <a:r>
              <a:rPr lang="it-IT" sz="3200" dirty="0"/>
              <a:t>2 due</a:t>
            </a:r>
          </a:p>
          <a:p>
            <a:pPr marL="0" indent="0">
              <a:buNone/>
            </a:pPr>
            <a:r>
              <a:rPr lang="it-IT" sz="3200" dirty="0"/>
              <a:t>3 tre</a:t>
            </a:r>
          </a:p>
          <a:p>
            <a:pPr marL="0" indent="0">
              <a:buNone/>
            </a:pPr>
            <a:r>
              <a:rPr lang="it-IT" sz="3200" dirty="0"/>
              <a:t>4 quattro</a:t>
            </a:r>
          </a:p>
          <a:p>
            <a:pPr marL="0" indent="0">
              <a:buNone/>
            </a:pPr>
            <a:r>
              <a:rPr lang="it-IT" sz="3200" dirty="0"/>
              <a:t>5 cinque</a:t>
            </a:r>
          </a:p>
          <a:p>
            <a:pPr marL="0" indent="0">
              <a:buNone/>
            </a:pPr>
            <a:r>
              <a:rPr lang="it-IT" sz="3200" dirty="0"/>
              <a:t>6 sei</a:t>
            </a:r>
          </a:p>
          <a:p>
            <a:pPr marL="0" indent="0">
              <a:buNone/>
            </a:pPr>
            <a:r>
              <a:rPr lang="it-IT" sz="3200" dirty="0"/>
              <a:t>7 sette</a:t>
            </a:r>
          </a:p>
          <a:p>
            <a:pPr marL="0" indent="0">
              <a:buNone/>
            </a:pPr>
            <a:r>
              <a:rPr lang="it-IT" sz="3200" dirty="0"/>
              <a:t>8 otto</a:t>
            </a:r>
          </a:p>
          <a:p>
            <a:pPr marL="0" indent="0">
              <a:buNone/>
            </a:pPr>
            <a:r>
              <a:rPr lang="it-IT" sz="3200" dirty="0"/>
              <a:t>9 nove</a:t>
            </a:r>
          </a:p>
          <a:p>
            <a:pPr marL="0" indent="0">
              <a:buNone/>
            </a:pPr>
            <a:r>
              <a:rPr lang="it-IT" sz="3200" dirty="0"/>
              <a:t>10 dieci</a:t>
            </a:r>
          </a:p>
        </p:txBody>
      </p:sp>
      <p:sp>
        <p:nvSpPr>
          <p:cNvPr id="4" name="Segnaposto contenuto 2">
            <a:extLst>
              <a:ext uri="{FF2B5EF4-FFF2-40B4-BE49-F238E27FC236}">
                <a16:creationId xmlns:a16="http://schemas.microsoft.com/office/drawing/2014/main" id="{631A73DA-3C02-D8C6-924D-441DDB78DAE4}"/>
              </a:ext>
            </a:extLst>
          </p:cNvPr>
          <p:cNvSpPr txBox="1">
            <a:spLocks/>
          </p:cNvSpPr>
          <p:nvPr/>
        </p:nvSpPr>
        <p:spPr>
          <a:xfrm>
            <a:off x="3497825" y="1825625"/>
            <a:ext cx="2902975" cy="50323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11 undici</a:t>
            </a:r>
          </a:p>
          <a:p>
            <a:pPr marL="0" indent="0">
              <a:buFont typeface="Arial" panose="020B0604020202020204" pitchFamily="34" charset="0"/>
              <a:buNone/>
            </a:pPr>
            <a:r>
              <a:rPr lang="it-IT" sz="3200" dirty="0"/>
              <a:t>12 dodici</a:t>
            </a:r>
          </a:p>
          <a:p>
            <a:pPr marL="0" indent="0">
              <a:buFont typeface="Arial" panose="020B0604020202020204" pitchFamily="34" charset="0"/>
              <a:buNone/>
            </a:pPr>
            <a:r>
              <a:rPr lang="it-IT" sz="3200" dirty="0"/>
              <a:t>13 tredici</a:t>
            </a:r>
          </a:p>
          <a:p>
            <a:pPr marL="0" indent="0">
              <a:buFont typeface="Arial" panose="020B0604020202020204" pitchFamily="34" charset="0"/>
              <a:buNone/>
            </a:pPr>
            <a:r>
              <a:rPr lang="it-IT" sz="3200" dirty="0"/>
              <a:t>14 quattordici</a:t>
            </a:r>
          </a:p>
          <a:p>
            <a:pPr marL="0" indent="0">
              <a:buFont typeface="Arial" panose="020B0604020202020204" pitchFamily="34" charset="0"/>
              <a:buNone/>
            </a:pPr>
            <a:r>
              <a:rPr lang="it-IT" sz="3200" dirty="0"/>
              <a:t>15 quindici</a:t>
            </a:r>
          </a:p>
          <a:p>
            <a:pPr marL="0" indent="0">
              <a:buFont typeface="Arial" panose="020B0604020202020204" pitchFamily="34" charset="0"/>
              <a:buNone/>
            </a:pPr>
            <a:r>
              <a:rPr lang="it-IT" sz="3200" dirty="0"/>
              <a:t>16 sedici</a:t>
            </a:r>
          </a:p>
          <a:p>
            <a:pPr marL="0" indent="0">
              <a:buFont typeface="Arial" panose="020B0604020202020204" pitchFamily="34" charset="0"/>
              <a:buNone/>
            </a:pPr>
            <a:r>
              <a:rPr lang="it-IT" sz="3200" dirty="0"/>
              <a:t>17 diciassette</a:t>
            </a:r>
          </a:p>
          <a:p>
            <a:pPr marL="0" indent="0">
              <a:buFont typeface="Arial" panose="020B0604020202020204" pitchFamily="34" charset="0"/>
              <a:buNone/>
            </a:pPr>
            <a:r>
              <a:rPr lang="it-IT" sz="3200" dirty="0"/>
              <a:t>18 diciotto</a:t>
            </a:r>
          </a:p>
          <a:p>
            <a:pPr marL="0" indent="0">
              <a:buFont typeface="Arial" panose="020B0604020202020204" pitchFamily="34" charset="0"/>
              <a:buNone/>
            </a:pPr>
            <a:r>
              <a:rPr lang="it-IT" sz="3200" dirty="0"/>
              <a:t>19 diciannove</a:t>
            </a:r>
          </a:p>
          <a:p>
            <a:pPr marL="0" indent="0">
              <a:buFont typeface="Arial" panose="020B0604020202020204" pitchFamily="34" charset="0"/>
              <a:buNone/>
            </a:pPr>
            <a:r>
              <a:rPr lang="it-IT" sz="3200" dirty="0"/>
              <a:t>20 venti</a:t>
            </a:r>
          </a:p>
        </p:txBody>
      </p:sp>
      <p:sp>
        <p:nvSpPr>
          <p:cNvPr id="5" name="Segnaposto contenuto 2">
            <a:extLst>
              <a:ext uri="{FF2B5EF4-FFF2-40B4-BE49-F238E27FC236}">
                <a16:creationId xmlns:a16="http://schemas.microsoft.com/office/drawing/2014/main" id="{95D97086-24E8-186D-8430-B7DF5A230B57}"/>
              </a:ext>
            </a:extLst>
          </p:cNvPr>
          <p:cNvSpPr txBox="1">
            <a:spLocks/>
          </p:cNvSpPr>
          <p:nvPr/>
        </p:nvSpPr>
        <p:spPr>
          <a:xfrm>
            <a:off x="6614651" y="1825623"/>
            <a:ext cx="2509684" cy="50323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21 ven</a:t>
            </a:r>
            <a:r>
              <a:rPr lang="it-IT" sz="3200" b="1" dirty="0"/>
              <a:t>t</a:t>
            </a:r>
            <a:r>
              <a:rPr lang="it-IT" sz="3200" u="sng" dirty="0"/>
              <a:t>u</a:t>
            </a:r>
            <a:r>
              <a:rPr lang="it-IT" sz="3200" dirty="0"/>
              <a:t>no</a:t>
            </a:r>
          </a:p>
          <a:p>
            <a:pPr marL="0" indent="0">
              <a:buFont typeface="Arial" panose="020B0604020202020204" pitchFamily="34" charset="0"/>
              <a:buNone/>
            </a:pPr>
            <a:r>
              <a:rPr lang="it-IT" sz="3200" dirty="0"/>
              <a:t>22 venti</a:t>
            </a:r>
            <a:r>
              <a:rPr lang="it-IT" sz="3200" u="sng" dirty="0"/>
              <a:t>d</a:t>
            </a:r>
            <a:r>
              <a:rPr lang="it-IT" sz="3200" dirty="0"/>
              <a:t>ue</a:t>
            </a:r>
          </a:p>
          <a:p>
            <a:pPr marL="0" indent="0">
              <a:buFont typeface="Arial" panose="020B0604020202020204" pitchFamily="34" charset="0"/>
              <a:buNone/>
            </a:pPr>
            <a:r>
              <a:rPr lang="it-IT" sz="3200" dirty="0"/>
              <a:t>28 ven</a:t>
            </a:r>
            <a:r>
              <a:rPr lang="it-IT" sz="3200" b="1" dirty="0"/>
              <a:t>t</a:t>
            </a:r>
            <a:r>
              <a:rPr lang="it-IT" sz="3200" u="sng" dirty="0"/>
              <a:t>o</a:t>
            </a:r>
            <a:r>
              <a:rPr lang="it-IT" sz="3200" dirty="0"/>
              <a:t>tto</a:t>
            </a:r>
          </a:p>
          <a:p>
            <a:pPr marL="0" indent="0">
              <a:buFont typeface="Arial" panose="020B0604020202020204" pitchFamily="34" charset="0"/>
              <a:buNone/>
            </a:pPr>
            <a:r>
              <a:rPr lang="it-IT" sz="3200" dirty="0"/>
              <a:t>30 trenta</a:t>
            </a:r>
          </a:p>
          <a:p>
            <a:pPr marL="0" indent="0">
              <a:buFont typeface="Arial" panose="020B0604020202020204" pitchFamily="34" charset="0"/>
              <a:buNone/>
            </a:pPr>
            <a:r>
              <a:rPr lang="it-IT" sz="3200" dirty="0"/>
              <a:t>40 quaranta</a:t>
            </a:r>
          </a:p>
          <a:p>
            <a:pPr marL="0" indent="0">
              <a:buFont typeface="Arial" panose="020B0604020202020204" pitchFamily="34" charset="0"/>
              <a:buNone/>
            </a:pPr>
            <a:r>
              <a:rPr lang="it-IT" sz="3200" dirty="0"/>
              <a:t>50 cinquanta</a:t>
            </a:r>
          </a:p>
          <a:p>
            <a:pPr marL="0" indent="0">
              <a:buFont typeface="Arial" panose="020B0604020202020204" pitchFamily="34" charset="0"/>
              <a:buNone/>
            </a:pPr>
            <a:r>
              <a:rPr lang="it-IT" sz="3200" dirty="0"/>
              <a:t>60 sessanta</a:t>
            </a:r>
          </a:p>
          <a:p>
            <a:pPr marL="0" indent="0">
              <a:buFont typeface="Arial" panose="020B0604020202020204" pitchFamily="34" charset="0"/>
              <a:buNone/>
            </a:pPr>
            <a:r>
              <a:rPr lang="it-IT" sz="3200" dirty="0"/>
              <a:t>70 settanta</a:t>
            </a:r>
          </a:p>
          <a:p>
            <a:pPr marL="0" indent="0">
              <a:buFont typeface="Arial" panose="020B0604020202020204" pitchFamily="34" charset="0"/>
              <a:buNone/>
            </a:pPr>
            <a:r>
              <a:rPr lang="it-IT" sz="3200" dirty="0"/>
              <a:t>80 ottanta</a:t>
            </a:r>
          </a:p>
          <a:p>
            <a:pPr marL="0" indent="0">
              <a:buFont typeface="Arial" panose="020B0604020202020204" pitchFamily="34" charset="0"/>
              <a:buNone/>
            </a:pPr>
            <a:r>
              <a:rPr lang="it-IT" sz="3200" dirty="0"/>
              <a:t>90 novanta</a:t>
            </a:r>
          </a:p>
          <a:p>
            <a:pPr marL="0" indent="0">
              <a:buFont typeface="Arial" panose="020B0604020202020204" pitchFamily="34" charset="0"/>
              <a:buNone/>
            </a:pPr>
            <a:r>
              <a:rPr lang="it-IT" sz="3200" dirty="0"/>
              <a:t>100 cento</a:t>
            </a:r>
          </a:p>
        </p:txBody>
      </p:sp>
      <p:sp>
        <p:nvSpPr>
          <p:cNvPr id="6" name="Segnaposto contenuto 2">
            <a:extLst>
              <a:ext uri="{FF2B5EF4-FFF2-40B4-BE49-F238E27FC236}">
                <a16:creationId xmlns:a16="http://schemas.microsoft.com/office/drawing/2014/main" id="{A3563A39-EA7E-CB26-3DF3-6D140CC3EA52}"/>
              </a:ext>
            </a:extLst>
          </p:cNvPr>
          <p:cNvSpPr txBox="1">
            <a:spLocks/>
          </p:cNvSpPr>
          <p:nvPr/>
        </p:nvSpPr>
        <p:spPr>
          <a:xfrm>
            <a:off x="9379974" y="1825622"/>
            <a:ext cx="2812026" cy="5032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1,50€ un euro e cinquanta (centesimi)</a:t>
            </a:r>
          </a:p>
          <a:p>
            <a:pPr marL="0" indent="0">
              <a:buFont typeface="Arial" panose="020B0604020202020204" pitchFamily="34" charset="0"/>
              <a:buNone/>
            </a:pPr>
            <a:r>
              <a:rPr lang="it-IT" sz="3200" dirty="0"/>
              <a:t>2,25€ due euro e venticinque (centesimi)</a:t>
            </a:r>
          </a:p>
        </p:txBody>
      </p:sp>
    </p:spTree>
    <p:extLst>
      <p:ext uri="{BB962C8B-B14F-4D97-AF65-F5344CB8AC3E}">
        <p14:creationId xmlns:p14="http://schemas.microsoft.com/office/powerpoint/2010/main" val="3528243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E559E-32A0-91A7-509C-0C6610EB4DB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57A8BCD-8557-F941-6D63-1126916E9DD0}"/>
              </a:ext>
            </a:extLst>
          </p:cNvPr>
          <p:cNvSpPr>
            <a:spLocks noGrp="1"/>
          </p:cNvSpPr>
          <p:nvPr>
            <p:ph type="title"/>
          </p:nvPr>
        </p:nvSpPr>
        <p:spPr/>
        <p:txBody>
          <a:bodyPr/>
          <a:lstStyle/>
          <a:p>
            <a:r>
              <a:rPr lang="it-IT" b="1" dirty="0"/>
              <a:t>Numeri e soldi </a:t>
            </a:r>
            <a:r>
              <a:rPr lang="ja-JP" altLang="it-IT" b="1" dirty="0"/>
              <a:t>数字とお金</a:t>
            </a:r>
            <a:endParaRPr lang="it-IT" dirty="0"/>
          </a:p>
        </p:txBody>
      </p:sp>
      <p:sp>
        <p:nvSpPr>
          <p:cNvPr id="3" name="Segnaposto contenuto 2">
            <a:extLst>
              <a:ext uri="{FF2B5EF4-FFF2-40B4-BE49-F238E27FC236}">
                <a16:creationId xmlns:a16="http://schemas.microsoft.com/office/drawing/2014/main" id="{5EC27735-759C-CC7B-42A9-D9E7D5485CD0}"/>
              </a:ext>
            </a:extLst>
          </p:cNvPr>
          <p:cNvSpPr>
            <a:spLocks noGrp="1"/>
          </p:cNvSpPr>
          <p:nvPr>
            <p:ph idx="1"/>
          </p:nvPr>
        </p:nvSpPr>
        <p:spPr>
          <a:xfrm>
            <a:off x="838200" y="1825624"/>
            <a:ext cx="1973826" cy="5032375"/>
          </a:xfrm>
        </p:spPr>
        <p:txBody>
          <a:bodyPr>
            <a:normAutofit fontScale="92500" lnSpcReduction="10000"/>
          </a:bodyPr>
          <a:lstStyle/>
          <a:p>
            <a:pPr marL="0" indent="0">
              <a:buNone/>
            </a:pPr>
            <a:r>
              <a:rPr lang="it-IT" sz="3200" dirty="0"/>
              <a:t>1 uno</a:t>
            </a:r>
          </a:p>
          <a:p>
            <a:pPr marL="0" indent="0">
              <a:buNone/>
            </a:pPr>
            <a:r>
              <a:rPr lang="it-IT" sz="3200" dirty="0"/>
              <a:t>2 due</a:t>
            </a:r>
          </a:p>
          <a:p>
            <a:pPr marL="0" indent="0">
              <a:buNone/>
            </a:pPr>
            <a:r>
              <a:rPr lang="it-IT" sz="3200" dirty="0"/>
              <a:t>3 tre</a:t>
            </a:r>
          </a:p>
          <a:p>
            <a:pPr marL="0" indent="0">
              <a:buNone/>
            </a:pPr>
            <a:r>
              <a:rPr lang="it-IT" sz="3200" dirty="0"/>
              <a:t>4 quattro</a:t>
            </a:r>
          </a:p>
          <a:p>
            <a:pPr marL="0" indent="0">
              <a:buNone/>
            </a:pPr>
            <a:r>
              <a:rPr lang="it-IT" sz="3200" dirty="0"/>
              <a:t>5 cinque</a:t>
            </a:r>
          </a:p>
          <a:p>
            <a:pPr marL="0" indent="0">
              <a:buNone/>
            </a:pPr>
            <a:r>
              <a:rPr lang="it-IT" sz="3200" dirty="0"/>
              <a:t>6 sei</a:t>
            </a:r>
          </a:p>
          <a:p>
            <a:pPr marL="0" indent="0">
              <a:buNone/>
            </a:pPr>
            <a:r>
              <a:rPr lang="it-IT" sz="3200" dirty="0"/>
              <a:t>7 sette</a:t>
            </a:r>
          </a:p>
          <a:p>
            <a:pPr marL="0" indent="0">
              <a:buNone/>
            </a:pPr>
            <a:r>
              <a:rPr lang="it-IT" sz="3200" dirty="0"/>
              <a:t>8 otto</a:t>
            </a:r>
          </a:p>
          <a:p>
            <a:pPr marL="0" indent="0">
              <a:buNone/>
            </a:pPr>
            <a:r>
              <a:rPr lang="it-IT" sz="3200" dirty="0"/>
              <a:t>9 nove</a:t>
            </a:r>
          </a:p>
          <a:p>
            <a:pPr marL="0" indent="0">
              <a:buNone/>
            </a:pPr>
            <a:r>
              <a:rPr lang="it-IT" sz="3200" dirty="0"/>
              <a:t>10 dieci</a:t>
            </a:r>
          </a:p>
        </p:txBody>
      </p:sp>
      <p:sp>
        <p:nvSpPr>
          <p:cNvPr id="4" name="Segnaposto contenuto 2">
            <a:extLst>
              <a:ext uri="{FF2B5EF4-FFF2-40B4-BE49-F238E27FC236}">
                <a16:creationId xmlns:a16="http://schemas.microsoft.com/office/drawing/2014/main" id="{8C2C185F-37BA-2694-A2EB-ED3E744350C3}"/>
              </a:ext>
            </a:extLst>
          </p:cNvPr>
          <p:cNvSpPr txBox="1">
            <a:spLocks/>
          </p:cNvSpPr>
          <p:nvPr/>
        </p:nvSpPr>
        <p:spPr>
          <a:xfrm>
            <a:off x="3497825" y="1825625"/>
            <a:ext cx="2902975" cy="503237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solidFill>
                  <a:schemeClr val="bg1"/>
                </a:solidFill>
              </a:rPr>
              <a:t>11 undici</a:t>
            </a:r>
          </a:p>
          <a:p>
            <a:pPr marL="0" indent="0">
              <a:buFont typeface="Arial" panose="020B0604020202020204" pitchFamily="34" charset="0"/>
              <a:buNone/>
            </a:pPr>
            <a:r>
              <a:rPr lang="it-IT" sz="3200" dirty="0">
                <a:solidFill>
                  <a:schemeClr val="bg1"/>
                </a:solidFill>
              </a:rPr>
              <a:t>12 dodici</a:t>
            </a:r>
          </a:p>
          <a:p>
            <a:pPr marL="0" indent="0">
              <a:buFont typeface="Arial" panose="020B0604020202020204" pitchFamily="34" charset="0"/>
              <a:buNone/>
            </a:pPr>
            <a:r>
              <a:rPr lang="it-IT" sz="3200" dirty="0">
                <a:solidFill>
                  <a:schemeClr val="bg1"/>
                </a:solidFill>
              </a:rPr>
              <a:t>13 tredici</a:t>
            </a:r>
          </a:p>
          <a:p>
            <a:pPr marL="0" indent="0">
              <a:buFont typeface="Arial" panose="020B0604020202020204" pitchFamily="34" charset="0"/>
              <a:buNone/>
            </a:pPr>
            <a:r>
              <a:rPr lang="it-IT" sz="3200" dirty="0">
                <a:solidFill>
                  <a:schemeClr val="bg1"/>
                </a:solidFill>
              </a:rPr>
              <a:t>14 quattordici</a:t>
            </a:r>
          </a:p>
          <a:p>
            <a:pPr marL="0" indent="0">
              <a:buFont typeface="Arial" panose="020B0604020202020204" pitchFamily="34" charset="0"/>
              <a:buNone/>
            </a:pPr>
            <a:r>
              <a:rPr lang="it-IT" sz="3200" dirty="0">
                <a:solidFill>
                  <a:schemeClr val="bg1"/>
                </a:solidFill>
              </a:rPr>
              <a:t>15 quindici</a:t>
            </a:r>
          </a:p>
          <a:p>
            <a:pPr marL="0" indent="0">
              <a:buFont typeface="Arial" panose="020B0604020202020204" pitchFamily="34" charset="0"/>
              <a:buNone/>
            </a:pPr>
            <a:r>
              <a:rPr lang="it-IT" sz="3200" dirty="0">
                <a:solidFill>
                  <a:schemeClr val="bg1"/>
                </a:solidFill>
              </a:rPr>
              <a:t>16 sedici</a:t>
            </a:r>
          </a:p>
          <a:p>
            <a:pPr marL="0" indent="0">
              <a:buFont typeface="Arial" panose="020B0604020202020204" pitchFamily="34" charset="0"/>
              <a:buNone/>
            </a:pPr>
            <a:r>
              <a:rPr lang="it-IT" sz="3200" dirty="0">
                <a:solidFill>
                  <a:schemeClr val="bg1"/>
                </a:solidFill>
              </a:rPr>
              <a:t>17 diciassette</a:t>
            </a:r>
          </a:p>
          <a:p>
            <a:pPr marL="0" indent="0">
              <a:buFont typeface="Arial" panose="020B0604020202020204" pitchFamily="34" charset="0"/>
              <a:buNone/>
            </a:pPr>
            <a:r>
              <a:rPr lang="it-IT" sz="3200" dirty="0">
                <a:solidFill>
                  <a:schemeClr val="bg1"/>
                </a:solidFill>
              </a:rPr>
              <a:t>18 diciotto</a:t>
            </a:r>
          </a:p>
          <a:p>
            <a:pPr marL="0" indent="0">
              <a:buFont typeface="Arial" panose="020B0604020202020204" pitchFamily="34" charset="0"/>
              <a:buNone/>
            </a:pPr>
            <a:r>
              <a:rPr lang="it-IT" sz="3200" dirty="0">
                <a:solidFill>
                  <a:schemeClr val="bg1"/>
                </a:solidFill>
              </a:rPr>
              <a:t>19 diciannove</a:t>
            </a:r>
          </a:p>
          <a:p>
            <a:pPr marL="0" indent="0">
              <a:buFont typeface="Arial" panose="020B0604020202020204" pitchFamily="34" charset="0"/>
              <a:buNone/>
            </a:pPr>
            <a:r>
              <a:rPr lang="it-IT" sz="3200" dirty="0"/>
              <a:t>20 venti</a:t>
            </a:r>
          </a:p>
        </p:txBody>
      </p:sp>
      <p:sp>
        <p:nvSpPr>
          <p:cNvPr id="5" name="Segnaposto contenuto 2">
            <a:extLst>
              <a:ext uri="{FF2B5EF4-FFF2-40B4-BE49-F238E27FC236}">
                <a16:creationId xmlns:a16="http://schemas.microsoft.com/office/drawing/2014/main" id="{B37C207A-C1B5-911A-48B2-44B93E39182C}"/>
              </a:ext>
            </a:extLst>
          </p:cNvPr>
          <p:cNvSpPr txBox="1">
            <a:spLocks/>
          </p:cNvSpPr>
          <p:nvPr/>
        </p:nvSpPr>
        <p:spPr>
          <a:xfrm>
            <a:off x="6614651" y="1825623"/>
            <a:ext cx="2509684" cy="503237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21 ven</a:t>
            </a:r>
            <a:r>
              <a:rPr lang="it-IT" sz="3200" b="1" dirty="0"/>
              <a:t>t</a:t>
            </a:r>
            <a:r>
              <a:rPr lang="it-IT" sz="3200" u="sng" dirty="0"/>
              <a:t>u</a:t>
            </a:r>
            <a:r>
              <a:rPr lang="it-IT" sz="3200" dirty="0"/>
              <a:t>no</a:t>
            </a:r>
          </a:p>
          <a:p>
            <a:pPr marL="0" indent="0">
              <a:buFont typeface="Arial" panose="020B0604020202020204" pitchFamily="34" charset="0"/>
              <a:buNone/>
            </a:pPr>
            <a:r>
              <a:rPr lang="it-IT" sz="3200" dirty="0"/>
              <a:t>22 venti</a:t>
            </a:r>
            <a:r>
              <a:rPr lang="it-IT" sz="3200" u="sng" dirty="0"/>
              <a:t>d</a:t>
            </a:r>
            <a:r>
              <a:rPr lang="it-IT" sz="3200" dirty="0"/>
              <a:t>ue</a:t>
            </a:r>
          </a:p>
          <a:p>
            <a:pPr marL="0" indent="0">
              <a:buFont typeface="Arial" panose="020B0604020202020204" pitchFamily="34" charset="0"/>
              <a:buNone/>
            </a:pPr>
            <a:r>
              <a:rPr lang="it-IT" sz="3200" dirty="0"/>
              <a:t>28 ven</a:t>
            </a:r>
            <a:r>
              <a:rPr lang="it-IT" sz="3200" b="1" dirty="0"/>
              <a:t>t</a:t>
            </a:r>
            <a:r>
              <a:rPr lang="it-IT" sz="3200" u="sng" dirty="0"/>
              <a:t>o</a:t>
            </a:r>
            <a:r>
              <a:rPr lang="it-IT" sz="3200" dirty="0"/>
              <a:t>tto</a:t>
            </a:r>
          </a:p>
          <a:p>
            <a:pPr marL="0" indent="0">
              <a:buFont typeface="Arial" panose="020B0604020202020204" pitchFamily="34" charset="0"/>
              <a:buNone/>
            </a:pPr>
            <a:r>
              <a:rPr lang="it-IT" sz="3200" dirty="0">
                <a:solidFill>
                  <a:schemeClr val="bg1"/>
                </a:solidFill>
              </a:rPr>
              <a:t>30 trenta</a:t>
            </a:r>
          </a:p>
          <a:p>
            <a:pPr marL="0" indent="0">
              <a:buFont typeface="Arial" panose="020B0604020202020204" pitchFamily="34" charset="0"/>
              <a:buNone/>
            </a:pPr>
            <a:r>
              <a:rPr lang="it-IT" sz="3200" dirty="0">
                <a:solidFill>
                  <a:schemeClr val="bg1"/>
                </a:solidFill>
              </a:rPr>
              <a:t>40 quaranta</a:t>
            </a:r>
          </a:p>
          <a:p>
            <a:pPr marL="0" indent="0">
              <a:buFont typeface="Arial" panose="020B0604020202020204" pitchFamily="34" charset="0"/>
              <a:buNone/>
            </a:pPr>
            <a:r>
              <a:rPr lang="it-IT" sz="3200" dirty="0"/>
              <a:t>50 cinquanta</a:t>
            </a:r>
          </a:p>
          <a:p>
            <a:pPr marL="0" indent="0">
              <a:buFont typeface="Arial" panose="020B0604020202020204" pitchFamily="34" charset="0"/>
              <a:buNone/>
            </a:pPr>
            <a:r>
              <a:rPr lang="it-IT" sz="3200" dirty="0">
                <a:solidFill>
                  <a:schemeClr val="bg1"/>
                </a:solidFill>
              </a:rPr>
              <a:t>60 sessanta</a:t>
            </a:r>
          </a:p>
          <a:p>
            <a:pPr marL="0" indent="0">
              <a:buFont typeface="Arial" panose="020B0604020202020204" pitchFamily="34" charset="0"/>
              <a:buNone/>
            </a:pPr>
            <a:r>
              <a:rPr lang="it-IT" sz="3200" dirty="0">
                <a:solidFill>
                  <a:schemeClr val="bg1"/>
                </a:solidFill>
              </a:rPr>
              <a:t>70 settanta</a:t>
            </a:r>
          </a:p>
          <a:p>
            <a:pPr marL="0" indent="0">
              <a:buFont typeface="Arial" panose="020B0604020202020204" pitchFamily="34" charset="0"/>
              <a:buNone/>
            </a:pPr>
            <a:r>
              <a:rPr lang="it-IT" sz="3200" dirty="0">
                <a:solidFill>
                  <a:schemeClr val="bg1"/>
                </a:solidFill>
              </a:rPr>
              <a:t>80 ottanta</a:t>
            </a:r>
          </a:p>
          <a:p>
            <a:pPr marL="0" indent="0">
              <a:buFont typeface="Arial" panose="020B0604020202020204" pitchFamily="34" charset="0"/>
              <a:buNone/>
            </a:pPr>
            <a:r>
              <a:rPr lang="it-IT" sz="3200" dirty="0">
                <a:solidFill>
                  <a:schemeClr val="bg1"/>
                </a:solidFill>
              </a:rPr>
              <a:t>90 novanta</a:t>
            </a:r>
          </a:p>
          <a:p>
            <a:pPr marL="0" indent="0">
              <a:buFont typeface="Arial" panose="020B0604020202020204" pitchFamily="34" charset="0"/>
              <a:buNone/>
            </a:pPr>
            <a:r>
              <a:rPr lang="it-IT" sz="3200" dirty="0">
                <a:solidFill>
                  <a:schemeClr val="bg1"/>
                </a:solidFill>
              </a:rPr>
              <a:t>100 cento</a:t>
            </a:r>
          </a:p>
        </p:txBody>
      </p:sp>
      <p:sp>
        <p:nvSpPr>
          <p:cNvPr id="6" name="Segnaposto contenuto 2">
            <a:extLst>
              <a:ext uri="{FF2B5EF4-FFF2-40B4-BE49-F238E27FC236}">
                <a16:creationId xmlns:a16="http://schemas.microsoft.com/office/drawing/2014/main" id="{7EED122F-34E3-988A-AFCA-657C99E4ABD9}"/>
              </a:ext>
            </a:extLst>
          </p:cNvPr>
          <p:cNvSpPr txBox="1">
            <a:spLocks/>
          </p:cNvSpPr>
          <p:nvPr/>
        </p:nvSpPr>
        <p:spPr>
          <a:xfrm>
            <a:off x="9379974" y="1825622"/>
            <a:ext cx="2812026" cy="50323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it-IT" sz="3200" dirty="0"/>
              <a:t>1,50€ </a:t>
            </a:r>
            <a:r>
              <a:rPr lang="it-IT" sz="3200" b="1" dirty="0"/>
              <a:t>un euro e cinquanta (centesimi)</a:t>
            </a:r>
          </a:p>
          <a:p>
            <a:pPr marL="0" indent="0">
              <a:buFont typeface="Arial" panose="020B0604020202020204" pitchFamily="34" charset="0"/>
              <a:buNone/>
            </a:pPr>
            <a:r>
              <a:rPr lang="it-IT" sz="3200" dirty="0"/>
              <a:t>2,25€ </a:t>
            </a:r>
            <a:r>
              <a:rPr lang="it-IT" sz="3200" b="1" dirty="0"/>
              <a:t>due euro e venticinque (centesimi)</a:t>
            </a:r>
          </a:p>
        </p:txBody>
      </p:sp>
    </p:spTree>
    <p:extLst>
      <p:ext uri="{BB962C8B-B14F-4D97-AF65-F5344CB8AC3E}">
        <p14:creationId xmlns:p14="http://schemas.microsoft.com/office/powerpoint/2010/main" val="3551007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err="1"/>
              <a:t>Frasi</a:t>
            </a:r>
            <a:r>
              <a:rPr b="1" dirty="0"/>
              <a:t> util</a:t>
            </a:r>
            <a:r>
              <a:rPr lang="it-IT" b="1" dirty="0"/>
              <a:t>i </a:t>
            </a:r>
            <a:r>
              <a:rPr lang="ja-JP" altLang="it-IT" b="1" dirty="0"/>
              <a:t>使える表現</a:t>
            </a:r>
            <a:r>
              <a:rPr lang="it-IT" altLang="ja-JP" b="1" dirty="0"/>
              <a:t> </a:t>
            </a:r>
            <a:endParaRPr b="1" dirty="0"/>
          </a:p>
        </p:txBody>
      </p:sp>
      <p:sp>
        <p:nvSpPr>
          <p:cNvPr id="3" name="Content Placeholder 2"/>
          <p:cNvSpPr>
            <a:spLocks noGrp="1"/>
          </p:cNvSpPr>
          <p:nvPr>
            <p:ph idx="1"/>
          </p:nvPr>
        </p:nvSpPr>
        <p:spPr>
          <a:xfrm>
            <a:off x="838199" y="1825625"/>
            <a:ext cx="11353801" cy="4351338"/>
          </a:xfrm>
        </p:spPr>
        <p:txBody>
          <a:bodyPr/>
          <a:lstStyle/>
          <a:p>
            <a:pPr marL="0" indent="0">
              <a:buNone/>
            </a:pPr>
            <a:r>
              <a:rPr b="1" dirty="0"/>
              <a:t>1. </a:t>
            </a:r>
            <a:r>
              <a:rPr b="1" dirty="0" err="1"/>
              <a:t>Vorrei</a:t>
            </a:r>
            <a:r>
              <a:rPr b="1" dirty="0"/>
              <a:t> un caffè, per </a:t>
            </a:r>
            <a:r>
              <a:rPr b="1" dirty="0" err="1"/>
              <a:t>favore</a:t>
            </a:r>
            <a:r>
              <a:rPr b="1" dirty="0"/>
              <a:t>.</a:t>
            </a:r>
            <a:r>
              <a:rPr lang="ja-JP" altLang="it-IT" b="1" dirty="0"/>
              <a:t> </a:t>
            </a:r>
            <a:r>
              <a:rPr lang="ja-JP" altLang="it-IT" dirty="0"/>
              <a:t>コーヒーを一杯お願いします。</a:t>
            </a:r>
            <a:endParaRPr lang="it-IT" altLang="ja-JP" dirty="0"/>
          </a:p>
          <a:p>
            <a:pPr marL="0" indent="0">
              <a:buNone/>
            </a:pPr>
            <a:r>
              <a:rPr b="1" dirty="0"/>
              <a:t>2. </a:t>
            </a:r>
            <a:r>
              <a:rPr b="1" dirty="0" err="1"/>
              <a:t>Vorrei</a:t>
            </a:r>
            <a:r>
              <a:rPr b="1" dirty="0"/>
              <a:t> un cornetto.</a:t>
            </a:r>
            <a:r>
              <a:rPr lang="ja-JP" altLang="it-IT" dirty="0"/>
              <a:t>コルネットを一つください。</a:t>
            </a:r>
            <a:endParaRPr dirty="0"/>
          </a:p>
          <a:p>
            <a:pPr marL="0" indent="0">
              <a:buNone/>
            </a:pPr>
            <a:r>
              <a:rPr b="1" dirty="0"/>
              <a:t>3. Quanto costa?</a:t>
            </a:r>
            <a:r>
              <a:rPr lang="ja-JP" altLang="it-IT" dirty="0"/>
              <a:t>いくらですか</a:t>
            </a:r>
            <a:endParaRPr dirty="0"/>
          </a:p>
          <a:p>
            <a:pPr marL="0" indent="0">
              <a:buNone/>
            </a:pPr>
            <a:r>
              <a:rPr b="1" dirty="0"/>
              <a:t>4. Ecco </a:t>
            </a:r>
            <a:r>
              <a:rPr b="1" dirty="0" err="1"/>
              <a:t>i</a:t>
            </a:r>
            <a:r>
              <a:rPr b="1" dirty="0"/>
              <a:t> soldi. / Pago </a:t>
            </a:r>
            <a:r>
              <a:rPr b="1" dirty="0" err="1"/>
              <a:t>adesso</a:t>
            </a:r>
            <a:r>
              <a:rPr b="1" dirty="0"/>
              <a:t>.</a:t>
            </a:r>
            <a:r>
              <a:rPr lang="ja-JP" altLang="it-IT" dirty="0"/>
              <a:t>どうぞ</a:t>
            </a:r>
            <a:r>
              <a:rPr lang="it-IT" altLang="ja-JP" dirty="0"/>
              <a:t>/</a:t>
            </a:r>
            <a:r>
              <a:rPr lang="ja-JP" altLang="it-IT" dirty="0"/>
              <a:t>今支払います（お金を渡す）</a:t>
            </a:r>
            <a:endParaRPr dirty="0"/>
          </a:p>
          <a:p>
            <a:pPr marL="0" indent="0">
              <a:buNone/>
            </a:pPr>
            <a:r>
              <a:rPr b="1" dirty="0"/>
              <a:t>5. Il caffè è </a:t>
            </a:r>
            <a:r>
              <a:rPr b="1" dirty="0" err="1"/>
              <a:t>caldo</a:t>
            </a:r>
            <a:r>
              <a:rPr b="1" dirty="0"/>
              <a:t>.</a:t>
            </a:r>
            <a:r>
              <a:rPr lang="ja-JP" altLang="it-IT" dirty="0"/>
              <a:t>コーヒーは熱いです。</a:t>
            </a:r>
            <a:endParaRPr dirty="0"/>
          </a:p>
          <a:p>
            <a:pPr marL="0" indent="0">
              <a:buNone/>
            </a:pPr>
            <a:r>
              <a:rPr b="1" dirty="0"/>
              <a:t>6. Grazie. / Prego.</a:t>
            </a:r>
            <a:r>
              <a:rPr lang="ja-JP" altLang="it-IT" dirty="0"/>
              <a:t>ありがとうございます</a:t>
            </a:r>
            <a:r>
              <a:rPr lang="it-IT" altLang="ja-JP" dirty="0"/>
              <a:t>/</a:t>
            </a:r>
            <a:r>
              <a:rPr lang="ja-JP" altLang="it-IT" dirty="0"/>
              <a:t>どういたしまして</a:t>
            </a:r>
            <a:endParaRP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ltLang="ja-JP" b="1" dirty="0" err="1"/>
              <a:t>Role</a:t>
            </a:r>
            <a:r>
              <a:rPr lang="it-IT" altLang="ja-JP" b="1" dirty="0"/>
              <a:t>-play </a:t>
            </a:r>
            <a:r>
              <a:rPr lang="ja-JP" altLang="it-IT" b="1" dirty="0"/>
              <a:t>ロールプレイ</a:t>
            </a:r>
            <a:endParaRPr b="1" dirty="0"/>
          </a:p>
        </p:txBody>
      </p:sp>
      <p:sp>
        <p:nvSpPr>
          <p:cNvPr id="3" name="Content Placeholder 2"/>
          <p:cNvSpPr>
            <a:spLocks noGrp="1"/>
          </p:cNvSpPr>
          <p:nvPr>
            <p:ph idx="1"/>
          </p:nvPr>
        </p:nvSpPr>
        <p:spPr/>
        <p:txBody>
          <a:bodyPr>
            <a:normAutofit/>
          </a:bodyPr>
          <a:lstStyle/>
          <a:p>
            <a:r>
              <a:rPr dirty="0"/>
              <a:t>In </a:t>
            </a:r>
            <a:r>
              <a:rPr dirty="0" err="1"/>
              <a:t>coppia</a:t>
            </a:r>
            <a:r>
              <a:rPr lang="ja-JP" altLang="it-IT" dirty="0"/>
              <a:t>ペアで</a:t>
            </a:r>
            <a:r>
              <a:rPr dirty="0"/>
              <a:t> (</a:t>
            </a:r>
            <a:r>
              <a:rPr dirty="0" err="1"/>
              <a:t>Cliente</a:t>
            </a:r>
            <a:r>
              <a:rPr lang="ja-JP" altLang="it-IT" dirty="0"/>
              <a:t>お客さん</a:t>
            </a:r>
            <a:r>
              <a:rPr dirty="0"/>
              <a:t> e Barista</a:t>
            </a:r>
            <a:r>
              <a:rPr lang="ja-JP" altLang="it-IT" dirty="0"/>
              <a:t>店員さん</a:t>
            </a:r>
            <a:r>
              <a:rPr dirty="0"/>
              <a:t>):</a:t>
            </a:r>
          </a:p>
          <a:p>
            <a:endParaRPr dirty="0"/>
          </a:p>
          <a:p>
            <a:pPr marL="0" indent="0">
              <a:buNone/>
            </a:pPr>
            <a:r>
              <a:rPr u="sng" dirty="0" err="1"/>
              <a:t>Cliente</a:t>
            </a:r>
            <a:r>
              <a:rPr dirty="0"/>
              <a:t>: </a:t>
            </a:r>
            <a:r>
              <a:rPr b="1" dirty="0" err="1"/>
              <a:t>Vorrei</a:t>
            </a:r>
            <a:r>
              <a:rPr b="1" dirty="0"/>
              <a:t> un caffè, per </a:t>
            </a:r>
            <a:r>
              <a:rPr b="1" dirty="0" err="1"/>
              <a:t>favore</a:t>
            </a:r>
            <a:r>
              <a:rPr b="1" dirty="0"/>
              <a:t>.</a:t>
            </a:r>
          </a:p>
          <a:p>
            <a:pPr marL="0" indent="0">
              <a:buNone/>
            </a:pPr>
            <a:r>
              <a:rPr u="sng" dirty="0"/>
              <a:t>Barista</a:t>
            </a:r>
            <a:r>
              <a:rPr dirty="0"/>
              <a:t>: </a:t>
            </a:r>
            <a:r>
              <a:rPr b="1" dirty="0"/>
              <a:t>Un caffè. Sono 1 euro.</a:t>
            </a:r>
          </a:p>
          <a:p>
            <a:pPr marL="0" indent="0">
              <a:buNone/>
            </a:pPr>
            <a:r>
              <a:rPr u="sng" dirty="0" err="1"/>
              <a:t>Cliente</a:t>
            </a:r>
            <a:r>
              <a:rPr dirty="0"/>
              <a:t>: </a:t>
            </a:r>
            <a:r>
              <a:rPr b="1" dirty="0"/>
              <a:t>Ecco </a:t>
            </a:r>
            <a:r>
              <a:rPr b="1" dirty="0" err="1"/>
              <a:t>i</a:t>
            </a:r>
            <a:r>
              <a:rPr b="1" dirty="0"/>
              <a:t> soldi.</a:t>
            </a:r>
            <a:endParaRPr lang="it-IT" b="1" dirty="0"/>
          </a:p>
          <a:p>
            <a:pPr marL="0" indent="0">
              <a:buNone/>
            </a:pPr>
            <a:r>
              <a:rPr lang="it-IT" u="sng" dirty="0"/>
              <a:t>Barista</a:t>
            </a:r>
            <a:r>
              <a:rPr lang="it-IT" dirty="0"/>
              <a:t>: </a:t>
            </a:r>
            <a:r>
              <a:rPr lang="it-IT" b="1" dirty="0"/>
              <a:t>Grazie.</a:t>
            </a:r>
          </a:p>
          <a:p>
            <a:pPr marL="0" indent="0">
              <a:buNone/>
            </a:pPr>
            <a:endParaRPr dirty="0"/>
          </a:p>
          <a:p>
            <a:r>
              <a:rPr dirty="0"/>
              <a:t>→ </a:t>
            </a:r>
            <a:r>
              <a:rPr lang="ja-JP" altLang="it-IT" dirty="0"/>
              <a:t>交替</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277CC-2844-7629-8DE1-4E2D9268BB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69ECC-66F7-4311-BF8D-51892BC8120B}"/>
              </a:ext>
            </a:extLst>
          </p:cNvPr>
          <p:cNvSpPr>
            <a:spLocks noGrp="1"/>
          </p:cNvSpPr>
          <p:nvPr>
            <p:ph type="title"/>
          </p:nvPr>
        </p:nvSpPr>
        <p:spPr/>
        <p:txBody>
          <a:bodyPr/>
          <a:lstStyle/>
          <a:p>
            <a:r>
              <a:rPr lang="it-IT" altLang="ja-JP" b="1" dirty="0"/>
              <a:t>Compiti a casa </a:t>
            </a:r>
            <a:r>
              <a:rPr lang="ja-JP" altLang="it-IT" b="1" dirty="0"/>
              <a:t>宿題</a:t>
            </a:r>
            <a:endParaRPr b="1" dirty="0"/>
          </a:p>
        </p:txBody>
      </p:sp>
      <p:sp>
        <p:nvSpPr>
          <p:cNvPr id="3" name="Content Placeholder 2">
            <a:extLst>
              <a:ext uri="{FF2B5EF4-FFF2-40B4-BE49-F238E27FC236}">
                <a16:creationId xmlns:a16="http://schemas.microsoft.com/office/drawing/2014/main" id="{1BE5CFA0-27AF-5DDE-CB3A-C389DEFC2839}"/>
              </a:ext>
            </a:extLst>
          </p:cNvPr>
          <p:cNvSpPr>
            <a:spLocks noGrp="1"/>
          </p:cNvSpPr>
          <p:nvPr>
            <p:ph idx="1"/>
          </p:nvPr>
        </p:nvSpPr>
        <p:spPr/>
        <p:txBody>
          <a:bodyPr>
            <a:normAutofit/>
          </a:bodyPr>
          <a:lstStyle/>
          <a:p>
            <a:pPr marL="0" indent="0">
              <a:buNone/>
            </a:pPr>
            <a:r>
              <a:rPr lang="it-IT" altLang="ja-JP" b="1" dirty="0"/>
              <a:t>33</a:t>
            </a:r>
            <a:r>
              <a:rPr lang="ja-JP" altLang="it-IT" b="1" dirty="0"/>
              <a:t>ページの問い②、③、④。</a:t>
            </a:r>
            <a:endParaRPr lang="it-IT" altLang="ja-JP" b="1" dirty="0"/>
          </a:p>
          <a:p>
            <a:pPr marL="0" indent="0">
              <a:buNone/>
            </a:pPr>
            <a:r>
              <a:rPr lang="ja-JP" altLang="it-IT" b="1" dirty="0"/>
              <a:t>と</a:t>
            </a:r>
            <a:endParaRPr lang="it-IT" b="1" dirty="0"/>
          </a:p>
          <a:p>
            <a:pPr marL="0" indent="0">
              <a:buNone/>
            </a:pPr>
            <a:r>
              <a:rPr lang="ja-JP" altLang="it-IT" b="1" dirty="0"/>
              <a:t>正しい冠詞で完成させなさい。</a:t>
            </a:r>
            <a:endParaRPr lang="it-IT" b="1" dirty="0"/>
          </a:p>
          <a:p>
            <a:pPr marL="0" indent="0">
              <a:buNone/>
            </a:pPr>
            <a:r>
              <a:rPr lang="it-IT" b="1" dirty="0"/>
              <a:t>Ieri è venuto __ cliente. __ cliente ha detto: ‘__ caffè è buono.’</a:t>
            </a:r>
          </a:p>
          <a:p>
            <a:pPr marL="0" indent="0">
              <a:buNone/>
            </a:pPr>
            <a:r>
              <a:rPr lang="ja-JP" altLang="it-IT" dirty="0"/>
              <a:t>昨日お客さんが来ました。お客さんは「コーヒーは美味しい」と言いました。</a:t>
            </a:r>
            <a:endParaRPr lang="it-IT" altLang="ja-JP" dirty="0"/>
          </a:p>
        </p:txBody>
      </p:sp>
    </p:spTree>
    <p:extLst>
      <p:ext uri="{BB962C8B-B14F-4D97-AF65-F5344CB8AC3E}">
        <p14:creationId xmlns:p14="http://schemas.microsoft.com/office/powerpoint/2010/main" val="251936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4A3917-4585-BEF9-5480-2DED2447797F}"/>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8524BFE4-E2C7-F174-C98D-D4F039FABC9E}"/>
              </a:ext>
            </a:extLst>
          </p:cNvPr>
          <p:cNvSpPr>
            <a:spLocks noGrp="1"/>
          </p:cNvSpPr>
          <p:nvPr>
            <p:ph idx="1"/>
          </p:nvPr>
        </p:nvSpPr>
        <p:spPr>
          <a:xfrm>
            <a:off x="838200" y="1825625"/>
            <a:ext cx="5434777" cy="4351338"/>
          </a:xfrm>
        </p:spPr>
        <p:txBody>
          <a:bodyPr>
            <a:noAutofit/>
          </a:bodyPr>
          <a:lstStyle/>
          <a:p>
            <a:r>
              <a:rPr lang="ja-JP" altLang="it-IT" sz="3600" dirty="0"/>
              <a:t>原則</a:t>
            </a:r>
            <a:r>
              <a:rPr lang="it-IT" altLang="ja-JP" sz="3600" b="1" dirty="0">
                <a:solidFill>
                  <a:srgbClr val="0070C0"/>
                </a:solidFill>
              </a:rPr>
              <a:t>-o</a:t>
            </a:r>
            <a:r>
              <a:rPr lang="ja-JP" altLang="it-IT" sz="3600" dirty="0"/>
              <a:t>終わりの名詞は</a:t>
            </a:r>
            <a:r>
              <a:rPr lang="ja-JP" altLang="it-IT" sz="3600" b="1" dirty="0">
                <a:solidFill>
                  <a:srgbClr val="0070C0"/>
                </a:solidFill>
              </a:rPr>
              <a:t>男</a:t>
            </a:r>
            <a:r>
              <a:rPr lang="ja-JP" altLang="it-IT" sz="3600" dirty="0"/>
              <a:t>性名詞で</a:t>
            </a:r>
            <a:r>
              <a:rPr lang="it-IT" altLang="ja-JP" sz="3600" b="1" dirty="0">
                <a:solidFill>
                  <a:srgbClr val="FF0000"/>
                </a:solidFill>
              </a:rPr>
              <a:t>-a</a:t>
            </a:r>
            <a:r>
              <a:rPr lang="ja-JP" altLang="it-IT" sz="3600" dirty="0"/>
              <a:t>終わりの名詞は</a:t>
            </a:r>
            <a:r>
              <a:rPr lang="ja-JP" altLang="it-IT" sz="3600" b="1" dirty="0">
                <a:solidFill>
                  <a:srgbClr val="FF0000"/>
                </a:solidFill>
              </a:rPr>
              <a:t>女</a:t>
            </a:r>
            <a:r>
              <a:rPr lang="ja-JP" altLang="it-IT" sz="3600" dirty="0"/>
              <a:t>性名詞</a:t>
            </a:r>
            <a:endParaRPr lang="it-IT" altLang="ja-JP" sz="3600" dirty="0"/>
          </a:p>
          <a:p>
            <a:r>
              <a:rPr lang="ja-JP" altLang="it-IT" sz="3600" dirty="0"/>
              <a:t>例外がある：㊚ </a:t>
            </a:r>
            <a:r>
              <a:rPr lang="it-IT" altLang="ja-JP" sz="3600" dirty="0"/>
              <a:t>problem</a:t>
            </a:r>
            <a:r>
              <a:rPr lang="it-IT" altLang="ja-JP" sz="3600" dirty="0">
                <a:solidFill>
                  <a:srgbClr val="00B050"/>
                </a:solidFill>
              </a:rPr>
              <a:t>a</a:t>
            </a:r>
            <a:r>
              <a:rPr lang="ja-JP" altLang="it-IT" sz="3600" dirty="0"/>
              <a:t>問題</a:t>
            </a:r>
            <a:r>
              <a:rPr lang="it-IT" altLang="ja-JP" sz="3600" dirty="0"/>
              <a:t>, poem</a:t>
            </a:r>
            <a:r>
              <a:rPr lang="it-IT" altLang="ja-JP" sz="3600" dirty="0">
                <a:solidFill>
                  <a:srgbClr val="00B050"/>
                </a:solidFill>
              </a:rPr>
              <a:t>a</a:t>
            </a:r>
            <a:r>
              <a:rPr lang="ja-JP" altLang="it-IT" sz="3600" dirty="0"/>
              <a:t>詞</a:t>
            </a:r>
            <a:r>
              <a:rPr lang="it-IT" altLang="ja-JP" sz="3600" dirty="0"/>
              <a:t>, tem</a:t>
            </a:r>
            <a:r>
              <a:rPr lang="it-IT" altLang="ja-JP" sz="3600" dirty="0">
                <a:solidFill>
                  <a:srgbClr val="00B050"/>
                </a:solidFill>
              </a:rPr>
              <a:t>a</a:t>
            </a:r>
            <a:r>
              <a:rPr lang="ja-JP" altLang="it-IT" sz="3600" dirty="0"/>
              <a:t>テーマ</a:t>
            </a:r>
            <a:r>
              <a:rPr lang="it-IT" altLang="ja-JP" sz="3600" dirty="0"/>
              <a:t>, programm</a:t>
            </a:r>
            <a:r>
              <a:rPr lang="it-IT" altLang="ja-JP" sz="3600" dirty="0">
                <a:solidFill>
                  <a:srgbClr val="00B050"/>
                </a:solidFill>
              </a:rPr>
              <a:t>a</a:t>
            </a:r>
            <a:r>
              <a:rPr lang="ja-JP" altLang="it-IT" sz="3600" dirty="0"/>
              <a:t>プログラム；㊛ </a:t>
            </a:r>
            <a:r>
              <a:rPr lang="it-IT" altLang="ja-JP" sz="3600" dirty="0"/>
              <a:t>man</a:t>
            </a:r>
            <a:r>
              <a:rPr lang="it-IT" altLang="ja-JP" sz="3600" dirty="0">
                <a:solidFill>
                  <a:srgbClr val="00B050"/>
                </a:solidFill>
              </a:rPr>
              <a:t>o</a:t>
            </a:r>
            <a:r>
              <a:rPr lang="ja-JP" altLang="it-IT" sz="3600" dirty="0"/>
              <a:t>手</a:t>
            </a:r>
            <a:r>
              <a:rPr lang="it-IT" altLang="ja-JP" sz="3600" dirty="0"/>
              <a:t>, aut</a:t>
            </a:r>
            <a:r>
              <a:rPr lang="it-IT" altLang="ja-JP" sz="3600" dirty="0">
                <a:solidFill>
                  <a:srgbClr val="00B050"/>
                </a:solidFill>
              </a:rPr>
              <a:t>o</a:t>
            </a:r>
            <a:r>
              <a:rPr lang="ja-JP" altLang="it-IT" sz="3600" dirty="0"/>
              <a:t>自動車</a:t>
            </a:r>
            <a:endParaRPr lang="it-IT" altLang="ja-JP" sz="3600" dirty="0"/>
          </a:p>
        </p:txBody>
      </p:sp>
      <p:graphicFrame>
        <p:nvGraphicFramePr>
          <p:cNvPr id="4" name="Segnaposto contenuto 3">
            <a:extLst>
              <a:ext uri="{FF2B5EF4-FFF2-40B4-BE49-F238E27FC236}">
                <a16:creationId xmlns:a16="http://schemas.microsoft.com/office/drawing/2014/main" id="{4F1AC302-E609-BE69-0D99-45A71B34CDA7}"/>
              </a:ext>
            </a:extLst>
          </p:cNvPr>
          <p:cNvGraphicFramePr>
            <a:graphicFrameLocks/>
          </p:cNvGraphicFramePr>
          <p:nvPr>
            <p:extLst>
              <p:ext uri="{D42A27DB-BD31-4B8C-83A1-F6EECF244321}">
                <p14:modId xmlns:p14="http://schemas.microsoft.com/office/powerpoint/2010/main" val="2522126278"/>
              </p:ext>
            </p:extLst>
          </p:nvPr>
        </p:nvGraphicFramePr>
        <p:xfrm>
          <a:off x="6272977" y="1669574"/>
          <a:ext cx="5358584" cy="4145280"/>
        </p:xfrm>
        <a:graphic>
          <a:graphicData uri="http://schemas.openxmlformats.org/drawingml/2006/table">
            <a:tbl>
              <a:tblPr firstRow="1" bandRow="1">
                <a:tableStyleId>{5C22544A-7EE6-4342-B048-85BDC9FD1C3A}</a:tableStyleId>
              </a:tblPr>
              <a:tblGrid>
                <a:gridCol w="2679292">
                  <a:extLst>
                    <a:ext uri="{9D8B030D-6E8A-4147-A177-3AD203B41FA5}">
                      <a16:colId xmlns:a16="http://schemas.microsoft.com/office/drawing/2014/main" val="2087790187"/>
                    </a:ext>
                  </a:extLst>
                </a:gridCol>
                <a:gridCol w="2679292">
                  <a:extLst>
                    <a:ext uri="{9D8B030D-6E8A-4147-A177-3AD203B41FA5}">
                      <a16:colId xmlns:a16="http://schemas.microsoft.com/office/drawing/2014/main" val="1701465302"/>
                    </a:ext>
                  </a:extLst>
                </a:gridCol>
              </a:tblGrid>
              <a:tr h="370840">
                <a:tc>
                  <a:txBody>
                    <a:bodyPr/>
                    <a:lstStyle/>
                    <a:p>
                      <a:r>
                        <a:rPr lang="ja-JP" altLang="it-IT" sz="2800" dirty="0"/>
                        <a:t>男性名詞</a:t>
                      </a:r>
                      <a:endParaRPr lang="it-IT" sz="2800" dirty="0"/>
                    </a:p>
                  </a:txBody>
                  <a:tcPr/>
                </a:tc>
                <a:tc>
                  <a:txBody>
                    <a:bodyPr/>
                    <a:lstStyle/>
                    <a:p>
                      <a:r>
                        <a:rPr lang="ja-JP" altLang="it-IT" sz="2800" dirty="0"/>
                        <a:t>女性名詞</a:t>
                      </a:r>
                      <a:endParaRPr lang="it-IT" sz="2800" dirty="0"/>
                    </a:p>
                  </a:txBody>
                  <a:tcPr/>
                </a:tc>
                <a:extLst>
                  <a:ext uri="{0D108BD9-81ED-4DB2-BD59-A6C34878D82A}">
                    <a16:rowId xmlns:a16="http://schemas.microsoft.com/office/drawing/2014/main" val="474161945"/>
                  </a:ext>
                </a:extLst>
              </a:tr>
              <a:tr h="370840">
                <a:tc>
                  <a:txBody>
                    <a:bodyPr/>
                    <a:lstStyle/>
                    <a:p>
                      <a:r>
                        <a:rPr lang="it-IT" sz="2800" dirty="0"/>
                        <a:t>ragazz</a:t>
                      </a:r>
                      <a:r>
                        <a:rPr lang="it-IT" sz="2800" b="1" dirty="0">
                          <a:solidFill>
                            <a:srgbClr val="0070C0"/>
                          </a:solidFill>
                        </a:rPr>
                        <a:t>o</a:t>
                      </a:r>
                      <a:r>
                        <a:rPr lang="ja-JP" altLang="it-IT" sz="2800" dirty="0"/>
                        <a:t>男</a:t>
                      </a:r>
                      <a:endParaRPr lang="it-IT" altLang="ja-JP" sz="2800" dirty="0"/>
                    </a:p>
                  </a:txBody>
                  <a:tcPr/>
                </a:tc>
                <a:tc>
                  <a:txBody>
                    <a:bodyPr/>
                    <a:lstStyle/>
                    <a:p>
                      <a:r>
                        <a:rPr lang="it-IT" sz="2800" dirty="0"/>
                        <a:t>ragazz</a:t>
                      </a:r>
                      <a:r>
                        <a:rPr lang="it-IT" sz="2800" b="1" dirty="0">
                          <a:solidFill>
                            <a:srgbClr val="FF0000"/>
                          </a:solidFill>
                        </a:rPr>
                        <a:t>a</a:t>
                      </a:r>
                      <a:r>
                        <a:rPr lang="ja-JP" altLang="it-IT" sz="2800" dirty="0"/>
                        <a:t>女</a:t>
                      </a:r>
                      <a:endParaRPr lang="it-IT" sz="2800" dirty="0"/>
                    </a:p>
                  </a:txBody>
                  <a:tcPr/>
                </a:tc>
                <a:extLst>
                  <a:ext uri="{0D108BD9-81ED-4DB2-BD59-A6C34878D82A}">
                    <a16:rowId xmlns:a16="http://schemas.microsoft.com/office/drawing/2014/main" val="819809601"/>
                  </a:ext>
                </a:extLst>
              </a:tr>
              <a:tr h="370840">
                <a:tc>
                  <a:txBody>
                    <a:bodyPr/>
                    <a:lstStyle/>
                    <a:p>
                      <a:r>
                        <a:rPr lang="it-IT" sz="2800" dirty="0"/>
                        <a:t>padre</a:t>
                      </a:r>
                      <a:r>
                        <a:rPr lang="ja-JP" altLang="it-IT" sz="2800" dirty="0"/>
                        <a:t>父</a:t>
                      </a:r>
                      <a:endParaRPr lang="it-IT" sz="2800" dirty="0"/>
                    </a:p>
                  </a:txBody>
                  <a:tcPr/>
                </a:tc>
                <a:tc>
                  <a:txBody>
                    <a:bodyPr/>
                    <a:lstStyle/>
                    <a:p>
                      <a:r>
                        <a:rPr lang="it-IT" sz="2800" dirty="0"/>
                        <a:t>madre</a:t>
                      </a:r>
                      <a:r>
                        <a:rPr lang="ja-JP" altLang="it-IT" sz="2800" dirty="0"/>
                        <a:t>母</a:t>
                      </a:r>
                      <a:endParaRPr lang="it-IT" sz="2800" dirty="0"/>
                    </a:p>
                  </a:txBody>
                  <a:tcPr/>
                </a:tc>
                <a:extLst>
                  <a:ext uri="{0D108BD9-81ED-4DB2-BD59-A6C34878D82A}">
                    <a16:rowId xmlns:a16="http://schemas.microsoft.com/office/drawing/2014/main" val="2049752340"/>
                  </a:ext>
                </a:extLst>
              </a:tr>
              <a:tr h="370840">
                <a:tc>
                  <a:txBody>
                    <a:bodyPr/>
                    <a:lstStyle/>
                    <a:p>
                      <a:r>
                        <a:rPr lang="it-IT" altLang="ja-JP" sz="2800" dirty="0"/>
                        <a:t>t</a:t>
                      </a:r>
                      <a:r>
                        <a:rPr lang="it-IT" sz="2800" dirty="0"/>
                        <a:t>or</a:t>
                      </a:r>
                      <a:r>
                        <a:rPr lang="it-IT" sz="2800" b="1" dirty="0">
                          <a:solidFill>
                            <a:srgbClr val="0070C0"/>
                          </a:solidFill>
                        </a:rPr>
                        <a:t>o</a:t>
                      </a:r>
                      <a:r>
                        <a:rPr lang="ja-JP" altLang="it-IT" sz="2800" dirty="0"/>
                        <a:t>雄牛</a:t>
                      </a:r>
                      <a:endParaRPr lang="it-IT" sz="2800" dirty="0"/>
                    </a:p>
                  </a:txBody>
                  <a:tcPr/>
                </a:tc>
                <a:tc>
                  <a:txBody>
                    <a:bodyPr/>
                    <a:lstStyle/>
                    <a:p>
                      <a:r>
                        <a:rPr lang="it-IT" sz="2800" dirty="0"/>
                        <a:t>vacc</a:t>
                      </a:r>
                      <a:r>
                        <a:rPr lang="it-IT" sz="2800" b="1" dirty="0">
                          <a:solidFill>
                            <a:srgbClr val="FF0000"/>
                          </a:solidFill>
                        </a:rPr>
                        <a:t>a</a:t>
                      </a:r>
                      <a:r>
                        <a:rPr lang="ja-JP" altLang="it-IT" sz="2800" dirty="0"/>
                        <a:t>雌牛</a:t>
                      </a:r>
                      <a:endParaRPr lang="it-IT" sz="2800" dirty="0"/>
                    </a:p>
                  </a:txBody>
                  <a:tcPr/>
                </a:tc>
                <a:extLst>
                  <a:ext uri="{0D108BD9-81ED-4DB2-BD59-A6C34878D82A}">
                    <a16:rowId xmlns:a16="http://schemas.microsoft.com/office/drawing/2014/main" val="1181820596"/>
                  </a:ext>
                </a:extLst>
              </a:tr>
              <a:tr h="370840">
                <a:tc>
                  <a:txBody>
                    <a:bodyPr/>
                    <a:lstStyle/>
                    <a:p>
                      <a:r>
                        <a:rPr lang="it-IT" altLang="ja-JP" sz="2800" dirty="0"/>
                        <a:t>libr</a:t>
                      </a:r>
                      <a:r>
                        <a:rPr lang="it-IT" altLang="ja-JP" sz="2800" b="1" dirty="0">
                          <a:solidFill>
                            <a:srgbClr val="0070C0"/>
                          </a:solidFill>
                        </a:rPr>
                        <a:t>o</a:t>
                      </a:r>
                      <a:r>
                        <a:rPr lang="ja-JP" altLang="it-IT" sz="2800" dirty="0"/>
                        <a:t>本</a:t>
                      </a:r>
                      <a:endParaRPr lang="it-IT" sz="2800" dirty="0"/>
                    </a:p>
                  </a:txBody>
                  <a:tcPr/>
                </a:tc>
                <a:tc>
                  <a:txBody>
                    <a:bodyPr/>
                    <a:lstStyle/>
                    <a:p>
                      <a:r>
                        <a:rPr lang="it-IT" sz="2800" dirty="0"/>
                        <a:t>rivist</a:t>
                      </a:r>
                      <a:r>
                        <a:rPr lang="it-IT" sz="2800" b="1" dirty="0">
                          <a:solidFill>
                            <a:srgbClr val="FF0000"/>
                          </a:solidFill>
                        </a:rPr>
                        <a:t>a</a:t>
                      </a:r>
                      <a:r>
                        <a:rPr lang="ja-JP" altLang="it-IT" sz="2800" dirty="0"/>
                        <a:t>雑誌</a:t>
                      </a:r>
                      <a:endParaRPr lang="it-IT" sz="2800" dirty="0"/>
                    </a:p>
                  </a:txBody>
                  <a:tcPr/>
                </a:tc>
                <a:extLst>
                  <a:ext uri="{0D108BD9-81ED-4DB2-BD59-A6C34878D82A}">
                    <a16:rowId xmlns:a16="http://schemas.microsoft.com/office/drawing/2014/main" val="3785269971"/>
                  </a:ext>
                </a:extLst>
              </a:tr>
              <a:tr h="370840">
                <a:tc>
                  <a:txBody>
                    <a:bodyPr/>
                    <a:lstStyle/>
                    <a:p>
                      <a:r>
                        <a:rPr lang="it-IT" sz="2800" dirty="0"/>
                        <a:t>problem</a:t>
                      </a:r>
                      <a:r>
                        <a:rPr lang="it-IT" sz="2800" dirty="0">
                          <a:solidFill>
                            <a:srgbClr val="00B050"/>
                          </a:solidFill>
                        </a:rPr>
                        <a:t>a</a:t>
                      </a:r>
                      <a:r>
                        <a:rPr lang="ja-JP" altLang="it-IT" sz="2800" dirty="0"/>
                        <a:t>問題</a:t>
                      </a:r>
                      <a:endParaRPr lang="it-IT" sz="2800" dirty="0"/>
                    </a:p>
                  </a:txBody>
                  <a:tcPr/>
                </a:tc>
                <a:tc>
                  <a:txBody>
                    <a:bodyPr/>
                    <a:lstStyle/>
                    <a:p>
                      <a:r>
                        <a:rPr lang="it-IT" sz="2800" dirty="0"/>
                        <a:t>man</a:t>
                      </a:r>
                      <a:r>
                        <a:rPr lang="it-IT" sz="2800" dirty="0">
                          <a:solidFill>
                            <a:srgbClr val="00B050"/>
                          </a:solidFill>
                        </a:rPr>
                        <a:t>o</a:t>
                      </a:r>
                      <a:r>
                        <a:rPr lang="ja-JP" altLang="it-IT" sz="2800" dirty="0"/>
                        <a:t>手</a:t>
                      </a:r>
                      <a:endParaRPr lang="it-IT" sz="2800" dirty="0"/>
                    </a:p>
                  </a:txBody>
                  <a:tcPr/>
                </a:tc>
                <a:extLst>
                  <a:ext uri="{0D108BD9-81ED-4DB2-BD59-A6C34878D82A}">
                    <a16:rowId xmlns:a16="http://schemas.microsoft.com/office/drawing/2014/main" val="887446152"/>
                  </a:ext>
                </a:extLst>
              </a:tr>
              <a:tr h="370840">
                <a:tc>
                  <a:txBody>
                    <a:bodyPr/>
                    <a:lstStyle/>
                    <a:p>
                      <a:r>
                        <a:rPr lang="it-IT" altLang="ja-JP" sz="2800" dirty="0"/>
                        <a:t>Luc</a:t>
                      </a:r>
                      <a:r>
                        <a:rPr lang="it-IT" altLang="ja-JP" sz="2800" dirty="0">
                          <a:solidFill>
                            <a:srgbClr val="00B050"/>
                          </a:solidFill>
                        </a:rPr>
                        <a:t>a</a:t>
                      </a:r>
                      <a:r>
                        <a:rPr lang="ja-JP" altLang="it-IT" sz="2800" dirty="0"/>
                        <a:t>ルーカ</a:t>
                      </a:r>
                      <a:endParaRPr lang="it-IT" sz="2800" dirty="0"/>
                    </a:p>
                  </a:txBody>
                  <a:tcPr/>
                </a:tc>
                <a:tc>
                  <a:txBody>
                    <a:bodyPr/>
                    <a:lstStyle/>
                    <a:p>
                      <a:r>
                        <a:rPr lang="it-IT" altLang="ja-JP" sz="2800" dirty="0"/>
                        <a:t>Sim</a:t>
                      </a:r>
                      <a:r>
                        <a:rPr lang="it-IT" altLang="ja-JP" sz="2800" dirty="0">
                          <a:solidFill>
                            <a:srgbClr val="00B050"/>
                          </a:solidFill>
                        </a:rPr>
                        <a:t>o</a:t>
                      </a:r>
                      <a:r>
                        <a:rPr lang="ja-JP" altLang="it-IT" sz="2800" dirty="0"/>
                        <a:t>シーモ</a:t>
                      </a:r>
                      <a:endParaRPr lang="it-IT" altLang="ja-JP" sz="2800" dirty="0"/>
                    </a:p>
                  </a:txBody>
                  <a:tcPr/>
                </a:tc>
                <a:extLst>
                  <a:ext uri="{0D108BD9-81ED-4DB2-BD59-A6C34878D82A}">
                    <a16:rowId xmlns:a16="http://schemas.microsoft.com/office/drawing/2014/main" val="1168471576"/>
                  </a:ext>
                </a:extLst>
              </a:tr>
              <a:tr h="370840">
                <a:tc>
                  <a:txBody>
                    <a:bodyPr/>
                    <a:lstStyle/>
                    <a:p>
                      <a:r>
                        <a:rPr lang="it-IT" sz="2800" dirty="0"/>
                        <a:t>impiegat</a:t>
                      </a:r>
                      <a:r>
                        <a:rPr lang="it-IT" sz="2800" b="1" dirty="0">
                          <a:solidFill>
                            <a:srgbClr val="0070C0"/>
                          </a:solidFill>
                        </a:rPr>
                        <a:t>o</a:t>
                      </a:r>
                      <a:r>
                        <a:rPr lang="ja-JP" altLang="it-IT" sz="2800" dirty="0"/>
                        <a:t>社員</a:t>
                      </a:r>
                      <a:endParaRPr lang="it-IT" sz="2800" dirty="0"/>
                    </a:p>
                  </a:txBody>
                  <a:tcPr/>
                </a:tc>
                <a:tc>
                  <a:txBody>
                    <a:bodyPr/>
                    <a:lstStyle/>
                    <a:p>
                      <a:r>
                        <a:rPr lang="it-IT" sz="2800" dirty="0"/>
                        <a:t>impiegat</a:t>
                      </a:r>
                      <a:r>
                        <a:rPr lang="it-IT" sz="2800" b="1" dirty="0">
                          <a:solidFill>
                            <a:srgbClr val="FF0000"/>
                          </a:solidFill>
                        </a:rPr>
                        <a:t>a</a:t>
                      </a:r>
                      <a:r>
                        <a:rPr lang="ja-JP" altLang="it-IT" sz="2800" dirty="0"/>
                        <a:t>社員</a:t>
                      </a:r>
                      <a:endParaRPr lang="it-IT" sz="2800" dirty="0"/>
                    </a:p>
                  </a:txBody>
                  <a:tcPr/>
                </a:tc>
                <a:extLst>
                  <a:ext uri="{0D108BD9-81ED-4DB2-BD59-A6C34878D82A}">
                    <a16:rowId xmlns:a16="http://schemas.microsoft.com/office/drawing/2014/main" val="377393558"/>
                  </a:ext>
                </a:extLst>
              </a:tr>
            </a:tbl>
          </a:graphicData>
        </a:graphic>
      </p:graphicFrame>
    </p:spTree>
    <p:extLst>
      <p:ext uri="{BB962C8B-B14F-4D97-AF65-F5344CB8AC3E}">
        <p14:creationId xmlns:p14="http://schemas.microsoft.com/office/powerpoint/2010/main" val="3218623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29AFD-6E6E-7D50-ABDB-649A77B98C4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FCAE689-F5EA-5A06-EA08-3CF9CE2ABE98}"/>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79356184-F78A-E831-61BA-E19F670CF3DE}"/>
              </a:ext>
            </a:extLst>
          </p:cNvPr>
          <p:cNvSpPr>
            <a:spLocks noGrp="1"/>
          </p:cNvSpPr>
          <p:nvPr>
            <p:ph idx="1"/>
          </p:nvPr>
        </p:nvSpPr>
        <p:spPr>
          <a:xfrm>
            <a:off x="838200" y="1825625"/>
            <a:ext cx="5434777" cy="4351338"/>
          </a:xfrm>
        </p:spPr>
        <p:txBody>
          <a:bodyPr>
            <a:normAutofit/>
          </a:bodyPr>
          <a:lstStyle/>
          <a:p>
            <a:r>
              <a:rPr lang="ja-JP" altLang="it-IT" sz="3600" dirty="0">
                <a:solidFill>
                  <a:schemeClr val="accent2">
                    <a:lumMod val="75000"/>
                  </a:schemeClr>
                </a:solidFill>
              </a:rPr>
              <a:t>子音</a:t>
            </a:r>
            <a:r>
              <a:rPr lang="ja-JP" altLang="it-IT" sz="3600" dirty="0"/>
              <a:t>終わり（主は外来語）はほとんど㊚</a:t>
            </a:r>
            <a:endParaRPr lang="it-IT" altLang="ja-JP" sz="3600" dirty="0"/>
          </a:p>
          <a:p>
            <a:r>
              <a:rPr lang="ja-JP" altLang="it-IT" sz="3600" dirty="0"/>
              <a:t>男性なら男性名詞、女性なら女性名詞：</a:t>
            </a:r>
            <a:r>
              <a:rPr lang="it-IT" altLang="ja-JP" sz="3600" dirty="0"/>
              <a:t>parente</a:t>
            </a:r>
            <a:r>
              <a:rPr lang="ja-JP" altLang="it-IT" sz="3600" dirty="0"/>
              <a:t>親類</a:t>
            </a:r>
            <a:r>
              <a:rPr lang="it-IT" altLang="ja-JP" sz="3600" dirty="0"/>
              <a:t>, pianista</a:t>
            </a:r>
            <a:r>
              <a:rPr lang="ja-JP" altLang="it-IT" sz="3600" dirty="0"/>
              <a:t>ピアニスト</a:t>
            </a:r>
            <a:r>
              <a:rPr lang="it-IT" altLang="ja-JP" sz="3600" dirty="0"/>
              <a:t>, omicida</a:t>
            </a:r>
            <a:r>
              <a:rPr lang="ja-JP" altLang="it-IT" sz="3600" dirty="0"/>
              <a:t>殺人</a:t>
            </a:r>
            <a:endParaRPr lang="it-IT" altLang="ja-JP" sz="3600" dirty="0"/>
          </a:p>
          <a:p>
            <a:pPr marL="457200" lvl="1" indent="0">
              <a:buNone/>
            </a:pPr>
            <a:r>
              <a:rPr lang="ja-JP" altLang="it-IT" sz="3200" dirty="0"/>
              <a:t>↳形が変わらない、冠詞で区別できる</a:t>
            </a:r>
            <a:endParaRPr lang="it-IT" altLang="ja-JP" sz="3200" dirty="0"/>
          </a:p>
        </p:txBody>
      </p:sp>
      <p:graphicFrame>
        <p:nvGraphicFramePr>
          <p:cNvPr id="4" name="Segnaposto contenuto 3">
            <a:extLst>
              <a:ext uri="{FF2B5EF4-FFF2-40B4-BE49-F238E27FC236}">
                <a16:creationId xmlns:a16="http://schemas.microsoft.com/office/drawing/2014/main" id="{025D54C8-EE08-2736-BC95-3BC97FDF5571}"/>
              </a:ext>
            </a:extLst>
          </p:cNvPr>
          <p:cNvGraphicFramePr>
            <a:graphicFrameLocks/>
          </p:cNvGraphicFramePr>
          <p:nvPr>
            <p:extLst>
              <p:ext uri="{D42A27DB-BD31-4B8C-83A1-F6EECF244321}">
                <p14:modId xmlns:p14="http://schemas.microsoft.com/office/powerpoint/2010/main" val="3563049162"/>
              </p:ext>
            </p:extLst>
          </p:nvPr>
        </p:nvGraphicFramePr>
        <p:xfrm>
          <a:off x="6096000" y="2377005"/>
          <a:ext cx="5919024" cy="2590800"/>
        </p:xfrm>
        <a:graphic>
          <a:graphicData uri="http://schemas.openxmlformats.org/drawingml/2006/table">
            <a:tbl>
              <a:tblPr firstRow="1" bandRow="1">
                <a:tableStyleId>{5C22544A-7EE6-4342-B048-85BDC9FD1C3A}</a:tableStyleId>
              </a:tblPr>
              <a:tblGrid>
                <a:gridCol w="2959512">
                  <a:extLst>
                    <a:ext uri="{9D8B030D-6E8A-4147-A177-3AD203B41FA5}">
                      <a16:colId xmlns:a16="http://schemas.microsoft.com/office/drawing/2014/main" val="2087790187"/>
                    </a:ext>
                  </a:extLst>
                </a:gridCol>
                <a:gridCol w="2959512">
                  <a:extLst>
                    <a:ext uri="{9D8B030D-6E8A-4147-A177-3AD203B41FA5}">
                      <a16:colId xmlns:a16="http://schemas.microsoft.com/office/drawing/2014/main" val="1701465302"/>
                    </a:ext>
                  </a:extLst>
                </a:gridCol>
              </a:tblGrid>
              <a:tr h="370840">
                <a:tc>
                  <a:txBody>
                    <a:bodyPr/>
                    <a:lstStyle/>
                    <a:p>
                      <a:r>
                        <a:rPr lang="ja-JP" altLang="it-IT" sz="2800" dirty="0"/>
                        <a:t>男性名詞</a:t>
                      </a:r>
                      <a:endParaRPr lang="it-IT" sz="2800" dirty="0"/>
                    </a:p>
                  </a:txBody>
                  <a:tcPr/>
                </a:tc>
                <a:tc>
                  <a:txBody>
                    <a:bodyPr/>
                    <a:lstStyle/>
                    <a:p>
                      <a:r>
                        <a:rPr lang="ja-JP" altLang="it-IT" sz="2800" dirty="0"/>
                        <a:t>女性名詞</a:t>
                      </a:r>
                      <a:endParaRPr lang="it-IT" sz="2800" dirty="0"/>
                    </a:p>
                  </a:txBody>
                  <a:tcPr/>
                </a:tc>
                <a:extLst>
                  <a:ext uri="{0D108BD9-81ED-4DB2-BD59-A6C34878D82A}">
                    <a16:rowId xmlns:a16="http://schemas.microsoft.com/office/drawing/2014/main" val="474161945"/>
                  </a:ext>
                </a:extLst>
              </a:tr>
              <a:tr h="370840">
                <a:tc>
                  <a:txBody>
                    <a:bodyPr/>
                    <a:lstStyle/>
                    <a:p>
                      <a:r>
                        <a:rPr lang="it-IT" altLang="ja-JP" sz="2800" b="0" dirty="0">
                          <a:solidFill>
                            <a:schemeClr val="tx1"/>
                          </a:solidFill>
                        </a:rPr>
                        <a:t>ba</a:t>
                      </a:r>
                      <a:r>
                        <a:rPr lang="it-IT" altLang="ja-JP" sz="2800" b="0" dirty="0">
                          <a:solidFill>
                            <a:schemeClr val="accent2">
                              <a:lumMod val="75000"/>
                            </a:schemeClr>
                          </a:solidFill>
                        </a:rPr>
                        <a:t>r</a:t>
                      </a:r>
                      <a:r>
                        <a:rPr lang="ja-JP" altLang="it-IT" sz="2800" b="0" dirty="0">
                          <a:solidFill>
                            <a:schemeClr val="tx1"/>
                          </a:solidFill>
                        </a:rPr>
                        <a:t>喫茶店</a:t>
                      </a:r>
                      <a:endParaRPr lang="it-IT" sz="2800" b="0" dirty="0">
                        <a:solidFill>
                          <a:schemeClr val="tx1"/>
                        </a:solidFill>
                      </a:endParaRPr>
                    </a:p>
                  </a:txBody>
                  <a:tcPr/>
                </a:tc>
                <a:tc>
                  <a:txBody>
                    <a:bodyPr/>
                    <a:lstStyle/>
                    <a:p>
                      <a:r>
                        <a:rPr lang="it-IT" sz="2800" b="0" dirty="0">
                          <a:solidFill>
                            <a:schemeClr val="tx1"/>
                          </a:solidFill>
                        </a:rPr>
                        <a:t>sta</a:t>
                      </a:r>
                      <a:r>
                        <a:rPr lang="it-IT" sz="2800" b="1" dirty="0">
                          <a:solidFill>
                            <a:schemeClr val="tx1"/>
                          </a:solidFill>
                        </a:rPr>
                        <a:t>r</a:t>
                      </a:r>
                      <a:r>
                        <a:rPr lang="ja-JP" altLang="it-IT" sz="2800" b="0" dirty="0">
                          <a:solidFill>
                            <a:schemeClr val="tx1"/>
                          </a:solidFill>
                        </a:rPr>
                        <a:t>スター</a:t>
                      </a:r>
                      <a:endParaRPr lang="it-IT" sz="2800" b="0" dirty="0">
                        <a:solidFill>
                          <a:schemeClr val="tx1"/>
                        </a:solidFill>
                      </a:endParaRPr>
                    </a:p>
                  </a:txBody>
                  <a:tcPr/>
                </a:tc>
                <a:extLst>
                  <a:ext uri="{0D108BD9-81ED-4DB2-BD59-A6C34878D82A}">
                    <a16:rowId xmlns:a16="http://schemas.microsoft.com/office/drawing/2014/main" val="819809601"/>
                  </a:ext>
                </a:extLst>
              </a:tr>
              <a:tr h="370840">
                <a:tc>
                  <a:txBody>
                    <a:bodyPr/>
                    <a:lstStyle/>
                    <a:p>
                      <a:r>
                        <a:rPr lang="it-IT" altLang="zh-CN" sz="2800" b="0" dirty="0">
                          <a:solidFill>
                            <a:schemeClr val="tx1"/>
                          </a:solidFill>
                        </a:rPr>
                        <a:t>spor</a:t>
                      </a:r>
                      <a:r>
                        <a:rPr lang="it-IT" altLang="zh-CN" sz="2800" b="0" dirty="0">
                          <a:solidFill>
                            <a:schemeClr val="accent2">
                              <a:lumMod val="75000"/>
                            </a:schemeClr>
                          </a:solidFill>
                        </a:rPr>
                        <a:t>t</a:t>
                      </a:r>
                      <a:r>
                        <a:rPr lang="ja-JP" altLang="it-IT" sz="2800" b="0" dirty="0">
                          <a:solidFill>
                            <a:schemeClr val="tx1"/>
                          </a:solidFill>
                        </a:rPr>
                        <a:t>スポーツ</a:t>
                      </a:r>
                      <a:endParaRPr lang="it-IT" sz="2800" b="0" dirty="0">
                        <a:solidFill>
                          <a:schemeClr val="tx1"/>
                        </a:solidFill>
                      </a:endParaRPr>
                    </a:p>
                  </a:txBody>
                  <a:tcPr/>
                </a:tc>
                <a:tc>
                  <a:txBody>
                    <a:bodyPr/>
                    <a:lstStyle/>
                    <a:p>
                      <a:r>
                        <a:rPr lang="it-IT" altLang="ja-JP" sz="2800" b="0" dirty="0">
                          <a:solidFill>
                            <a:schemeClr val="tx1"/>
                          </a:solidFill>
                        </a:rPr>
                        <a:t>Fia</a:t>
                      </a:r>
                      <a:r>
                        <a:rPr lang="it-IT" altLang="ja-JP" sz="2800" b="1" dirty="0">
                          <a:solidFill>
                            <a:schemeClr val="tx1"/>
                          </a:solidFill>
                        </a:rPr>
                        <a:t>t</a:t>
                      </a:r>
                      <a:r>
                        <a:rPr lang="ja-JP" altLang="it-IT" sz="2800" b="0" dirty="0">
                          <a:solidFill>
                            <a:schemeClr val="tx1"/>
                          </a:solidFill>
                        </a:rPr>
                        <a:t>フィアット</a:t>
                      </a:r>
                      <a:endParaRPr lang="it-IT" sz="2800" b="0" dirty="0">
                        <a:solidFill>
                          <a:schemeClr val="tx1"/>
                        </a:solidFill>
                      </a:endParaRPr>
                    </a:p>
                  </a:txBody>
                  <a:tcPr/>
                </a:tc>
                <a:extLst>
                  <a:ext uri="{0D108BD9-81ED-4DB2-BD59-A6C34878D82A}">
                    <a16:rowId xmlns:a16="http://schemas.microsoft.com/office/drawing/2014/main" val="2049752340"/>
                  </a:ext>
                </a:extLst>
              </a:tr>
              <a:tr h="370840">
                <a:tc>
                  <a:txBody>
                    <a:bodyPr/>
                    <a:lstStyle/>
                    <a:p>
                      <a:r>
                        <a:rPr lang="it-IT" altLang="ja-JP" sz="2800" b="0" dirty="0">
                          <a:solidFill>
                            <a:schemeClr val="tx1"/>
                          </a:solidFill>
                        </a:rPr>
                        <a:t>giudice</a:t>
                      </a:r>
                      <a:r>
                        <a:rPr lang="ja-JP" altLang="it-IT" sz="2800" b="0" dirty="0">
                          <a:solidFill>
                            <a:schemeClr val="tx1"/>
                          </a:solidFill>
                        </a:rPr>
                        <a:t>裁判官</a:t>
                      </a:r>
                      <a:endParaRPr lang="it-IT" altLang="ja-JP" sz="2800" b="0" dirty="0">
                        <a:solidFill>
                          <a:schemeClr val="tx1"/>
                        </a:solidFill>
                      </a:endParaRPr>
                    </a:p>
                  </a:txBody>
                  <a:tcPr/>
                </a:tc>
                <a:tc>
                  <a:txBody>
                    <a:bodyPr/>
                    <a:lstStyle/>
                    <a:p>
                      <a:r>
                        <a:rPr lang="it-IT" sz="2800" b="0" dirty="0">
                          <a:solidFill>
                            <a:schemeClr val="tx1"/>
                          </a:solidFill>
                        </a:rPr>
                        <a:t>=giudice</a:t>
                      </a:r>
                      <a:r>
                        <a:rPr lang="ja-JP" altLang="it-IT" sz="2800" b="0" dirty="0">
                          <a:solidFill>
                            <a:schemeClr val="tx1"/>
                          </a:solidFill>
                        </a:rPr>
                        <a:t>裁判官</a:t>
                      </a:r>
                      <a:endParaRPr lang="it-IT" sz="2800" b="0" dirty="0">
                        <a:solidFill>
                          <a:schemeClr val="tx1"/>
                        </a:solidFill>
                      </a:endParaRPr>
                    </a:p>
                  </a:txBody>
                  <a:tcPr/>
                </a:tc>
                <a:extLst>
                  <a:ext uri="{0D108BD9-81ED-4DB2-BD59-A6C34878D82A}">
                    <a16:rowId xmlns:a16="http://schemas.microsoft.com/office/drawing/2014/main" val="1181820596"/>
                  </a:ext>
                </a:extLst>
              </a:tr>
              <a:tr h="370840">
                <a:tc>
                  <a:txBody>
                    <a:bodyPr/>
                    <a:lstStyle/>
                    <a:p>
                      <a:r>
                        <a:rPr lang="it-IT" sz="2800" b="0" dirty="0">
                          <a:solidFill>
                            <a:schemeClr val="tx1"/>
                          </a:solidFill>
                        </a:rPr>
                        <a:t>parente</a:t>
                      </a:r>
                      <a:r>
                        <a:rPr lang="ja-JP" altLang="it-IT" sz="2800" b="0" dirty="0">
                          <a:solidFill>
                            <a:schemeClr val="tx1"/>
                          </a:solidFill>
                        </a:rPr>
                        <a:t>親類</a:t>
                      </a:r>
                      <a:endParaRPr lang="it-IT" sz="2800" b="0" dirty="0">
                        <a:solidFill>
                          <a:schemeClr val="tx1"/>
                        </a:solidFill>
                      </a:endParaRPr>
                    </a:p>
                  </a:txBody>
                  <a:tcPr/>
                </a:tc>
                <a:tc>
                  <a:txBody>
                    <a:bodyPr/>
                    <a:lstStyle/>
                    <a:p>
                      <a:r>
                        <a:rPr lang="it-IT" sz="2800" b="0" dirty="0">
                          <a:solidFill>
                            <a:schemeClr val="tx1"/>
                          </a:solidFill>
                        </a:rPr>
                        <a:t>=parente</a:t>
                      </a:r>
                      <a:r>
                        <a:rPr lang="ja-JP" altLang="it-IT" sz="2800" b="0" dirty="0">
                          <a:solidFill>
                            <a:schemeClr val="tx1"/>
                          </a:solidFill>
                        </a:rPr>
                        <a:t>親類</a:t>
                      </a:r>
                      <a:endParaRPr lang="it-IT" sz="2800" b="0" dirty="0">
                        <a:solidFill>
                          <a:schemeClr val="tx1"/>
                        </a:solidFill>
                      </a:endParaRPr>
                    </a:p>
                  </a:txBody>
                  <a:tcPr/>
                </a:tc>
                <a:extLst>
                  <a:ext uri="{0D108BD9-81ED-4DB2-BD59-A6C34878D82A}">
                    <a16:rowId xmlns:a16="http://schemas.microsoft.com/office/drawing/2014/main" val="3785269971"/>
                  </a:ext>
                </a:extLst>
              </a:tr>
            </a:tbl>
          </a:graphicData>
        </a:graphic>
      </p:graphicFrame>
    </p:spTree>
    <p:extLst>
      <p:ext uri="{BB962C8B-B14F-4D97-AF65-F5344CB8AC3E}">
        <p14:creationId xmlns:p14="http://schemas.microsoft.com/office/powerpoint/2010/main" val="530810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57D76-EC98-07F5-9F08-F4C921B995E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D8BC076-44B5-5102-A98D-4EA471826899}"/>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DC6A2129-59B7-B499-A3A9-F11BB827823B}"/>
              </a:ext>
            </a:extLst>
          </p:cNvPr>
          <p:cNvSpPr>
            <a:spLocks noGrp="1"/>
          </p:cNvSpPr>
          <p:nvPr>
            <p:ph idx="1"/>
          </p:nvPr>
        </p:nvSpPr>
        <p:spPr>
          <a:xfrm>
            <a:off x="838200" y="1825625"/>
            <a:ext cx="5434777" cy="4775518"/>
          </a:xfrm>
        </p:spPr>
        <p:txBody>
          <a:bodyPr>
            <a:normAutofit/>
          </a:bodyPr>
          <a:lstStyle/>
          <a:p>
            <a:r>
              <a:rPr lang="ja-JP" altLang="it-IT" sz="3600" dirty="0"/>
              <a:t>男性なら男性名詞、女性なら女性名詞：</a:t>
            </a:r>
            <a:r>
              <a:rPr lang="it-IT" altLang="ja-JP" sz="3600" dirty="0"/>
              <a:t>parente</a:t>
            </a:r>
            <a:r>
              <a:rPr lang="ja-JP" altLang="it-IT" sz="3600" dirty="0"/>
              <a:t>親類</a:t>
            </a:r>
            <a:r>
              <a:rPr lang="it-IT" altLang="ja-JP" sz="3600" dirty="0"/>
              <a:t>, pianista</a:t>
            </a:r>
            <a:r>
              <a:rPr lang="ja-JP" altLang="it-IT" sz="3600" dirty="0"/>
              <a:t>ピアニスト</a:t>
            </a:r>
            <a:r>
              <a:rPr lang="it-IT" altLang="ja-JP" sz="3600" dirty="0"/>
              <a:t>, omicida</a:t>
            </a:r>
            <a:r>
              <a:rPr lang="ja-JP" altLang="it-IT" sz="3600" dirty="0"/>
              <a:t>殺人</a:t>
            </a:r>
            <a:endParaRPr lang="it-IT" altLang="ja-JP" sz="3600" dirty="0"/>
          </a:p>
          <a:p>
            <a:pPr marL="457200" lvl="1" indent="0">
              <a:buNone/>
            </a:pPr>
            <a:r>
              <a:rPr lang="ja-JP" altLang="it-IT" sz="3200" dirty="0"/>
              <a:t>↳形が変わらない、冠詞で区別できる</a:t>
            </a:r>
            <a:r>
              <a:rPr lang="it-IT" altLang="ja-JP" sz="3200" dirty="0"/>
              <a:t>VS</a:t>
            </a:r>
          </a:p>
          <a:p>
            <a:r>
              <a:rPr lang="ja-JP" altLang="it-IT" sz="3600" dirty="0"/>
              <a:t>男性名詞が女性や雌、女性名詞が男性や雄⤴</a:t>
            </a:r>
            <a:endParaRPr lang="it-IT" altLang="ja-JP" sz="3600" dirty="0"/>
          </a:p>
          <a:p>
            <a:pPr marL="457200" lvl="1" indent="0">
              <a:buNone/>
            </a:pPr>
            <a:r>
              <a:rPr lang="ja-JP" altLang="it-IT" sz="3200" dirty="0"/>
              <a:t>↳性が決まっている</a:t>
            </a:r>
            <a:endParaRPr lang="it-IT" altLang="ja-JP" sz="3200" dirty="0"/>
          </a:p>
          <a:p>
            <a:pPr marL="457200" lvl="1" indent="0">
              <a:buNone/>
            </a:pPr>
            <a:endParaRPr lang="it-IT" altLang="ja-JP" sz="3200" dirty="0"/>
          </a:p>
        </p:txBody>
      </p:sp>
      <p:graphicFrame>
        <p:nvGraphicFramePr>
          <p:cNvPr id="4" name="Segnaposto contenuto 3">
            <a:extLst>
              <a:ext uri="{FF2B5EF4-FFF2-40B4-BE49-F238E27FC236}">
                <a16:creationId xmlns:a16="http://schemas.microsoft.com/office/drawing/2014/main" id="{0B1726AE-08EA-A24E-A7DA-E7B64C6296BD}"/>
              </a:ext>
            </a:extLst>
          </p:cNvPr>
          <p:cNvGraphicFramePr>
            <a:graphicFrameLocks/>
          </p:cNvGraphicFramePr>
          <p:nvPr>
            <p:extLst>
              <p:ext uri="{D42A27DB-BD31-4B8C-83A1-F6EECF244321}">
                <p14:modId xmlns:p14="http://schemas.microsoft.com/office/powerpoint/2010/main" val="4217667276"/>
              </p:ext>
            </p:extLst>
          </p:nvPr>
        </p:nvGraphicFramePr>
        <p:xfrm>
          <a:off x="6096000" y="2232184"/>
          <a:ext cx="5919024" cy="3108960"/>
        </p:xfrm>
        <a:graphic>
          <a:graphicData uri="http://schemas.openxmlformats.org/drawingml/2006/table">
            <a:tbl>
              <a:tblPr firstRow="1" bandRow="1">
                <a:tableStyleId>{5C22544A-7EE6-4342-B048-85BDC9FD1C3A}</a:tableStyleId>
              </a:tblPr>
              <a:tblGrid>
                <a:gridCol w="3156155">
                  <a:extLst>
                    <a:ext uri="{9D8B030D-6E8A-4147-A177-3AD203B41FA5}">
                      <a16:colId xmlns:a16="http://schemas.microsoft.com/office/drawing/2014/main" val="2087790187"/>
                    </a:ext>
                  </a:extLst>
                </a:gridCol>
                <a:gridCol w="2762869">
                  <a:extLst>
                    <a:ext uri="{9D8B030D-6E8A-4147-A177-3AD203B41FA5}">
                      <a16:colId xmlns:a16="http://schemas.microsoft.com/office/drawing/2014/main" val="1701465302"/>
                    </a:ext>
                  </a:extLst>
                </a:gridCol>
              </a:tblGrid>
              <a:tr h="370840">
                <a:tc>
                  <a:txBody>
                    <a:bodyPr/>
                    <a:lstStyle/>
                    <a:p>
                      <a:r>
                        <a:rPr lang="ja-JP" altLang="it-IT" sz="2800" dirty="0"/>
                        <a:t>男性名詞</a:t>
                      </a:r>
                      <a:endParaRPr lang="it-IT" sz="2800" dirty="0"/>
                    </a:p>
                  </a:txBody>
                  <a:tcPr/>
                </a:tc>
                <a:tc>
                  <a:txBody>
                    <a:bodyPr/>
                    <a:lstStyle/>
                    <a:p>
                      <a:r>
                        <a:rPr lang="ja-JP" altLang="it-IT" sz="2800" dirty="0"/>
                        <a:t>女性名詞</a:t>
                      </a:r>
                      <a:endParaRPr lang="it-IT" sz="2800" dirty="0"/>
                    </a:p>
                  </a:txBody>
                  <a:tcPr/>
                </a:tc>
                <a:extLst>
                  <a:ext uri="{0D108BD9-81ED-4DB2-BD59-A6C34878D82A}">
                    <a16:rowId xmlns:a16="http://schemas.microsoft.com/office/drawing/2014/main" val="474161945"/>
                  </a:ext>
                </a:extLst>
              </a:tr>
              <a:tr h="370840">
                <a:tc>
                  <a:txBody>
                    <a:bodyPr/>
                    <a:lstStyle/>
                    <a:p>
                      <a:r>
                        <a:rPr lang="it-IT" altLang="ja-JP" sz="2800" b="0" dirty="0">
                          <a:solidFill>
                            <a:schemeClr val="tx1"/>
                          </a:solidFill>
                        </a:rPr>
                        <a:t>giudice</a:t>
                      </a:r>
                      <a:r>
                        <a:rPr lang="ja-JP" altLang="it-IT" sz="2800" b="0" dirty="0">
                          <a:solidFill>
                            <a:schemeClr val="tx1"/>
                          </a:solidFill>
                        </a:rPr>
                        <a:t>裁判官</a:t>
                      </a:r>
                      <a:endParaRPr lang="it-IT" altLang="ja-JP" sz="2800" b="0" dirty="0">
                        <a:solidFill>
                          <a:schemeClr val="tx1"/>
                        </a:solidFill>
                      </a:endParaRPr>
                    </a:p>
                  </a:txBody>
                  <a:tcPr>
                    <a:solidFill>
                      <a:schemeClr val="bg2">
                        <a:lumMod val="90000"/>
                      </a:schemeClr>
                    </a:solidFill>
                  </a:tcPr>
                </a:tc>
                <a:tc>
                  <a:txBody>
                    <a:bodyPr/>
                    <a:lstStyle/>
                    <a:p>
                      <a:r>
                        <a:rPr lang="it-IT" sz="2800" b="0" dirty="0">
                          <a:solidFill>
                            <a:schemeClr val="tx1"/>
                          </a:solidFill>
                        </a:rPr>
                        <a:t>=giudice</a:t>
                      </a:r>
                      <a:r>
                        <a:rPr lang="ja-JP" altLang="it-IT" sz="2800" b="0" dirty="0">
                          <a:solidFill>
                            <a:schemeClr val="tx1"/>
                          </a:solidFill>
                        </a:rPr>
                        <a:t>裁判官</a:t>
                      </a:r>
                      <a:endParaRPr lang="it-IT" sz="2800" b="0" dirty="0">
                        <a:solidFill>
                          <a:schemeClr val="tx1"/>
                        </a:solidFill>
                      </a:endParaRPr>
                    </a:p>
                  </a:txBody>
                  <a:tcPr>
                    <a:solidFill>
                      <a:schemeClr val="bg2">
                        <a:lumMod val="90000"/>
                      </a:schemeClr>
                    </a:solidFill>
                  </a:tcPr>
                </a:tc>
                <a:extLst>
                  <a:ext uri="{0D108BD9-81ED-4DB2-BD59-A6C34878D82A}">
                    <a16:rowId xmlns:a16="http://schemas.microsoft.com/office/drawing/2014/main" val="1181820596"/>
                  </a:ext>
                </a:extLst>
              </a:tr>
              <a:tr h="370840">
                <a:tc>
                  <a:txBody>
                    <a:bodyPr/>
                    <a:lstStyle/>
                    <a:p>
                      <a:r>
                        <a:rPr lang="it-IT" sz="2800" b="0" dirty="0">
                          <a:solidFill>
                            <a:schemeClr val="tx1"/>
                          </a:solidFill>
                        </a:rPr>
                        <a:t>parente</a:t>
                      </a:r>
                      <a:r>
                        <a:rPr lang="ja-JP" altLang="it-IT" sz="2800" b="0" dirty="0">
                          <a:solidFill>
                            <a:schemeClr val="tx1"/>
                          </a:solidFill>
                        </a:rPr>
                        <a:t>親類</a:t>
                      </a:r>
                      <a:endParaRPr lang="it-IT" sz="2800" b="0" dirty="0">
                        <a:solidFill>
                          <a:schemeClr val="tx1"/>
                        </a:solidFill>
                      </a:endParaRPr>
                    </a:p>
                  </a:txBody>
                  <a:tcPr>
                    <a:solidFill>
                      <a:schemeClr val="bg2">
                        <a:lumMod val="90000"/>
                      </a:schemeClr>
                    </a:solidFill>
                  </a:tcPr>
                </a:tc>
                <a:tc>
                  <a:txBody>
                    <a:bodyPr/>
                    <a:lstStyle/>
                    <a:p>
                      <a:r>
                        <a:rPr lang="it-IT" sz="2800" b="0" dirty="0">
                          <a:solidFill>
                            <a:schemeClr val="tx1"/>
                          </a:solidFill>
                        </a:rPr>
                        <a:t>=parente</a:t>
                      </a:r>
                      <a:r>
                        <a:rPr lang="ja-JP" altLang="it-IT" sz="2800" b="0" dirty="0">
                          <a:solidFill>
                            <a:schemeClr val="tx1"/>
                          </a:solidFill>
                        </a:rPr>
                        <a:t>親類</a:t>
                      </a:r>
                      <a:endParaRPr lang="it-IT" sz="2800" b="0" dirty="0">
                        <a:solidFill>
                          <a:schemeClr val="tx1"/>
                        </a:solidFill>
                      </a:endParaRPr>
                    </a:p>
                  </a:txBody>
                  <a:tcPr>
                    <a:solidFill>
                      <a:schemeClr val="bg2">
                        <a:lumMod val="90000"/>
                      </a:schemeClr>
                    </a:solidFill>
                  </a:tcPr>
                </a:tc>
                <a:extLst>
                  <a:ext uri="{0D108BD9-81ED-4DB2-BD59-A6C34878D82A}">
                    <a16:rowId xmlns:a16="http://schemas.microsoft.com/office/drawing/2014/main" val="3785269971"/>
                  </a:ext>
                </a:extLst>
              </a:tr>
              <a:tr h="370840">
                <a:tc>
                  <a:txBody>
                    <a:bodyPr/>
                    <a:lstStyle/>
                    <a:p>
                      <a:r>
                        <a:rPr lang="it-IT" altLang="ja-JP" sz="2800" b="0" dirty="0">
                          <a:solidFill>
                            <a:schemeClr val="tx1"/>
                          </a:solidFill>
                        </a:rPr>
                        <a:t>avvocato</a:t>
                      </a:r>
                      <a:r>
                        <a:rPr lang="ja-JP" altLang="it-IT" sz="2800" b="0" dirty="0">
                          <a:solidFill>
                            <a:schemeClr val="tx1"/>
                          </a:solidFill>
                        </a:rPr>
                        <a:t>弁護士</a:t>
                      </a:r>
                      <a:endParaRPr lang="it-IT" sz="2800" b="0" dirty="0">
                        <a:solidFill>
                          <a:schemeClr val="tx1"/>
                        </a:solidFill>
                      </a:endParaRPr>
                    </a:p>
                  </a:txBody>
                  <a:tcPr>
                    <a:solidFill>
                      <a:schemeClr val="tx2">
                        <a:lumMod val="25000"/>
                        <a:lumOff val="75000"/>
                      </a:schemeClr>
                    </a:solidFill>
                  </a:tcPr>
                </a:tc>
                <a:tc>
                  <a:txBody>
                    <a:bodyPr/>
                    <a:lstStyle/>
                    <a:p>
                      <a:r>
                        <a:rPr lang="it-IT" sz="2800" b="0" dirty="0">
                          <a:solidFill>
                            <a:schemeClr val="tx1"/>
                          </a:solidFill>
                        </a:rPr>
                        <a:t>spia</a:t>
                      </a:r>
                      <a:r>
                        <a:rPr lang="ja-JP" altLang="it-IT" sz="2800" b="0" dirty="0">
                          <a:solidFill>
                            <a:schemeClr val="tx1"/>
                          </a:solidFill>
                        </a:rPr>
                        <a:t>スパイ</a:t>
                      </a:r>
                      <a:endParaRPr lang="it-IT" sz="2800" b="0" dirty="0">
                        <a:solidFill>
                          <a:schemeClr val="tx1"/>
                        </a:solidFill>
                      </a:endParaRPr>
                    </a:p>
                  </a:txBody>
                  <a:tcPr>
                    <a:solidFill>
                      <a:schemeClr val="tx2">
                        <a:lumMod val="25000"/>
                        <a:lumOff val="75000"/>
                      </a:schemeClr>
                    </a:solidFill>
                  </a:tcPr>
                </a:tc>
                <a:extLst>
                  <a:ext uri="{0D108BD9-81ED-4DB2-BD59-A6C34878D82A}">
                    <a16:rowId xmlns:a16="http://schemas.microsoft.com/office/drawing/2014/main" val="2325736540"/>
                  </a:ext>
                </a:extLst>
              </a:tr>
              <a:tr h="370840">
                <a:tc>
                  <a:txBody>
                    <a:bodyPr/>
                    <a:lstStyle/>
                    <a:p>
                      <a:r>
                        <a:rPr lang="it-IT" altLang="zh-CN" sz="2800" b="0" dirty="0">
                          <a:solidFill>
                            <a:schemeClr val="tx1"/>
                          </a:solidFill>
                        </a:rPr>
                        <a:t>delfino</a:t>
                      </a:r>
                      <a:r>
                        <a:rPr lang="ja-JP" altLang="it-IT" sz="2800" b="0" dirty="0">
                          <a:solidFill>
                            <a:schemeClr val="tx1"/>
                          </a:solidFill>
                        </a:rPr>
                        <a:t>ドルフィン</a:t>
                      </a:r>
                      <a:endParaRPr lang="it-IT" sz="2800" b="0" dirty="0">
                        <a:solidFill>
                          <a:schemeClr val="tx1"/>
                        </a:solidFill>
                      </a:endParaRPr>
                    </a:p>
                  </a:txBody>
                  <a:tcPr>
                    <a:solidFill>
                      <a:schemeClr val="tx2">
                        <a:lumMod val="25000"/>
                        <a:lumOff val="75000"/>
                      </a:schemeClr>
                    </a:solidFill>
                  </a:tcPr>
                </a:tc>
                <a:tc>
                  <a:txBody>
                    <a:bodyPr/>
                    <a:lstStyle/>
                    <a:p>
                      <a:r>
                        <a:rPr lang="it-IT" sz="2800" b="0" dirty="0">
                          <a:solidFill>
                            <a:schemeClr val="tx1"/>
                          </a:solidFill>
                        </a:rPr>
                        <a:t>balena</a:t>
                      </a:r>
                      <a:r>
                        <a:rPr lang="ja-JP" altLang="it-IT" sz="2800" b="0" dirty="0">
                          <a:solidFill>
                            <a:schemeClr val="tx1"/>
                          </a:solidFill>
                        </a:rPr>
                        <a:t>クジラ</a:t>
                      </a:r>
                      <a:endParaRPr lang="it-IT" sz="2800" b="0" dirty="0">
                        <a:solidFill>
                          <a:schemeClr val="tx1"/>
                        </a:solidFill>
                      </a:endParaRPr>
                    </a:p>
                  </a:txBody>
                  <a:tcPr>
                    <a:solidFill>
                      <a:schemeClr val="tx2">
                        <a:lumMod val="25000"/>
                        <a:lumOff val="75000"/>
                      </a:schemeClr>
                    </a:solidFill>
                  </a:tcPr>
                </a:tc>
                <a:extLst>
                  <a:ext uri="{0D108BD9-81ED-4DB2-BD59-A6C34878D82A}">
                    <a16:rowId xmlns:a16="http://schemas.microsoft.com/office/drawing/2014/main" val="887446152"/>
                  </a:ext>
                </a:extLst>
              </a:tr>
              <a:tr h="370840">
                <a:tc>
                  <a:txBody>
                    <a:bodyPr/>
                    <a:lstStyle/>
                    <a:p>
                      <a:r>
                        <a:rPr lang="it-IT" sz="2800" b="0" dirty="0">
                          <a:solidFill>
                            <a:schemeClr val="tx1"/>
                          </a:solidFill>
                        </a:rPr>
                        <a:t>mostro</a:t>
                      </a:r>
                      <a:r>
                        <a:rPr lang="ja-JP" altLang="it-IT" sz="2800" b="0" dirty="0">
                          <a:solidFill>
                            <a:schemeClr val="tx1"/>
                          </a:solidFill>
                        </a:rPr>
                        <a:t>モンスター</a:t>
                      </a:r>
                      <a:endParaRPr lang="it-IT" sz="2800" b="0" dirty="0">
                        <a:solidFill>
                          <a:schemeClr val="tx1"/>
                        </a:solidFill>
                      </a:endParaRPr>
                    </a:p>
                  </a:txBody>
                  <a:tcPr>
                    <a:solidFill>
                      <a:schemeClr val="tx2">
                        <a:lumMod val="25000"/>
                        <a:lumOff val="75000"/>
                      </a:schemeClr>
                    </a:solidFill>
                  </a:tcPr>
                </a:tc>
                <a:tc>
                  <a:txBody>
                    <a:bodyPr/>
                    <a:lstStyle/>
                    <a:p>
                      <a:r>
                        <a:rPr lang="it-IT" altLang="ja-JP" sz="2800" b="0" dirty="0">
                          <a:solidFill>
                            <a:schemeClr val="tx1"/>
                          </a:solidFill>
                        </a:rPr>
                        <a:t>tigre</a:t>
                      </a:r>
                      <a:r>
                        <a:rPr lang="ja-JP" altLang="it-IT" sz="2800" b="0" dirty="0">
                          <a:solidFill>
                            <a:schemeClr val="tx1"/>
                          </a:solidFill>
                        </a:rPr>
                        <a:t>トラ</a:t>
                      </a:r>
                      <a:endParaRPr lang="it-IT" altLang="ja-JP" sz="2800" b="0" dirty="0">
                        <a:solidFill>
                          <a:schemeClr val="tx1"/>
                        </a:solidFill>
                      </a:endParaRPr>
                    </a:p>
                  </a:txBody>
                  <a:tcPr>
                    <a:solidFill>
                      <a:schemeClr val="tx2">
                        <a:lumMod val="25000"/>
                        <a:lumOff val="75000"/>
                      </a:schemeClr>
                    </a:solidFill>
                  </a:tcPr>
                </a:tc>
                <a:extLst>
                  <a:ext uri="{0D108BD9-81ED-4DB2-BD59-A6C34878D82A}">
                    <a16:rowId xmlns:a16="http://schemas.microsoft.com/office/drawing/2014/main" val="1168471576"/>
                  </a:ext>
                </a:extLst>
              </a:tr>
            </a:tbl>
          </a:graphicData>
        </a:graphic>
      </p:graphicFrame>
    </p:spTree>
    <p:extLst>
      <p:ext uri="{BB962C8B-B14F-4D97-AF65-F5344CB8AC3E}">
        <p14:creationId xmlns:p14="http://schemas.microsoft.com/office/powerpoint/2010/main" val="3790332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46A25-A8D1-7369-F28F-B02DA03D947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951B726-8472-4F24-C29E-9B207DD331AD}"/>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graphicFrame>
        <p:nvGraphicFramePr>
          <p:cNvPr id="7" name="Segnaposto contenuto 6">
            <a:extLst>
              <a:ext uri="{FF2B5EF4-FFF2-40B4-BE49-F238E27FC236}">
                <a16:creationId xmlns:a16="http://schemas.microsoft.com/office/drawing/2014/main" id="{B0D2E4D0-B07E-A115-83FD-BCB8600210B1}"/>
              </a:ext>
            </a:extLst>
          </p:cNvPr>
          <p:cNvGraphicFramePr>
            <a:graphicFrameLocks noGrp="1"/>
          </p:cNvGraphicFramePr>
          <p:nvPr>
            <p:ph idx="1"/>
            <p:extLst>
              <p:ext uri="{D42A27DB-BD31-4B8C-83A1-F6EECF244321}">
                <p14:modId xmlns:p14="http://schemas.microsoft.com/office/powerpoint/2010/main" val="1322249645"/>
              </p:ext>
            </p:extLst>
          </p:nvPr>
        </p:nvGraphicFramePr>
        <p:xfrm>
          <a:off x="6295104" y="2002606"/>
          <a:ext cx="4795683" cy="3261360"/>
        </p:xfrm>
        <a:graphic>
          <a:graphicData uri="http://schemas.openxmlformats.org/drawingml/2006/table">
            <a:tbl>
              <a:tblPr firstRow="1" bandRow="1">
                <a:tableStyleId>{5C22544A-7EE6-4342-B048-85BDC9FD1C3A}</a:tableStyleId>
              </a:tblPr>
              <a:tblGrid>
                <a:gridCol w="705464">
                  <a:extLst>
                    <a:ext uri="{9D8B030D-6E8A-4147-A177-3AD203B41FA5}">
                      <a16:colId xmlns:a16="http://schemas.microsoft.com/office/drawing/2014/main" val="2347859062"/>
                    </a:ext>
                  </a:extLst>
                </a:gridCol>
                <a:gridCol w="2104103">
                  <a:extLst>
                    <a:ext uri="{9D8B030D-6E8A-4147-A177-3AD203B41FA5}">
                      <a16:colId xmlns:a16="http://schemas.microsoft.com/office/drawing/2014/main" val="2226182670"/>
                    </a:ext>
                  </a:extLst>
                </a:gridCol>
                <a:gridCol w="1986116">
                  <a:extLst>
                    <a:ext uri="{9D8B030D-6E8A-4147-A177-3AD203B41FA5}">
                      <a16:colId xmlns:a16="http://schemas.microsoft.com/office/drawing/2014/main" val="2611462609"/>
                    </a:ext>
                  </a:extLst>
                </a:gridCol>
              </a:tblGrid>
              <a:tr h="370840">
                <a:tc>
                  <a:txBody>
                    <a:bodyPr/>
                    <a:lstStyle/>
                    <a:p>
                      <a:pPr algn="ctr"/>
                      <a:endParaRPr lang="it-IT" dirty="0"/>
                    </a:p>
                  </a:txBody>
                  <a:tcPr/>
                </a:tc>
                <a:tc>
                  <a:txBody>
                    <a:bodyPr/>
                    <a:lstStyle/>
                    <a:p>
                      <a:pPr algn="ctr"/>
                      <a:r>
                        <a:rPr lang="ja-JP" altLang="it-IT" sz="2800" dirty="0"/>
                        <a:t>単数形</a:t>
                      </a:r>
                      <a:endParaRPr lang="it-IT" sz="2800" dirty="0"/>
                    </a:p>
                  </a:txBody>
                  <a:tcPr anchor="ctr"/>
                </a:tc>
                <a:tc>
                  <a:txBody>
                    <a:bodyPr/>
                    <a:lstStyle/>
                    <a:p>
                      <a:pPr algn="ctr"/>
                      <a:r>
                        <a:rPr lang="ja-JP" altLang="it-IT" sz="2800" dirty="0"/>
                        <a:t>複数形</a:t>
                      </a:r>
                      <a:endParaRPr lang="it-IT" sz="2800" dirty="0"/>
                    </a:p>
                  </a:txBody>
                  <a:tcPr anchor="ctr"/>
                </a:tc>
                <a:extLst>
                  <a:ext uri="{0D108BD9-81ED-4DB2-BD59-A6C34878D82A}">
                    <a16:rowId xmlns:a16="http://schemas.microsoft.com/office/drawing/2014/main" val="4193429534"/>
                  </a:ext>
                </a:extLst>
              </a:tr>
              <a:tr h="370840">
                <a:tc rowSpan="3">
                  <a:txBody>
                    <a:bodyPr/>
                    <a:lstStyle/>
                    <a:p>
                      <a:pPr algn="ctr"/>
                      <a:r>
                        <a:rPr lang="ja-JP" altLang="it-IT" sz="3600" dirty="0"/>
                        <a:t>㊚</a:t>
                      </a:r>
                      <a:endParaRPr lang="it-IT" sz="3600" dirty="0"/>
                    </a:p>
                  </a:txBody>
                  <a:tcPr anchor="ctr"/>
                </a:tc>
                <a:tc>
                  <a:txBody>
                    <a:bodyPr/>
                    <a:lstStyle/>
                    <a:p>
                      <a:pPr algn="ctr"/>
                      <a:r>
                        <a:rPr lang="it-IT" sz="2400" b="1" dirty="0"/>
                        <a:t>-o</a:t>
                      </a:r>
                    </a:p>
                  </a:txBody>
                  <a:tcPr anchor="ctr"/>
                </a:tc>
                <a:tc>
                  <a:txBody>
                    <a:bodyPr/>
                    <a:lstStyle/>
                    <a:p>
                      <a:pPr algn="ctr"/>
                      <a:r>
                        <a:rPr lang="it-IT" sz="2400" b="1" dirty="0"/>
                        <a:t>-i</a:t>
                      </a:r>
                    </a:p>
                  </a:txBody>
                  <a:tcPr anchor="ctr"/>
                </a:tc>
                <a:extLst>
                  <a:ext uri="{0D108BD9-81ED-4DB2-BD59-A6C34878D82A}">
                    <a16:rowId xmlns:a16="http://schemas.microsoft.com/office/drawing/2014/main" val="2146947981"/>
                  </a:ext>
                </a:extLst>
              </a:tr>
              <a:tr h="370840">
                <a:tc vMerge="1">
                  <a:txBody>
                    <a:bodyPr/>
                    <a:lstStyle/>
                    <a:p>
                      <a:endParaRPr lang="it-IT"/>
                    </a:p>
                  </a:txBody>
                  <a:tcPr/>
                </a:tc>
                <a:tc>
                  <a:txBody>
                    <a:bodyPr/>
                    <a:lstStyle/>
                    <a:p>
                      <a:pPr algn="ctr"/>
                      <a:r>
                        <a:rPr lang="it-IT" sz="2400" b="1" dirty="0"/>
                        <a:t>-e</a:t>
                      </a:r>
                    </a:p>
                  </a:txBody>
                  <a:tcPr anchor="ctr"/>
                </a:tc>
                <a:tc>
                  <a:txBody>
                    <a:bodyPr/>
                    <a:lstStyle/>
                    <a:p>
                      <a:pPr algn="ctr"/>
                      <a:r>
                        <a:rPr lang="it-IT" sz="2400" b="1" dirty="0"/>
                        <a:t>-i</a:t>
                      </a:r>
                    </a:p>
                  </a:txBody>
                  <a:tcPr anchor="ctr"/>
                </a:tc>
                <a:extLst>
                  <a:ext uri="{0D108BD9-81ED-4DB2-BD59-A6C34878D82A}">
                    <a16:rowId xmlns:a16="http://schemas.microsoft.com/office/drawing/2014/main" val="3167019850"/>
                  </a:ext>
                </a:extLst>
              </a:tr>
              <a:tr h="370840">
                <a:tc vMerge="1">
                  <a:txBody>
                    <a:bodyPr/>
                    <a:lstStyle/>
                    <a:p>
                      <a:endParaRPr lang="it-IT" dirty="0"/>
                    </a:p>
                  </a:txBody>
                  <a:tcPr/>
                </a:tc>
                <a:tc>
                  <a:txBody>
                    <a:bodyPr/>
                    <a:lstStyle/>
                    <a:p>
                      <a:pPr algn="ctr"/>
                      <a:r>
                        <a:rPr lang="it-IT" sz="2400" b="1" dirty="0"/>
                        <a:t>-a</a:t>
                      </a:r>
                    </a:p>
                  </a:txBody>
                  <a:tcPr anchor="ctr"/>
                </a:tc>
                <a:tc>
                  <a:txBody>
                    <a:bodyPr/>
                    <a:lstStyle/>
                    <a:p>
                      <a:pPr algn="ctr"/>
                      <a:r>
                        <a:rPr lang="it-IT" sz="2400" b="1" dirty="0"/>
                        <a:t>-i</a:t>
                      </a:r>
                    </a:p>
                  </a:txBody>
                  <a:tcPr anchor="ctr"/>
                </a:tc>
                <a:extLst>
                  <a:ext uri="{0D108BD9-81ED-4DB2-BD59-A6C34878D82A}">
                    <a16:rowId xmlns:a16="http://schemas.microsoft.com/office/drawing/2014/main" val="1158256341"/>
                  </a:ext>
                </a:extLst>
              </a:tr>
              <a:tr h="370840">
                <a:tc rowSpan="3">
                  <a:txBody>
                    <a:bodyPr/>
                    <a:lstStyle/>
                    <a:p>
                      <a:pPr algn="ctr"/>
                      <a:r>
                        <a:rPr lang="ja-JP" altLang="it-IT" sz="3600" dirty="0"/>
                        <a:t>㊛</a:t>
                      </a:r>
                      <a:endParaRPr lang="it-IT" sz="3600" dirty="0"/>
                    </a:p>
                  </a:txBody>
                  <a:tcPr anchor="ctr"/>
                </a:tc>
                <a:tc>
                  <a:txBody>
                    <a:bodyPr/>
                    <a:lstStyle/>
                    <a:p>
                      <a:pPr algn="ctr"/>
                      <a:r>
                        <a:rPr lang="it-IT" sz="2400" b="1" dirty="0"/>
                        <a:t>-a</a:t>
                      </a:r>
                    </a:p>
                  </a:txBody>
                  <a:tcPr anchor="ctr"/>
                </a:tc>
                <a:tc>
                  <a:txBody>
                    <a:bodyPr/>
                    <a:lstStyle/>
                    <a:p>
                      <a:pPr algn="ctr"/>
                      <a:r>
                        <a:rPr lang="it-IT" sz="2400" b="1" dirty="0"/>
                        <a:t>-e</a:t>
                      </a:r>
                    </a:p>
                  </a:txBody>
                  <a:tcPr anchor="ctr"/>
                </a:tc>
                <a:extLst>
                  <a:ext uri="{0D108BD9-81ED-4DB2-BD59-A6C34878D82A}">
                    <a16:rowId xmlns:a16="http://schemas.microsoft.com/office/drawing/2014/main" val="828333325"/>
                  </a:ext>
                </a:extLst>
              </a:tr>
              <a:tr h="370840">
                <a:tc vMerge="1">
                  <a:txBody>
                    <a:bodyPr/>
                    <a:lstStyle/>
                    <a:p>
                      <a:endParaRPr lang="it-IT"/>
                    </a:p>
                  </a:txBody>
                  <a:tcPr/>
                </a:tc>
                <a:tc>
                  <a:txBody>
                    <a:bodyPr/>
                    <a:lstStyle/>
                    <a:p>
                      <a:pPr algn="ctr"/>
                      <a:r>
                        <a:rPr lang="it-IT" sz="2400" b="1" dirty="0"/>
                        <a:t>-e</a:t>
                      </a:r>
                    </a:p>
                  </a:txBody>
                  <a:tcPr anchor="ctr"/>
                </a:tc>
                <a:tc>
                  <a:txBody>
                    <a:bodyPr/>
                    <a:lstStyle/>
                    <a:p>
                      <a:pPr algn="ctr"/>
                      <a:r>
                        <a:rPr lang="it-IT" sz="2400" b="1" dirty="0"/>
                        <a:t>-i</a:t>
                      </a:r>
                    </a:p>
                  </a:txBody>
                  <a:tcPr anchor="ctr"/>
                </a:tc>
                <a:extLst>
                  <a:ext uri="{0D108BD9-81ED-4DB2-BD59-A6C34878D82A}">
                    <a16:rowId xmlns:a16="http://schemas.microsoft.com/office/drawing/2014/main" val="3302115478"/>
                  </a:ext>
                </a:extLst>
              </a:tr>
              <a:tr h="370840">
                <a:tc vMerge="1">
                  <a:txBody>
                    <a:bodyPr/>
                    <a:lstStyle/>
                    <a:p>
                      <a:endParaRPr lang="it-IT" dirty="0"/>
                    </a:p>
                  </a:txBody>
                  <a:tcPr/>
                </a:tc>
                <a:tc>
                  <a:txBody>
                    <a:bodyPr/>
                    <a:lstStyle/>
                    <a:p>
                      <a:pPr algn="ctr"/>
                      <a:r>
                        <a:rPr lang="it-IT" sz="2400" b="1" dirty="0"/>
                        <a:t>-o</a:t>
                      </a:r>
                    </a:p>
                  </a:txBody>
                  <a:tcPr anchor="ctr"/>
                </a:tc>
                <a:tc>
                  <a:txBody>
                    <a:bodyPr/>
                    <a:lstStyle/>
                    <a:p>
                      <a:pPr algn="ctr"/>
                      <a:r>
                        <a:rPr lang="it-IT" sz="2400" b="1" dirty="0"/>
                        <a:t>-i</a:t>
                      </a:r>
                    </a:p>
                  </a:txBody>
                  <a:tcPr anchor="ctr"/>
                </a:tc>
                <a:extLst>
                  <a:ext uri="{0D108BD9-81ED-4DB2-BD59-A6C34878D82A}">
                    <a16:rowId xmlns:a16="http://schemas.microsoft.com/office/drawing/2014/main" val="3468856383"/>
                  </a:ext>
                </a:extLst>
              </a:tr>
            </a:tbl>
          </a:graphicData>
        </a:graphic>
      </p:graphicFrame>
      <p:sp>
        <p:nvSpPr>
          <p:cNvPr id="8" name="Segnaposto contenuto 2">
            <a:extLst>
              <a:ext uri="{FF2B5EF4-FFF2-40B4-BE49-F238E27FC236}">
                <a16:creationId xmlns:a16="http://schemas.microsoft.com/office/drawing/2014/main" id="{F7191B8C-FAD7-CEF7-A8EB-2567E42A4BEB}"/>
              </a:ext>
            </a:extLst>
          </p:cNvPr>
          <p:cNvSpPr txBox="1">
            <a:spLocks/>
          </p:cNvSpPr>
          <p:nvPr/>
        </p:nvSpPr>
        <p:spPr>
          <a:xfrm>
            <a:off x="838200" y="18256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it-IT" sz="3600" dirty="0"/>
              <a:t>ragazz</a:t>
            </a:r>
            <a:r>
              <a:rPr lang="it-IT" sz="3600" b="1" dirty="0"/>
              <a:t>o</a:t>
            </a:r>
            <a:r>
              <a:rPr lang="it-IT" sz="3600" dirty="0"/>
              <a:t> </a:t>
            </a:r>
            <a:r>
              <a:rPr lang="ja-JP" altLang="it-IT" sz="3600" dirty="0"/>
              <a:t>→</a:t>
            </a:r>
            <a:r>
              <a:rPr lang="it-IT" altLang="ja-JP" sz="3600" dirty="0"/>
              <a:t> ragazz</a:t>
            </a:r>
            <a:r>
              <a:rPr lang="it-IT" sz="3600" b="1" dirty="0"/>
              <a:t>i</a:t>
            </a:r>
          </a:p>
          <a:p>
            <a:r>
              <a:rPr lang="it-IT" sz="3600" dirty="0"/>
              <a:t>padr</a:t>
            </a:r>
            <a:r>
              <a:rPr lang="it-IT" sz="3600" b="1" dirty="0"/>
              <a:t>e</a:t>
            </a:r>
            <a:r>
              <a:rPr lang="it-IT" sz="3600" dirty="0"/>
              <a:t> </a:t>
            </a:r>
            <a:r>
              <a:rPr lang="ja-JP" altLang="it-IT" sz="3600" dirty="0"/>
              <a:t>→</a:t>
            </a:r>
            <a:r>
              <a:rPr lang="it-IT" altLang="ja-JP" sz="3600" dirty="0"/>
              <a:t> </a:t>
            </a:r>
            <a:r>
              <a:rPr lang="it-IT" sz="3600" dirty="0"/>
              <a:t>padr</a:t>
            </a:r>
            <a:r>
              <a:rPr lang="it-IT" sz="3600" b="1" dirty="0"/>
              <a:t>i</a:t>
            </a:r>
          </a:p>
          <a:p>
            <a:r>
              <a:rPr lang="it-IT" sz="3600" dirty="0"/>
              <a:t>problem</a:t>
            </a:r>
            <a:r>
              <a:rPr lang="it-IT" sz="3600" b="1" dirty="0"/>
              <a:t>a </a:t>
            </a:r>
            <a:r>
              <a:rPr lang="ja-JP" altLang="it-IT" sz="3600" dirty="0"/>
              <a:t>→</a:t>
            </a:r>
            <a:r>
              <a:rPr lang="it-IT" altLang="ja-JP" sz="3600" dirty="0"/>
              <a:t> </a:t>
            </a:r>
            <a:r>
              <a:rPr lang="it-IT" sz="3600" dirty="0"/>
              <a:t>problem</a:t>
            </a:r>
            <a:r>
              <a:rPr lang="it-IT" sz="3600" b="1" dirty="0"/>
              <a:t>i</a:t>
            </a:r>
          </a:p>
          <a:p>
            <a:r>
              <a:rPr lang="it-IT" sz="3600" dirty="0"/>
              <a:t>ragazz</a:t>
            </a:r>
            <a:r>
              <a:rPr lang="it-IT" sz="3600" b="1" dirty="0"/>
              <a:t>a</a:t>
            </a:r>
            <a:r>
              <a:rPr lang="it-IT" sz="3600" dirty="0"/>
              <a:t> </a:t>
            </a:r>
            <a:r>
              <a:rPr lang="ja-JP" altLang="it-IT" sz="3600" dirty="0"/>
              <a:t>→</a:t>
            </a:r>
            <a:r>
              <a:rPr lang="it-IT" altLang="ja-JP" sz="3600" dirty="0"/>
              <a:t> </a:t>
            </a:r>
            <a:r>
              <a:rPr lang="it-IT" sz="3600" dirty="0"/>
              <a:t>ragazz</a:t>
            </a:r>
            <a:r>
              <a:rPr lang="it-IT" sz="3600" b="1" dirty="0"/>
              <a:t>e</a:t>
            </a:r>
          </a:p>
          <a:p>
            <a:r>
              <a:rPr lang="it-IT" sz="3600" dirty="0"/>
              <a:t>madr</a:t>
            </a:r>
            <a:r>
              <a:rPr lang="it-IT" sz="3600" b="1" dirty="0"/>
              <a:t>e</a:t>
            </a:r>
            <a:r>
              <a:rPr lang="it-IT" sz="3600" dirty="0"/>
              <a:t> </a:t>
            </a:r>
            <a:r>
              <a:rPr lang="ja-JP" altLang="it-IT" sz="3600" dirty="0"/>
              <a:t>→</a:t>
            </a:r>
            <a:r>
              <a:rPr lang="it-IT" altLang="ja-JP" sz="3600" dirty="0"/>
              <a:t> </a:t>
            </a:r>
            <a:r>
              <a:rPr lang="it-IT" sz="3600" dirty="0"/>
              <a:t>madr</a:t>
            </a:r>
            <a:r>
              <a:rPr lang="it-IT" sz="3600" b="1" dirty="0"/>
              <a:t>i</a:t>
            </a:r>
          </a:p>
          <a:p>
            <a:r>
              <a:rPr lang="it-IT" sz="3600" dirty="0"/>
              <a:t>man</a:t>
            </a:r>
            <a:r>
              <a:rPr lang="it-IT" sz="3600" b="1" dirty="0"/>
              <a:t>o</a:t>
            </a:r>
            <a:r>
              <a:rPr lang="it-IT" sz="3600" dirty="0"/>
              <a:t> </a:t>
            </a:r>
            <a:r>
              <a:rPr lang="ja-JP" altLang="it-IT" sz="3600" dirty="0"/>
              <a:t>→</a:t>
            </a:r>
            <a:r>
              <a:rPr lang="it-IT" altLang="ja-JP" sz="3600" dirty="0"/>
              <a:t> </a:t>
            </a:r>
            <a:r>
              <a:rPr lang="it-IT" sz="3600" dirty="0"/>
              <a:t>man</a:t>
            </a:r>
            <a:r>
              <a:rPr lang="it-IT" sz="3600" b="1" dirty="0"/>
              <a:t>i</a:t>
            </a:r>
          </a:p>
          <a:p>
            <a:endParaRPr lang="it-IT" dirty="0"/>
          </a:p>
        </p:txBody>
      </p:sp>
    </p:spTree>
    <p:extLst>
      <p:ext uri="{BB962C8B-B14F-4D97-AF65-F5344CB8AC3E}">
        <p14:creationId xmlns:p14="http://schemas.microsoft.com/office/powerpoint/2010/main" val="3507652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24BCA0-9C32-6D00-7AFA-B598B637D10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0392A18-D366-5110-5015-B58B615F272D}"/>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653FC605-B2BC-165E-1330-5E21B71DDB51}"/>
              </a:ext>
            </a:extLst>
          </p:cNvPr>
          <p:cNvSpPr>
            <a:spLocks noGrp="1"/>
          </p:cNvSpPr>
          <p:nvPr>
            <p:ph idx="1"/>
          </p:nvPr>
        </p:nvSpPr>
        <p:spPr>
          <a:xfrm>
            <a:off x="550606" y="1825624"/>
            <a:ext cx="11641393" cy="5032376"/>
          </a:xfrm>
        </p:spPr>
        <p:txBody>
          <a:bodyPr>
            <a:normAutofit fontScale="92500"/>
          </a:bodyPr>
          <a:lstStyle/>
          <a:p>
            <a:r>
              <a:rPr lang="ja-JP" altLang="it-IT" sz="3500" b="1" dirty="0"/>
              <a:t>単数形と複数形が同じ名詞</a:t>
            </a:r>
            <a:endParaRPr lang="it-IT" altLang="ja-JP" sz="3500" b="1" dirty="0"/>
          </a:p>
          <a:p>
            <a:pPr marL="514350" indent="-514350">
              <a:buFont typeface="+mj-lt"/>
              <a:buAutoNum type="arabicPeriod"/>
            </a:pPr>
            <a:r>
              <a:rPr lang="ja-JP" altLang="it-IT" sz="3500" dirty="0"/>
              <a:t>アクセント符号で終わる名詞：</a:t>
            </a:r>
            <a:r>
              <a:rPr lang="it-IT" altLang="ja-JP" sz="3500" dirty="0"/>
              <a:t>città</a:t>
            </a:r>
            <a:r>
              <a:rPr lang="ja-JP" altLang="it-IT" sz="3500" dirty="0"/>
              <a:t>㊛都市</a:t>
            </a:r>
            <a:r>
              <a:rPr lang="it-IT" altLang="ja-JP" sz="3500" dirty="0"/>
              <a:t>, caffè</a:t>
            </a:r>
            <a:r>
              <a:rPr lang="ja-JP" altLang="it-IT" sz="3500" dirty="0"/>
              <a:t>㊚コーヒー</a:t>
            </a:r>
            <a:endParaRPr lang="it-IT" altLang="ja-JP" sz="3500" dirty="0"/>
          </a:p>
          <a:p>
            <a:pPr marL="514350" indent="-514350">
              <a:buFont typeface="+mj-lt"/>
              <a:buAutoNum type="arabicPeriod"/>
            </a:pPr>
            <a:r>
              <a:rPr lang="it-IT" altLang="ja-JP" sz="3500" dirty="0"/>
              <a:t>1</a:t>
            </a:r>
            <a:r>
              <a:rPr lang="ja-JP" altLang="it-IT" sz="3500" dirty="0"/>
              <a:t>音節語：</a:t>
            </a:r>
            <a:r>
              <a:rPr lang="it-IT" altLang="ja-JP" sz="3500" dirty="0"/>
              <a:t>re</a:t>
            </a:r>
            <a:r>
              <a:rPr lang="ja-JP" altLang="it-IT" sz="3500" dirty="0"/>
              <a:t>㊚王</a:t>
            </a:r>
            <a:r>
              <a:rPr lang="it-IT" altLang="ja-JP" sz="3500" dirty="0"/>
              <a:t>, gru</a:t>
            </a:r>
            <a:r>
              <a:rPr lang="ja-JP" altLang="it-IT" sz="3500" dirty="0"/>
              <a:t>㊛鶴</a:t>
            </a:r>
            <a:endParaRPr lang="it-IT" altLang="ja-JP" sz="3500" dirty="0"/>
          </a:p>
          <a:p>
            <a:pPr marL="514350" indent="-514350">
              <a:buFont typeface="+mj-lt"/>
              <a:buAutoNum type="arabicPeriod"/>
            </a:pPr>
            <a:r>
              <a:rPr lang="ja-JP" altLang="it-IT" sz="3500" dirty="0"/>
              <a:t>子音で終わる名詞：</a:t>
            </a:r>
            <a:r>
              <a:rPr lang="it-IT" altLang="ja-JP" sz="3500" dirty="0"/>
              <a:t>gas</a:t>
            </a:r>
            <a:r>
              <a:rPr lang="ja-JP" altLang="it-IT" sz="3500" dirty="0"/>
              <a:t>㊚ガス</a:t>
            </a:r>
            <a:r>
              <a:rPr lang="it-IT" altLang="ja-JP" sz="3500" dirty="0"/>
              <a:t>, film</a:t>
            </a:r>
            <a:r>
              <a:rPr lang="ja-JP" altLang="it-IT" sz="3500" dirty="0"/>
              <a:t>㊚映画</a:t>
            </a:r>
            <a:endParaRPr lang="it-IT" altLang="ja-JP" sz="3500" dirty="0"/>
          </a:p>
          <a:p>
            <a:pPr marL="514350" indent="-514350">
              <a:buFont typeface="+mj-lt"/>
              <a:buAutoNum type="arabicPeriod"/>
            </a:pPr>
            <a:r>
              <a:rPr lang="it-IT" sz="3500" dirty="0"/>
              <a:t>-i</a:t>
            </a:r>
            <a:r>
              <a:rPr lang="ja-JP" altLang="it-IT" sz="3500" dirty="0"/>
              <a:t>で終わる名詞：</a:t>
            </a:r>
            <a:r>
              <a:rPr lang="it-IT" altLang="ja-JP" sz="3500" dirty="0"/>
              <a:t>tesi</a:t>
            </a:r>
            <a:r>
              <a:rPr lang="ja-JP" altLang="it-IT" sz="3500" dirty="0"/>
              <a:t>㊛論文</a:t>
            </a:r>
            <a:r>
              <a:rPr lang="it-IT" altLang="ja-JP" sz="3500" dirty="0"/>
              <a:t>, brindisi</a:t>
            </a:r>
            <a:r>
              <a:rPr lang="ja-JP" altLang="it-IT" sz="3500" dirty="0"/>
              <a:t>㊚乾杯</a:t>
            </a:r>
            <a:endParaRPr lang="it-IT" altLang="ja-JP" sz="3500" dirty="0"/>
          </a:p>
          <a:p>
            <a:pPr marL="514350" indent="-514350">
              <a:buFont typeface="+mj-lt"/>
              <a:buAutoNum type="arabicPeriod"/>
            </a:pPr>
            <a:r>
              <a:rPr lang="ja-JP" altLang="it-IT" sz="3500" dirty="0"/>
              <a:t>短縮された名詞：</a:t>
            </a:r>
            <a:r>
              <a:rPr lang="it-IT" altLang="ja-JP" sz="3500" dirty="0"/>
              <a:t>auto(mobile)</a:t>
            </a:r>
            <a:r>
              <a:rPr lang="ja-JP" altLang="it-IT" sz="3500" dirty="0"/>
              <a:t>㊛自動車</a:t>
            </a:r>
            <a:br>
              <a:rPr lang="it-IT" altLang="ja-JP" sz="3500" dirty="0"/>
            </a:br>
            <a:r>
              <a:rPr lang="it-IT" altLang="ja-JP" sz="3500" dirty="0"/>
              <a:t>                            cinema(</a:t>
            </a:r>
            <a:r>
              <a:rPr lang="it-IT" altLang="ja-JP" sz="3500" dirty="0" err="1"/>
              <a:t>tografo</a:t>
            </a:r>
            <a:r>
              <a:rPr lang="it-IT" altLang="ja-JP" sz="3500" dirty="0"/>
              <a:t>)</a:t>
            </a:r>
            <a:r>
              <a:rPr lang="ja-JP" altLang="it-IT" sz="3500" dirty="0"/>
              <a:t>㊚映画</a:t>
            </a:r>
            <a:endParaRPr lang="it-IT" altLang="ja-JP" sz="3500" dirty="0"/>
          </a:p>
          <a:p>
            <a:pPr marL="514350" indent="-514350">
              <a:buFont typeface="+mj-lt"/>
              <a:buAutoNum type="arabicPeriod"/>
            </a:pPr>
            <a:r>
              <a:rPr lang="it-IT" sz="3500" dirty="0"/>
              <a:t>-</a:t>
            </a:r>
            <a:r>
              <a:rPr lang="it-IT" sz="3500" dirty="0" err="1"/>
              <a:t>ie</a:t>
            </a:r>
            <a:r>
              <a:rPr lang="ja-JP" altLang="it-IT" sz="3500" dirty="0"/>
              <a:t>で終わる女性名詞の多く：</a:t>
            </a:r>
            <a:r>
              <a:rPr lang="it-IT" altLang="ja-JP" sz="3500" dirty="0"/>
              <a:t>serie</a:t>
            </a:r>
            <a:r>
              <a:rPr lang="ja-JP" altLang="it-IT" sz="3500" dirty="0"/>
              <a:t>㊛シリーズ</a:t>
            </a:r>
            <a:r>
              <a:rPr lang="it-IT" altLang="ja-JP" sz="3500" dirty="0"/>
              <a:t>, specie</a:t>
            </a:r>
            <a:r>
              <a:rPr lang="ja-JP" altLang="it-IT" sz="3500" dirty="0"/>
              <a:t>㊛種</a:t>
            </a:r>
            <a:br>
              <a:rPr lang="it-IT" altLang="ja-JP" sz="3500" dirty="0"/>
            </a:br>
            <a:r>
              <a:rPr lang="ja-JP" altLang="it-IT" sz="3500" dirty="0"/>
              <a:t>例外）</a:t>
            </a:r>
            <a:r>
              <a:rPr lang="it-IT" altLang="ja-JP" sz="3500" dirty="0"/>
              <a:t>moglie</a:t>
            </a:r>
            <a:r>
              <a:rPr lang="ja-JP" altLang="it-IT" sz="3500" dirty="0"/>
              <a:t>㊛妻→</a:t>
            </a:r>
            <a:r>
              <a:rPr lang="it-IT" altLang="ja-JP" sz="3500" dirty="0"/>
              <a:t>mogli</a:t>
            </a:r>
            <a:r>
              <a:rPr lang="ja-JP" altLang="it-IT" sz="3500" dirty="0"/>
              <a:t>　</a:t>
            </a:r>
            <a:r>
              <a:rPr lang="it-IT" altLang="ja-JP" sz="3500" dirty="0"/>
              <a:t>superficie</a:t>
            </a:r>
            <a:r>
              <a:rPr lang="ja-JP" altLang="it-IT" sz="3500" dirty="0"/>
              <a:t>㊛表面→</a:t>
            </a:r>
            <a:r>
              <a:rPr lang="it-IT" altLang="ja-JP" sz="3500" dirty="0"/>
              <a:t>superfici</a:t>
            </a:r>
          </a:p>
          <a:p>
            <a:pPr marL="514350" indent="-514350">
              <a:buFont typeface="+mj-lt"/>
              <a:buAutoNum type="arabicPeriod"/>
            </a:pPr>
            <a:endParaRPr lang="it-IT" altLang="ja-JP" dirty="0"/>
          </a:p>
        </p:txBody>
      </p:sp>
    </p:spTree>
    <p:extLst>
      <p:ext uri="{BB962C8B-B14F-4D97-AF65-F5344CB8AC3E}">
        <p14:creationId xmlns:p14="http://schemas.microsoft.com/office/powerpoint/2010/main" val="135399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DADD1-CA17-EEBE-69EF-BF47B946D13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B1D0E37-DE4B-36AD-423E-022D01FF7601}"/>
              </a:ext>
            </a:extLst>
          </p:cNvPr>
          <p:cNvSpPr>
            <a:spLocks noGrp="1"/>
          </p:cNvSpPr>
          <p:nvPr>
            <p:ph type="title"/>
          </p:nvPr>
        </p:nvSpPr>
        <p:spPr/>
        <p:txBody>
          <a:bodyPr/>
          <a:lstStyle/>
          <a:p>
            <a:r>
              <a:rPr lang="it-IT" b="1" dirty="0"/>
              <a:t>Lezione 5: </a:t>
            </a:r>
            <a:r>
              <a:rPr lang="ja-JP" altLang="it-IT" b="1" dirty="0"/>
              <a:t>性と数の復習</a:t>
            </a:r>
            <a:endParaRPr lang="it-IT" b="1" dirty="0"/>
          </a:p>
        </p:txBody>
      </p:sp>
      <p:sp>
        <p:nvSpPr>
          <p:cNvPr id="3" name="Segnaposto contenuto 2">
            <a:extLst>
              <a:ext uri="{FF2B5EF4-FFF2-40B4-BE49-F238E27FC236}">
                <a16:creationId xmlns:a16="http://schemas.microsoft.com/office/drawing/2014/main" id="{E27D50B8-6BF9-7165-9F5D-07013EF40BE0}"/>
              </a:ext>
            </a:extLst>
          </p:cNvPr>
          <p:cNvSpPr>
            <a:spLocks noGrp="1"/>
          </p:cNvSpPr>
          <p:nvPr>
            <p:ph idx="1"/>
          </p:nvPr>
        </p:nvSpPr>
        <p:spPr>
          <a:xfrm>
            <a:off x="838200" y="1825625"/>
            <a:ext cx="10515600" cy="5032376"/>
          </a:xfrm>
        </p:spPr>
        <p:txBody>
          <a:bodyPr>
            <a:normAutofit/>
          </a:bodyPr>
          <a:lstStyle/>
          <a:p>
            <a:r>
              <a:rPr lang="ja-JP" altLang="it-IT" sz="3200" b="1" dirty="0"/>
              <a:t>複数変化に注意が必要な名詞：</a:t>
            </a:r>
            <a:r>
              <a:rPr lang="it-IT" altLang="ja-JP" sz="3200" b="1" dirty="0"/>
              <a:t>-co, -go, -ca, -</a:t>
            </a:r>
            <a:r>
              <a:rPr lang="it-IT" altLang="ja-JP" sz="3200" b="1" dirty="0" err="1"/>
              <a:t>ga</a:t>
            </a:r>
            <a:endParaRPr lang="it-IT" altLang="ja-JP" sz="3200" b="1" dirty="0"/>
          </a:p>
          <a:p>
            <a:r>
              <a:rPr lang="it-IT" sz="3200" dirty="0"/>
              <a:t>bosco </a:t>
            </a:r>
            <a:r>
              <a:rPr lang="ja-JP" altLang="it-IT" sz="3200" dirty="0"/>
              <a:t>→</a:t>
            </a:r>
            <a:r>
              <a:rPr lang="it-IT" altLang="ja-JP" sz="3200" dirty="0"/>
              <a:t> bosc</a:t>
            </a:r>
            <a:r>
              <a:rPr lang="it-IT" altLang="ja-JP" sz="3200" b="1" dirty="0"/>
              <a:t>h</a:t>
            </a:r>
            <a:r>
              <a:rPr lang="it-IT" sz="3200" dirty="0"/>
              <a:t>i</a:t>
            </a:r>
          </a:p>
          <a:p>
            <a:r>
              <a:rPr lang="it-IT" sz="3200" dirty="0"/>
              <a:t>ago </a:t>
            </a:r>
            <a:r>
              <a:rPr lang="ja-JP" altLang="it-IT" sz="3200" dirty="0"/>
              <a:t>→</a:t>
            </a:r>
            <a:r>
              <a:rPr lang="it-IT" altLang="ja-JP" sz="3200" dirty="0"/>
              <a:t> ag</a:t>
            </a:r>
            <a:r>
              <a:rPr lang="it-IT" altLang="ja-JP" sz="3200" b="1" dirty="0"/>
              <a:t>h</a:t>
            </a:r>
            <a:r>
              <a:rPr lang="it-IT" sz="3200" dirty="0"/>
              <a:t>i</a:t>
            </a:r>
          </a:p>
          <a:p>
            <a:pPr marL="0" indent="0">
              <a:buNone/>
            </a:pPr>
            <a:endParaRPr lang="it-IT" sz="3200" dirty="0"/>
          </a:p>
          <a:p>
            <a:r>
              <a:rPr lang="it-IT" sz="3200" dirty="0"/>
              <a:t>amica</a:t>
            </a:r>
            <a:r>
              <a:rPr lang="it-IT" sz="3200" b="1" dirty="0"/>
              <a:t> </a:t>
            </a:r>
            <a:r>
              <a:rPr lang="ja-JP" altLang="it-IT" sz="3200" dirty="0"/>
              <a:t>→</a:t>
            </a:r>
            <a:r>
              <a:rPr lang="it-IT" altLang="ja-JP" sz="3200" dirty="0"/>
              <a:t> </a:t>
            </a:r>
            <a:r>
              <a:rPr lang="it-IT" sz="3200" dirty="0"/>
              <a:t>amic</a:t>
            </a:r>
            <a:r>
              <a:rPr lang="it-IT" sz="3200" b="1" dirty="0"/>
              <a:t>h</a:t>
            </a:r>
            <a:r>
              <a:rPr lang="it-IT" sz="3200" dirty="0"/>
              <a:t>e</a:t>
            </a:r>
            <a:endParaRPr lang="it-IT" sz="3200" b="1" dirty="0"/>
          </a:p>
          <a:p>
            <a:r>
              <a:rPr lang="it-IT" sz="3200" dirty="0"/>
              <a:t>riga </a:t>
            </a:r>
            <a:r>
              <a:rPr lang="ja-JP" altLang="it-IT" sz="3200" dirty="0"/>
              <a:t>→</a:t>
            </a:r>
            <a:r>
              <a:rPr lang="it-IT" altLang="ja-JP" sz="3200" dirty="0"/>
              <a:t> </a:t>
            </a:r>
            <a:r>
              <a:rPr lang="it-IT" sz="3200" dirty="0"/>
              <a:t>rig</a:t>
            </a:r>
            <a:r>
              <a:rPr lang="it-IT" sz="3200" b="1" dirty="0"/>
              <a:t>h</a:t>
            </a:r>
            <a:r>
              <a:rPr lang="it-IT" sz="3200" dirty="0"/>
              <a:t>e</a:t>
            </a:r>
            <a:endParaRPr lang="it-IT" sz="3200" b="1" dirty="0"/>
          </a:p>
          <a:p>
            <a:r>
              <a:rPr lang="it-IT" sz="3200" dirty="0"/>
              <a:t>duca</a:t>
            </a:r>
            <a:r>
              <a:rPr lang="ja-JP" altLang="it-IT" sz="3200" dirty="0"/>
              <a:t>㊚</a:t>
            </a:r>
            <a:r>
              <a:rPr lang="it-IT" sz="3200" dirty="0"/>
              <a:t> </a:t>
            </a:r>
            <a:r>
              <a:rPr lang="ja-JP" altLang="it-IT" sz="3200" dirty="0"/>
              <a:t>→</a:t>
            </a:r>
            <a:r>
              <a:rPr lang="it-IT" altLang="ja-JP" sz="3200" dirty="0"/>
              <a:t> duc</a:t>
            </a:r>
            <a:r>
              <a:rPr lang="it-IT" altLang="ja-JP" sz="3200" b="1" dirty="0"/>
              <a:t>h</a:t>
            </a:r>
            <a:r>
              <a:rPr lang="it-IT" altLang="ja-JP" sz="3200" dirty="0"/>
              <a:t>i</a:t>
            </a:r>
            <a:endParaRPr lang="it-IT" sz="3200" b="1" dirty="0"/>
          </a:p>
          <a:p>
            <a:endParaRPr lang="it-IT" altLang="ja-JP" sz="3200" dirty="0"/>
          </a:p>
          <a:p>
            <a:endParaRPr lang="it-IT" dirty="0"/>
          </a:p>
        </p:txBody>
      </p:sp>
      <p:sp>
        <p:nvSpPr>
          <p:cNvPr id="5" name="Segnaposto contenuto 2">
            <a:extLst>
              <a:ext uri="{FF2B5EF4-FFF2-40B4-BE49-F238E27FC236}">
                <a16:creationId xmlns:a16="http://schemas.microsoft.com/office/drawing/2014/main" id="{0D78B60F-B11E-4C92-EEFE-5277ABDB78A5}"/>
              </a:ext>
            </a:extLst>
          </p:cNvPr>
          <p:cNvSpPr txBox="1">
            <a:spLocks/>
          </p:cNvSpPr>
          <p:nvPr/>
        </p:nvSpPr>
        <p:spPr>
          <a:xfrm>
            <a:off x="5583562" y="2351759"/>
            <a:ext cx="5660543" cy="398010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it-IT" sz="3200" dirty="0"/>
              <a:t>medico </a:t>
            </a:r>
            <a:r>
              <a:rPr lang="ja-JP" altLang="it-IT" sz="3200" dirty="0"/>
              <a:t>→</a:t>
            </a:r>
            <a:r>
              <a:rPr lang="it-IT" altLang="ja-JP" sz="3200" dirty="0"/>
              <a:t> medici</a:t>
            </a:r>
            <a:endParaRPr lang="it-IT" sz="3200" b="1" dirty="0"/>
          </a:p>
          <a:p>
            <a:r>
              <a:rPr lang="it-IT" sz="3200" dirty="0"/>
              <a:t>teologo </a:t>
            </a:r>
            <a:r>
              <a:rPr lang="ja-JP" altLang="it-IT" sz="3200" dirty="0"/>
              <a:t>→</a:t>
            </a:r>
            <a:r>
              <a:rPr lang="it-IT" altLang="ja-JP" sz="3200" dirty="0"/>
              <a:t> </a:t>
            </a:r>
            <a:r>
              <a:rPr lang="it-IT" sz="3200" dirty="0"/>
              <a:t>teologi</a:t>
            </a:r>
            <a:endParaRPr lang="it-IT" sz="3200" b="1" dirty="0"/>
          </a:p>
          <a:p>
            <a:r>
              <a:rPr lang="it-IT" sz="3200" dirty="0"/>
              <a:t>amico</a:t>
            </a:r>
            <a:r>
              <a:rPr lang="it-IT" sz="3200" b="1" dirty="0"/>
              <a:t> </a:t>
            </a:r>
            <a:r>
              <a:rPr lang="ja-JP" altLang="it-IT" sz="3200" dirty="0"/>
              <a:t>→</a:t>
            </a:r>
            <a:r>
              <a:rPr lang="it-IT" altLang="ja-JP" sz="3200" dirty="0"/>
              <a:t> </a:t>
            </a:r>
            <a:r>
              <a:rPr lang="it-IT" sz="3200" dirty="0"/>
              <a:t>amici</a:t>
            </a:r>
          </a:p>
          <a:p>
            <a:pPr marL="457200" lvl="1" indent="0">
              <a:buNone/>
            </a:pPr>
            <a:r>
              <a:rPr lang="ja-JP" altLang="it-IT" sz="2800" dirty="0"/>
              <a:t>↳発音が違ってくる</a:t>
            </a:r>
            <a:endParaRPr lang="it-IT" sz="2800" dirty="0"/>
          </a:p>
          <a:p>
            <a:pPr marL="0" indent="0">
              <a:buNone/>
            </a:pPr>
            <a:endParaRPr lang="it-IT" altLang="ja-JP" sz="3200" dirty="0"/>
          </a:p>
          <a:p>
            <a:endParaRPr lang="it-IT" dirty="0"/>
          </a:p>
        </p:txBody>
      </p:sp>
    </p:spTree>
    <p:extLst>
      <p:ext uri="{BB962C8B-B14F-4D97-AF65-F5344CB8AC3E}">
        <p14:creationId xmlns:p14="http://schemas.microsoft.com/office/powerpoint/2010/main" val="4661968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4616</TotalTime>
  <Words>2210</Words>
  <Application>Microsoft Office PowerPoint</Application>
  <PresentationFormat>Widescreen</PresentationFormat>
  <Paragraphs>450</Paragraphs>
  <Slides>36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36</vt:i4>
      </vt:variant>
    </vt:vector>
  </HeadingPairs>
  <TitlesOfParts>
    <vt:vector size="40" baseType="lpstr">
      <vt:lpstr>游ゴシック</vt:lpstr>
      <vt:lpstr>游ゴシック Light</vt:lpstr>
      <vt:lpstr>Arial</vt:lpstr>
      <vt:lpstr>Office テーマ</vt:lpstr>
      <vt:lpstr>イタリア語教室 Italiano</vt:lpstr>
      <vt:lpstr>Lezione 5: 性と数の復習</vt:lpstr>
      <vt:lpstr>Lezione 5: 性と数の復習</vt:lpstr>
      <vt:lpstr>Lezione 5: 性と数の復習</vt:lpstr>
      <vt:lpstr>Lezione 5: 性と数の復習</vt:lpstr>
      <vt:lpstr>Lezione 5: 性と数の復習</vt:lpstr>
      <vt:lpstr>Lezione 5: 性と数の復習</vt:lpstr>
      <vt:lpstr>Lezione 5: 性と数の復習</vt:lpstr>
      <vt:lpstr>Lezione 5: 性と数の復習</vt:lpstr>
      <vt:lpstr>Lezione 5: 性と数の復習</vt:lpstr>
      <vt:lpstr>Lezione 5: 性と数の復習</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Lezione 5: Articoli 冠詞</vt:lpstr>
      <vt:lpstr>Al bar: esercizio di conversazione</vt:lpstr>
      <vt:lpstr>Vocabolario (maschile)単語（㊚）</vt:lpstr>
      <vt:lpstr>Vocabolario (femminile)単語（㊛）</vt:lpstr>
      <vt:lpstr>Numeri e soldi 数字とお金</vt:lpstr>
      <vt:lpstr>Numeri e soldi 数字とお金</vt:lpstr>
      <vt:lpstr>Frasi utili 使える表現 </vt:lpstr>
      <vt:lpstr>Role-play ロールプレイ</vt:lpstr>
      <vt:lpstr>Compiti a casa 宿題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Scotto di Clemente Marco</dc:creator>
  <cp:lastModifiedBy>Scotto di Clemente Marco</cp:lastModifiedBy>
  <cp:revision>49</cp:revision>
  <dcterms:created xsi:type="dcterms:W3CDTF">2025-07-16T14:35:29Z</dcterms:created>
  <dcterms:modified xsi:type="dcterms:W3CDTF">2025-08-23T16:16:02Z</dcterms:modified>
</cp:coreProperties>
</file>