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70" r:id="rId2"/>
    <p:sldId id="256" r:id="rId3"/>
    <p:sldId id="265" r:id="rId4"/>
    <p:sldId id="260" r:id="rId5"/>
    <p:sldId id="266" r:id="rId6"/>
    <p:sldId id="269" r:id="rId7"/>
    <p:sldId id="271" r:id="rId8"/>
    <p:sldId id="272" r:id="rId9"/>
    <p:sldId id="267" r:id="rId10"/>
    <p:sldId id="273" r:id="rId11"/>
    <p:sldId id="274" r:id="rId12"/>
    <p:sldId id="275" r:id="rId13"/>
    <p:sldId id="268" r:id="rId14"/>
    <p:sldId id="257" r:id="rId15"/>
    <p:sldId id="276" r:id="rId16"/>
    <p:sldId id="259" r:id="rId17"/>
    <p:sldId id="26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3"/>
    <p:restoredTop sz="75184"/>
  </p:normalViewPr>
  <p:slideViewPr>
    <p:cSldViewPr snapToGrid="0">
      <p:cViewPr varScale="1">
        <p:scale>
          <a:sx n="78" d="100"/>
          <a:sy n="78" d="100"/>
        </p:scale>
        <p:origin x="20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96211-8ED4-1147-A487-DD3C59B0DFF8}" type="datetimeFigureOut">
              <a:rPr kumimoji="1" lang="zh-CN" altLang="en-US" smtClean="0"/>
              <a:t>2024/9/16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FDD83-E5EE-2641-954E-A6465918D39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23450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FDD83-E5EE-2641-954E-A6465918D399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24832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270F2-5533-1A21-5CDB-C92F34329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FFF678D-68C7-9C41-3897-392A3DF033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CF1B7F4-51DE-C547-8E20-4A49ED7792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04BBE5-8596-309F-7487-EF5E348850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FDD83-E5EE-2641-954E-A6465918D399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17240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F6AF2-3B17-55B5-9BD2-1D69224F7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BB212F3-8266-234B-AF7C-BB11AA7476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45FEEC2-1D2C-681C-8AF9-B0AFD3C77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307616D-A1DA-5E28-2D8C-1042D05DEF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FDD83-E5EE-2641-954E-A6465918D399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98312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BF7D3-D636-97E7-82D7-90D47A645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04FF32D-F5B9-E35C-BC0F-5316D6CA91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E62C859-1575-637D-94BA-3D8DCC25AE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C5C7E72-DD4C-C9AC-1DC0-95717CB16E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FDD83-E5EE-2641-954E-A6465918D399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88240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2395C-1D11-6B0C-1B69-5D3F8FD20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773D233-F294-6245-7CBF-9CBB679D00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F721EE3-0284-4B97-C7E8-B3CFE86E57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21690D5-C31F-01E2-57BF-71D7FC69A1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FDD83-E5EE-2641-954E-A6465918D399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63216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82697F-B78E-5EBC-2F19-2E5E64E2A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23B7CE0-C455-B538-A1D3-96B667AD69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448D233-E2DA-8A83-B6AF-A8BDF4AB1E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7E40003-0BFC-1640-5867-0249167CC9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FDD83-E5EE-2641-954E-A6465918D399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35352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36E163-16DA-DF6D-B956-4305EF564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A76DBB1-995C-21B7-5274-5C05F533D6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3DD182E-1E08-31D1-036F-B7304990E8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2BD5FE4-1FBC-2994-BEA7-D88B6DFE51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FDD83-E5EE-2641-954E-A6465918D399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91223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146A2-828F-35C8-CD54-72C075DB2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E33902C-1124-1920-BC26-6A1E47FCB4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92A1EB2-66DB-BF23-0B2E-A0B2038E33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0999581-B002-BBA2-F69A-BC624D9384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FDD83-E5EE-2641-954E-A6465918D399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3169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6B5E7A-EAE5-6BC8-B82C-3286D6924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1C960EB-1455-B3C7-940C-82FF2378F2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60B16BC-CD90-CD96-34F1-8098286BCE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200" b="0" i="0" u="none" strike="noStrike" dirty="0">
              <a:solidFill>
                <a:srgbClr val="333333"/>
              </a:solidFill>
              <a:effectLst/>
              <a:latin typeface="Hiragino Kaku Gothic ProN" panose="020B0300000000000000" pitchFamily="34" charset="-128"/>
              <a:ea typeface="Hiragino Kaku Gothic ProN" panose="020B0300000000000000" pitchFamily="34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2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2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2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kumimoji="1"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FEE094E-38DE-9555-DA7D-8B8F66DF71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FDD83-E5EE-2641-954E-A6465918D399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74712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B604DA-949D-27CB-2C46-3F125421E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D0F15A7-5891-08B9-5A20-6FCA928A65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4A3C506-B6F0-9DC1-B80A-6A956241E7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165C388-44D0-40A5-2E50-466AA8E237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FDD83-E5EE-2641-954E-A6465918D399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61465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EFCB9C-C758-936C-6AE8-0338A8361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5EA910D-14E2-2665-BFA1-97F3498070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B913686-10FE-A9CD-F177-EB94B727CD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6C93073-17EE-033F-7988-F72B0B325B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FDD83-E5EE-2641-954E-A6465918D399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01016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DCF2B-A92F-1344-B76A-7C9F791F6DB4}" type="datetimeFigureOut">
              <a:rPr kumimoji="1" lang="zh-CN" altLang="en-US" smtClean="0"/>
              <a:t>2024/9/16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F7438-8918-154A-BFF2-86FE9C22A0D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31796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DCF2B-A92F-1344-B76A-7C9F791F6DB4}" type="datetimeFigureOut">
              <a:rPr kumimoji="1" lang="zh-CN" altLang="en-US" smtClean="0"/>
              <a:t>2024/9/16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F7438-8918-154A-BFF2-86FE9C22A0D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74708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DCF2B-A92F-1344-B76A-7C9F791F6DB4}" type="datetimeFigureOut">
              <a:rPr kumimoji="1" lang="zh-CN" altLang="en-US" smtClean="0"/>
              <a:t>2024/9/16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F7438-8918-154A-BFF2-86FE9C22A0D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6529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DCF2B-A92F-1344-B76A-7C9F791F6DB4}" type="datetimeFigureOut">
              <a:rPr kumimoji="1" lang="zh-CN" altLang="en-US" smtClean="0"/>
              <a:t>2024/9/16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F7438-8918-154A-BFF2-86FE9C22A0D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80810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DCF2B-A92F-1344-B76A-7C9F791F6DB4}" type="datetimeFigureOut">
              <a:rPr kumimoji="1" lang="zh-CN" altLang="en-US" smtClean="0"/>
              <a:t>2024/9/16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F7438-8918-154A-BFF2-86FE9C22A0D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765334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DCF2B-A92F-1344-B76A-7C9F791F6DB4}" type="datetimeFigureOut">
              <a:rPr kumimoji="1" lang="zh-CN" altLang="en-US" smtClean="0"/>
              <a:t>2024/9/16</a:t>
            </a:fld>
            <a:endParaRPr kumimoji="1" lang="zh-CN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F7438-8918-154A-BFF2-86FE9C22A0D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49987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DCF2B-A92F-1344-B76A-7C9F791F6DB4}" type="datetimeFigureOut">
              <a:rPr kumimoji="1" lang="zh-CN" altLang="en-US" smtClean="0"/>
              <a:t>2024/9/16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F7438-8918-154A-BFF2-86FE9C22A0DA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597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DCF2B-A92F-1344-B76A-7C9F791F6DB4}" type="datetimeFigureOut">
              <a:rPr kumimoji="1" lang="zh-CN" altLang="en-US" smtClean="0"/>
              <a:t>2024/9/16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F7438-8918-154A-BFF2-86FE9C22A0D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33338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DCF2B-A92F-1344-B76A-7C9F791F6DB4}" type="datetimeFigureOut">
              <a:rPr kumimoji="1" lang="zh-CN" altLang="en-US" smtClean="0"/>
              <a:t>2024/9/16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F7438-8918-154A-BFF2-86FE9C22A0D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51485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DCF2B-A92F-1344-B76A-7C9F791F6DB4}" type="datetimeFigureOut">
              <a:rPr kumimoji="1" lang="zh-CN" altLang="en-US" smtClean="0"/>
              <a:t>2024/9/16</a:t>
            </a:fld>
            <a:endParaRPr kumimoji="1"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F7438-8918-154A-BFF2-86FE9C22A0D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20865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BCDCF2B-A92F-1344-B76A-7C9F791F6DB4}" type="datetimeFigureOut">
              <a:rPr kumimoji="1" lang="zh-CN" altLang="en-US" smtClean="0"/>
              <a:t>2024/9/16</a:t>
            </a:fld>
            <a:endParaRPr kumimoji="1" lang="zh-CN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F7438-8918-154A-BFF2-86FE9C22A0D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60215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BCDCF2B-A92F-1344-B76A-7C9F791F6DB4}" type="datetimeFigureOut">
              <a:rPr kumimoji="1" lang="zh-CN" altLang="en-US" smtClean="0"/>
              <a:t>2024/9/16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EA4F7438-8918-154A-BFF2-86FE9C22A0D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32416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libili.com/video/BV163411H7i8/?vd_source=78b6b4d1421ee373eab583f947d68b0a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LSlkwvFvRw" TargetMode="External"/><Relationship Id="rId2" Type="http://schemas.openxmlformats.org/officeDocument/2006/relationships/hyperlink" Target="https://www.youtube.com/watch?v=dpgLeXa6en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DIx22h2TBc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1bF9W3xoiOk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6F2C7A-73EA-3C07-9DFB-BB9433074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テレサテン</a:t>
            </a:r>
            <a:r>
              <a:rPr kumimoji="1" lang="en-US" altLang="zh-CN" dirty="0"/>
              <a:t>『</a:t>
            </a:r>
            <a:r>
              <a:rPr kumimoji="1" lang="zh-CN" altLang="en-US" dirty="0"/>
              <a:t>明月几时有</a:t>
            </a:r>
            <a:r>
              <a:rPr kumimoji="1" lang="en-US" altLang="zh-CN" dirty="0"/>
              <a:t>』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1E4225-8186-4264-019B-344E767F5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zh-CN" dirty="0"/>
          </a:p>
          <a:p>
            <a:r>
              <a:rPr kumimoji="1" lang="en-US" altLang="zh-CN" dirty="0">
                <a:hlinkClick r:id="rId2"/>
              </a:rPr>
              <a:t>https://www.bilibili.com/video/BV163411H7i8/?vd_source=78b6b4d1421ee373eab583f947d68b0a</a:t>
            </a:r>
            <a:endParaRPr kumimoji="1"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56567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9A21C1-B54A-346C-E366-5C8871E40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FF3747-9121-DF40-3BFA-4D85BC615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0888" y="609899"/>
            <a:ext cx="8790224" cy="1000692"/>
          </a:xfrm>
        </p:spPr>
        <p:txBody>
          <a:bodyPr>
            <a:normAutofit/>
          </a:bodyPr>
          <a:lstStyle/>
          <a:p>
            <a:r>
              <a:rPr kumimoji="1" lang="zh-CN" altLang="en-US" sz="4400" b="1" dirty="0">
                <a:latin typeface="MS Mincho" panose="02020609040205080304" pitchFamily="49" charset="-128"/>
                <a:ea typeface="MS Mincho" panose="02020609040205080304" pitchFamily="49" charset="-128"/>
              </a:rPr>
              <a:t>豆知識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3E9B60B-0CF0-38FD-4FF3-1BDE3B830B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0076" y="2189106"/>
            <a:ext cx="9971324" cy="348486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kumimoji="1" lang="zh-CN" altLang="en-US" sz="3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受风</a:t>
            </a:r>
            <a:r>
              <a:rPr kumimoji="1" lang="ja-JP" altLang="en-US" sz="360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　</a:t>
            </a:r>
            <a:endParaRPr kumimoji="1" lang="en-US" altLang="zh-CN" sz="36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l"/>
            <a:r>
              <a:rPr kumimoji="1" lang="zh-CN" altLang="en-US" sz="3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除湿寒</a:t>
            </a:r>
            <a:endParaRPr kumimoji="1" lang="en-US" altLang="zh-CN" sz="36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l"/>
            <a:r>
              <a:rPr kumimoji="1" lang="zh-CN" altLang="en-US" sz="3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冬病夏治</a:t>
            </a:r>
            <a:endParaRPr kumimoji="1" lang="en-US" altLang="zh-CN" sz="36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l"/>
            <a:r>
              <a:rPr kumimoji="1" lang="zh-CN" altLang="en-US" sz="3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保温杯里泡枸杞</a:t>
            </a:r>
            <a:endParaRPr kumimoji="1" lang="en-US" altLang="zh-CN" sz="36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l"/>
            <a:endParaRPr kumimoji="1" lang="zh-CN" altLang="en-US" sz="3600" dirty="0">
              <a:solidFill>
                <a:schemeClr val="bg1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6136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EB646-7F47-96BE-5EA3-5AA4F57F8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E4046E-73DC-161C-254D-BEF31970C3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0888" y="609899"/>
            <a:ext cx="8790224" cy="1000692"/>
          </a:xfrm>
        </p:spPr>
        <p:txBody>
          <a:bodyPr>
            <a:normAutofit/>
          </a:bodyPr>
          <a:lstStyle/>
          <a:p>
            <a:r>
              <a:rPr kumimoji="1" lang="zh-CN" altLang="en-US" sz="4400" b="1" dirty="0">
                <a:latin typeface="MS Mincho" panose="02020609040205080304" pitchFamily="49" charset="-128"/>
                <a:ea typeface="MS Mincho" panose="02020609040205080304" pitchFamily="49" charset="-128"/>
              </a:rPr>
              <a:t>今週の発音練習と表現</a:t>
            </a:r>
            <a:r>
              <a:rPr kumimoji="1" lang="en-US" altLang="ja-JP" sz="4400" b="1" dirty="0">
                <a:latin typeface="MS Mincho" panose="02020609040205080304" pitchFamily="49" charset="-128"/>
                <a:ea typeface="MS Mincho" panose="02020609040205080304" pitchFamily="49" charset="-128"/>
              </a:rPr>
              <a:t>①</a:t>
            </a:r>
            <a:endParaRPr kumimoji="1" lang="zh-CN" altLang="en-US" sz="4400" b="1" dirty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44673C5-E31D-21D0-FED9-DCCC4FBD1D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3097" y="2189105"/>
            <a:ext cx="11139980" cy="4277955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kumimoji="1" lang="zh-CN" altLang="en-US" sz="3600" dirty="0">
                <a:solidFill>
                  <a:schemeClr val="bg1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・吃葡萄不吐葡萄皮，不吃葡萄倒吐葡萄皮</a:t>
            </a:r>
            <a:endParaRPr kumimoji="1" lang="en-US" altLang="zh-CN" sz="3600" dirty="0">
              <a:solidFill>
                <a:schemeClr val="bg1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algn="l"/>
            <a:endParaRPr kumimoji="1" lang="en-US" altLang="zh-CN" sz="3600" dirty="0">
              <a:solidFill>
                <a:schemeClr val="bg1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algn="l"/>
            <a:r>
              <a:rPr kumimoji="1" lang="zh-CN" altLang="en-US" sz="3600" dirty="0">
                <a:solidFill>
                  <a:schemeClr val="bg1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・</a:t>
            </a:r>
            <a:r>
              <a:rPr kumimoji="1" lang="zh-CN" altLang="en-US" sz="3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大米饭喷喷香，我们大家都来尝，吃的快吃得饱，  </a:t>
            </a:r>
            <a:endParaRPr kumimoji="1" lang="en-US" altLang="zh-CN" sz="36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l"/>
            <a:r>
              <a:rPr kumimoji="1" lang="zh-CN" altLang="en-US" sz="3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不把饭粒掉桌上。</a:t>
            </a:r>
            <a:endParaRPr kumimoji="1" lang="en-US" altLang="zh-CN" sz="3600" dirty="0">
              <a:solidFill>
                <a:schemeClr val="bg1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algn="l"/>
            <a:endParaRPr kumimoji="1" lang="zh-CN" altLang="en-US" sz="3600" dirty="0">
              <a:solidFill>
                <a:schemeClr val="bg1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1495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76A45C-4154-F008-ED06-F06D641DC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924DF0-FCA4-BA25-AB71-D818439F42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0888" y="609899"/>
            <a:ext cx="8790224" cy="1000692"/>
          </a:xfrm>
        </p:spPr>
        <p:txBody>
          <a:bodyPr>
            <a:normAutofit/>
          </a:bodyPr>
          <a:lstStyle/>
          <a:p>
            <a:r>
              <a:rPr kumimoji="1" lang="zh-CN" altLang="en-US" sz="4400" b="1" dirty="0">
                <a:latin typeface="MS Mincho" panose="02020609040205080304" pitchFamily="49" charset="-128"/>
                <a:ea typeface="MS Mincho" panose="02020609040205080304" pitchFamily="49" charset="-128"/>
              </a:rPr>
              <a:t>今週の発音練習と表現</a:t>
            </a:r>
            <a:r>
              <a:rPr kumimoji="1" lang="en-US" altLang="zh-CN" sz="4400" b="1" dirty="0">
                <a:latin typeface="MS Mincho" panose="02020609040205080304" pitchFamily="49" charset="-128"/>
                <a:ea typeface="MS Mincho" panose="02020609040205080304" pitchFamily="49" charset="-128"/>
              </a:rPr>
              <a:t>②</a:t>
            </a:r>
            <a:endParaRPr kumimoji="1" lang="zh-CN" altLang="en-US" sz="4400" b="1" dirty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FAC65BC-F048-518A-5A07-EB68FD980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3097" y="2189105"/>
            <a:ext cx="11139980" cy="4277955"/>
          </a:xfrm>
          <a:solidFill>
            <a:schemeClr val="tx1"/>
          </a:solidFill>
        </p:spPr>
        <p:txBody>
          <a:bodyPr>
            <a:normAutofit lnSpcReduction="10000"/>
          </a:bodyPr>
          <a:lstStyle/>
          <a:p>
            <a:pPr algn="l"/>
            <a:r>
              <a:rPr kumimoji="1" lang="zh-CN" altLang="en-US" sz="3600" dirty="0">
                <a:solidFill>
                  <a:schemeClr val="bg1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・</a:t>
            </a:r>
            <a:r>
              <a:rPr kumimoji="1" lang="zh-CN" altLang="en-US" sz="3600" dirty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我一般</a:t>
            </a:r>
            <a:r>
              <a:rPr kumimoji="1" lang="en-US" altLang="zh-CN" sz="3600" dirty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/</a:t>
            </a:r>
            <a:r>
              <a:rPr kumimoji="1" lang="zh-CN" altLang="en-US" sz="3600" dirty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通常</a:t>
            </a:r>
            <a:r>
              <a:rPr kumimoji="1" lang="en-US" altLang="zh-CN" sz="3600" dirty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/</a:t>
            </a:r>
            <a:r>
              <a:rPr kumimoji="1" lang="zh-CN" altLang="en-US" sz="36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习惯</a:t>
            </a:r>
            <a:r>
              <a:rPr kumimoji="1" lang="zh-CN" altLang="en-US" sz="3600" dirty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～～～</a:t>
            </a:r>
            <a:endParaRPr kumimoji="1" lang="en-US" altLang="zh-CN" sz="3600" dirty="0">
              <a:solidFill>
                <a:srgbClr val="FF0000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algn="l"/>
            <a:r>
              <a:rPr kumimoji="1" lang="zh-CN" altLang="en-US" sz="3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在传统节日和重要时刻，中国人</a:t>
            </a:r>
            <a:r>
              <a:rPr kumimoji="1" lang="zh-CN" altLang="en-US" sz="3600" u="sng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通常</a:t>
            </a:r>
            <a:r>
              <a:rPr kumimoji="1" lang="zh-CN" altLang="en-US" sz="3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喜欢阖家团聚在一起吃饭庆祝。</a:t>
            </a:r>
            <a:endParaRPr kumimoji="1" lang="en-US" altLang="zh-CN" sz="36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l"/>
            <a:r>
              <a:rPr kumimoji="1" lang="zh-CN" altLang="en-US" sz="3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中国人</a:t>
            </a:r>
            <a:r>
              <a:rPr kumimoji="1" lang="zh-CN" altLang="en-US" sz="3600" u="sng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习惯</a:t>
            </a:r>
            <a:r>
              <a:rPr kumimoji="1" lang="zh-CN" altLang="en-US" sz="3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喝热水或者凉白开。</a:t>
            </a:r>
            <a:endParaRPr kumimoji="1" lang="en-US" altLang="zh-CN" sz="36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l"/>
            <a:r>
              <a:rPr kumimoji="1" lang="zh-CN" altLang="en-US" sz="3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中国人</a:t>
            </a:r>
            <a:r>
              <a:rPr kumimoji="1" lang="zh-CN" altLang="en-US" sz="3600" u="sng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通常</a:t>
            </a:r>
            <a:r>
              <a:rPr kumimoji="1" lang="zh-CN" altLang="en-US" sz="3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喜欢在院子里种菜。</a:t>
            </a:r>
            <a:endParaRPr kumimoji="1" lang="en-US" altLang="zh-CN" sz="36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l"/>
            <a:r>
              <a:rPr kumimoji="1" lang="zh-CN" altLang="en-US" sz="3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中国人</a:t>
            </a:r>
            <a:r>
              <a:rPr kumimoji="1" lang="zh-CN" altLang="en-US" sz="3600" u="sng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一般</a:t>
            </a:r>
            <a:r>
              <a:rPr kumimoji="1" lang="zh-CN" altLang="en-US" sz="3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相信“以形补形”。</a:t>
            </a:r>
            <a:endParaRPr kumimoji="1" lang="en-US" altLang="zh-CN" sz="36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l"/>
            <a:r>
              <a:rPr kumimoji="1" lang="zh-CN" altLang="en-US" sz="3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中国人</a:t>
            </a:r>
            <a:r>
              <a:rPr kumimoji="1" lang="zh-CN" altLang="en-US" sz="3600" u="sng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通常</a:t>
            </a:r>
            <a:r>
              <a:rPr kumimoji="1" lang="zh-CN" altLang="en-US" sz="3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再热都要盖上肚子。</a:t>
            </a:r>
            <a:endParaRPr kumimoji="1" lang="en-US" altLang="zh-CN" sz="36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l"/>
            <a:endParaRPr kumimoji="1" lang="en-US" altLang="zh-CN" sz="36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l"/>
            <a:endParaRPr kumimoji="1" lang="en-US" altLang="zh-CN" sz="3600" dirty="0">
              <a:solidFill>
                <a:schemeClr val="bg1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algn="l"/>
            <a:endParaRPr kumimoji="1" lang="zh-CN" altLang="en-US" sz="3600" dirty="0">
              <a:solidFill>
                <a:schemeClr val="bg1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4842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397ABD-22A0-E702-306E-DAFF35C37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679C11-3460-CDDE-3BE8-EFE89AF36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0888" y="609899"/>
            <a:ext cx="8790224" cy="1000692"/>
          </a:xfrm>
        </p:spPr>
        <p:txBody>
          <a:bodyPr>
            <a:normAutofit/>
          </a:bodyPr>
          <a:lstStyle/>
          <a:p>
            <a:r>
              <a:rPr kumimoji="1" lang="zh-CN" altLang="en-US" sz="4400" b="1" dirty="0">
                <a:latin typeface="MS Mincho" panose="02020609040205080304" pitchFamily="49" charset="-128"/>
                <a:ea typeface="MS Mincho" panose="02020609040205080304" pitchFamily="49" charset="-128"/>
              </a:rPr>
              <a:t>中国語の会話練習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14889E6-45C8-9578-FB18-84099864D9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0076" y="2189106"/>
            <a:ext cx="9971324" cy="3796058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kumimoji="1" lang="zh-CN" altLang="en-US" sz="3600" dirty="0">
                <a:solidFill>
                  <a:schemeClr val="bg1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・中国の生活習慣に気になっていることについてグループ分けに話しましょう。</a:t>
            </a:r>
            <a:endParaRPr kumimoji="1" lang="en-US" altLang="zh-CN" sz="3600" dirty="0">
              <a:solidFill>
                <a:schemeClr val="bg1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algn="l"/>
            <a:endParaRPr kumimoji="1" lang="en-US" altLang="zh-CN" sz="3600" dirty="0">
              <a:solidFill>
                <a:schemeClr val="bg1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algn="l"/>
            <a:r>
              <a:rPr kumimoji="1" lang="zh-CN" altLang="en-US" sz="3600" dirty="0">
                <a:solidFill>
                  <a:schemeClr val="bg1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・自分の生活習慣を簡単に紹介してください。</a:t>
            </a:r>
            <a:endParaRPr kumimoji="1" lang="en-US" altLang="zh-CN" sz="3600" dirty="0">
              <a:solidFill>
                <a:schemeClr val="bg1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algn="l"/>
            <a:endParaRPr kumimoji="1" lang="zh-CN" altLang="en-US" sz="3600" dirty="0">
              <a:solidFill>
                <a:schemeClr val="bg1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759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CAC8E0-A03C-4B47-172F-9BAEA905C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休憩時間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2E3742D-CBB1-48D2-015B-1709063DC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sz="3600" dirty="0">
                <a:hlinkClick r:id="rId2"/>
              </a:rPr>
              <a:t>https://www.youtube.com/watch?v=dpgLeXa6enE</a:t>
            </a:r>
            <a:endParaRPr kumimoji="1" lang="en-US" altLang="zh-CN" sz="3600" dirty="0"/>
          </a:p>
          <a:p>
            <a:r>
              <a:rPr kumimoji="1" lang="en-US" altLang="zh-CN" sz="3600" dirty="0">
                <a:hlinkClick r:id="rId3"/>
              </a:rPr>
              <a:t>https://www.youtube.com/watch?v=wLSlkwvFvRw</a:t>
            </a:r>
            <a:endParaRPr kumimoji="1" lang="en-US" altLang="zh-CN" sz="3600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7432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9EA4A-8C3C-6FBC-8BCF-9129AFACE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EB8FFA-BC6C-D430-49C7-F2CB602A6E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0888" y="609899"/>
            <a:ext cx="8790224" cy="1000692"/>
          </a:xfrm>
        </p:spPr>
        <p:txBody>
          <a:bodyPr>
            <a:noAutofit/>
          </a:bodyPr>
          <a:lstStyle/>
          <a:p>
            <a:r>
              <a:rPr kumimoji="1" lang="zh-CN" altLang="en-US" sz="4800" b="1" dirty="0">
                <a:latin typeface="MS Mincho" panose="02020609040205080304" pitchFamily="49" charset="-128"/>
                <a:ea typeface="MS Mincho" panose="02020609040205080304" pitchFamily="49" charset="-128"/>
              </a:rPr>
              <a:t>健康運動ーー八段錦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0018AC7-708B-31F2-5A4F-D1F3ED2AD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0076" y="2189106"/>
            <a:ext cx="9971324" cy="3796058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kumimoji="1" lang="en-US" altLang="zh-CN" sz="3600" dirty="0">
                <a:solidFill>
                  <a:schemeClr val="bg1"/>
                </a:solidFill>
                <a:latin typeface="MS Mincho" panose="02020609040205080304" pitchFamily="49" charset="-128"/>
                <a:ea typeface="MS Mincho" panose="02020609040205080304" pitchFamily="49" charset="-128"/>
                <a:hlinkClick r:id="rId3"/>
              </a:rPr>
              <a:t>https://www.youtube.com/watch?v=QDIx22h2TBc</a:t>
            </a:r>
            <a:endParaRPr kumimoji="1" lang="en-US" altLang="zh-CN" sz="3600" dirty="0">
              <a:solidFill>
                <a:schemeClr val="bg1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algn="l"/>
            <a:r>
              <a:rPr kumimoji="1" lang="en-US" altLang="zh-CN" sz="3600" dirty="0">
                <a:solidFill>
                  <a:schemeClr val="bg1"/>
                </a:solidFill>
                <a:latin typeface="MS Mincho" panose="02020609040205080304" pitchFamily="49" charset="-128"/>
                <a:ea typeface="MS Mincho" panose="02020609040205080304" pitchFamily="49" charset="-128"/>
                <a:hlinkClick r:id="rId4"/>
              </a:rPr>
              <a:t>https://www.youtube.com/watch?v=1bF9W3xoiOk</a:t>
            </a:r>
            <a:r>
              <a:rPr kumimoji="1" lang="zh-CN" altLang="en-US" sz="3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（跟练版）</a:t>
            </a:r>
            <a:endParaRPr kumimoji="1" lang="en-US" altLang="zh-CN" sz="36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l"/>
            <a:endParaRPr kumimoji="1" lang="zh-CN" altLang="en-US" sz="3600" dirty="0">
              <a:solidFill>
                <a:schemeClr val="bg1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287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5F7BCF-22AA-6D28-8DDA-F08F2E4CD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043176-C3BC-5632-F506-4C0E50280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26567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9E2666-68EF-804F-0BC8-823FD9F7E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6A998E-B40A-112D-B6DF-E81AF3762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8084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96A3-7196-E052-17BD-1F67A808CD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5400" b="1" dirty="0">
                <a:latin typeface="MS Mincho" panose="02020609040205080304" pitchFamily="49" charset="-128"/>
                <a:ea typeface="MS Mincho" panose="02020609040205080304" pitchFamily="49" charset="-128"/>
              </a:rPr>
              <a:t>第７回</a:t>
            </a:r>
            <a:r>
              <a:rPr kumimoji="1" lang="ja-JP" altLang="en-US" sz="5400" b="1">
                <a:latin typeface="MS Mincho" panose="02020609040205080304" pitchFamily="49" charset="-128"/>
                <a:ea typeface="MS Mincho" panose="02020609040205080304" pitchFamily="49" charset="-128"/>
              </a:rPr>
              <a:t>　</a:t>
            </a:r>
            <a:r>
              <a:rPr kumimoji="1" lang="zh-CN" altLang="en-US" sz="5400" b="1" dirty="0">
                <a:latin typeface="MS Mincho" panose="02020609040205080304" pitchFamily="49" charset="-128"/>
                <a:ea typeface="MS Mincho" panose="02020609040205080304" pitchFamily="49" charset="-128"/>
              </a:rPr>
              <a:t>生活習慣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79E9F9A-A6B2-68D1-594F-F08CFC2C1C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806576"/>
            <a:ext cx="6801612" cy="1239894"/>
          </a:xfrm>
        </p:spPr>
        <p:txBody>
          <a:bodyPr>
            <a:normAutofit/>
          </a:bodyPr>
          <a:lstStyle/>
          <a:p>
            <a:r>
              <a:rPr kumimoji="1" lang="zh-CN" altLang="en-US" sz="3200" dirty="0">
                <a:solidFill>
                  <a:schemeClr val="bg1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ボランテイア</a:t>
            </a:r>
            <a:r>
              <a:rPr kumimoji="1" lang="ja-JP" altLang="en-US" sz="3200">
                <a:solidFill>
                  <a:schemeClr val="bg1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　</a:t>
            </a:r>
            <a:r>
              <a:rPr kumimoji="1" lang="zh-CN" altLang="en-US" sz="3200" dirty="0">
                <a:solidFill>
                  <a:schemeClr val="bg1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鄭媛媛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183E569-F1C3-7219-E220-B8736B4D59AA}"/>
              </a:ext>
            </a:extLst>
          </p:cNvPr>
          <p:cNvSpPr txBox="1"/>
          <p:nvPr/>
        </p:nvSpPr>
        <p:spPr>
          <a:xfrm>
            <a:off x="665018" y="762109"/>
            <a:ext cx="8675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>
                <a:solidFill>
                  <a:schemeClr val="bg1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2024</a:t>
            </a:r>
            <a:r>
              <a:rPr kumimoji="1" lang="zh-CN" altLang="en-US" sz="3200" dirty="0">
                <a:solidFill>
                  <a:schemeClr val="bg1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福岡よかトピア国際交流センター</a:t>
            </a:r>
          </a:p>
        </p:txBody>
      </p:sp>
    </p:spTree>
    <p:extLst>
      <p:ext uri="{BB962C8B-B14F-4D97-AF65-F5344CB8AC3E}">
        <p14:creationId xmlns:p14="http://schemas.microsoft.com/office/powerpoint/2010/main" val="2754488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7C825C-8D0D-2457-F3EA-1DDA8EABF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890" y="484632"/>
            <a:ext cx="10058400" cy="1412748"/>
          </a:xfrm>
        </p:spPr>
        <p:txBody>
          <a:bodyPr>
            <a:normAutofit/>
          </a:bodyPr>
          <a:lstStyle/>
          <a:p>
            <a:r>
              <a:rPr kumimoji="1" lang="zh-CN" altLang="en-US" sz="4800" b="1" dirty="0">
                <a:latin typeface="MS Mincho" panose="02020609040205080304" pitchFamily="49" charset="-128"/>
                <a:ea typeface="MS Mincho" panose="02020609040205080304" pitchFamily="49" charset="-128"/>
              </a:rPr>
              <a:t>出席確認</a:t>
            </a:r>
            <a:r>
              <a:rPr kumimoji="1" lang="en-US" altLang="zh-CN" sz="4800" b="1" dirty="0">
                <a:latin typeface="MS Mincho" panose="02020609040205080304" pitchFamily="49" charset="-128"/>
                <a:ea typeface="MS Mincho" panose="02020609040205080304" pitchFamily="49" charset="-128"/>
              </a:rPr>
              <a:t>(</a:t>
            </a:r>
            <a:r>
              <a:rPr kumimoji="1" lang="zh-CN" altLang="en-US" sz="4800" b="1" dirty="0">
                <a:latin typeface="MS Mincho" panose="02020609040205080304" pitchFamily="49" charset="-128"/>
                <a:ea typeface="MS Mincho" panose="02020609040205080304" pitchFamily="49" charset="-128"/>
              </a:rPr>
              <a:t>点名</a:t>
            </a:r>
            <a:r>
              <a:rPr kumimoji="1" lang="en-US" altLang="zh-CN" sz="4800" b="1" dirty="0">
                <a:latin typeface="MS Mincho" panose="02020609040205080304" pitchFamily="49" charset="-128"/>
                <a:ea typeface="MS Mincho" panose="02020609040205080304" pitchFamily="49" charset="-128"/>
              </a:rPr>
              <a:t>)</a:t>
            </a:r>
            <a:endParaRPr kumimoji="1" lang="zh-CN" altLang="en-US" sz="4800" b="1" dirty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3156DE9-3F4D-84AB-0729-D15A91FB8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897380"/>
            <a:ext cx="10058400" cy="4050792"/>
          </a:xfrm>
        </p:spPr>
        <p:txBody>
          <a:bodyPr/>
          <a:lstStyle/>
          <a:p>
            <a:r>
              <a:rPr kumimoji="1" lang="zh-CN" altLang="en-US" sz="3200" dirty="0">
                <a:latin typeface="MS Mincho" panose="02020609040205080304" pitchFamily="49" charset="-128"/>
                <a:ea typeface="MS Mincho" panose="02020609040205080304" pitchFamily="49" charset="-128"/>
              </a:rPr>
              <a:t>名前を呼ばれたら「到！」</a:t>
            </a:r>
            <a:endParaRPr kumimoji="1" lang="en-US" altLang="zh-CN" sz="32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596E092-74F8-CFBC-3893-50A591715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46" y="2574036"/>
            <a:ext cx="7267289" cy="3931920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733097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3AE866-95CD-AA77-6D7D-DC56E662CA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0888" y="609899"/>
            <a:ext cx="8790224" cy="1000692"/>
          </a:xfrm>
        </p:spPr>
        <p:txBody>
          <a:bodyPr>
            <a:normAutofit/>
          </a:bodyPr>
          <a:lstStyle/>
          <a:p>
            <a:r>
              <a:rPr kumimoji="1" lang="zh-CN" altLang="en-US" sz="4400" b="1" dirty="0">
                <a:latin typeface="MS Mincho" panose="02020609040205080304" pitchFamily="49" charset="-128"/>
                <a:ea typeface="MS Mincho" panose="02020609040205080304" pitchFamily="49" charset="-128"/>
              </a:rPr>
              <a:t>料理教室のまとめ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AACEC8F-1EC2-D015-58DC-1BFAEE268D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0076" y="2189106"/>
            <a:ext cx="9971324" cy="3796058"/>
          </a:xfrm>
        </p:spPr>
        <p:txBody>
          <a:bodyPr>
            <a:normAutofit/>
          </a:bodyPr>
          <a:lstStyle/>
          <a:p>
            <a:pPr algn="l"/>
            <a:r>
              <a:rPr kumimoji="1" lang="zh-CN" altLang="en-US" sz="3600" dirty="0">
                <a:solidFill>
                  <a:schemeClr val="bg1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・感謝の気持ち</a:t>
            </a:r>
            <a:endParaRPr kumimoji="1" lang="en-US" altLang="zh-CN" sz="3600" dirty="0">
              <a:solidFill>
                <a:schemeClr val="bg1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algn="l"/>
            <a:endParaRPr kumimoji="1" lang="en-US" altLang="zh-CN" sz="3600" dirty="0">
              <a:solidFill>
                <a:schemeClr val="bg1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algn="l"/>
            <a:r>
              <a:rPr kumimoji="1" lang="zh-CN" altLang="en-US" sz="3600" dirty="0">
                <a:solidFill>
                  <a:schemeClr val="bg1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・料理教室の改善点</a:t>
            </a:r>
            <a:endParaRPr kumimoji="1" lang="en-US" altLang="zh-CN" sz="3600" dirty="0">
              <a:solidFill>
                <a:schemeClr val="bg1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algn="l"/>
            <a:endParaRPr kumimoji="1" lang="zh-CN" altLang="en-US" sz="3600" dirty="0">
              <a:solidFill>
                <a:schemeClr val="bg1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99AF4EE1-8A4D-2163-1319-5DCEEF346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826" y="2402771"/>
            <a:ext cx="5176696" cy="38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15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9E4E6-45D0-6198-9C26-EF7B81E0D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3DFE5C-DA35-EC3A-16F8-AD1BC9F7A2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0888" y="609899"/>
            <a:ext cx="8790224" cy="1000692"/>
          </a:xfrm>
        </p:spPr>
        <p:txBody>
          <a:bodyPr>
            <a:normAutofit/>
          </a:bodyPr>
          <a:lstStyle/>
          <a:p>
            <a:r>
              <a:rPr kumimoji="1" lang="zh-CN" altLang="en-US" sz="4400" b="1" dirty="0">
                <a:latin typeface="MS Mincho" panose="02020609040205080304" pitchFamily="49" charset="-128"/>
                <a:ea typeface="MS Mincho" panose="02020609040205080304" pitchFamily="49" charset="-128"/>
              </a:rPr>
              <a:t>中級教室の改進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1F7E059-DC6A-4B47-4FA5-32E2FAF5D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0076" y="2189106"/>
            <a:ext cx="9971324" cy="3796058"/>
          </a:xfrm>
        </p:spPr>
        <p:txBody>
          <a:bodyPr>
            <a:normAutofit/>
          </a:bodyPr>
          <a:lstStyle/>
          <a:p>
            <a:pPr algn="l"/>
            <a:r>
              <a:rPr kumimoji="1" lang="zh-CN" altLang="en-US" sz="3600" dirty="0">
                <a:solidFill>
                  <a:schemeClr val="bg1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・話す時間を保つ</a:t>
            </a:r>
            <a:endParaRPr kumimoji="1" lang="en-US" altLang="zh-CN" sz="3600" dirty="0">
              <a:solidFill>
                <a:schemeClr val="bg1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algn="l"/>
            <a:r>
              <a:rPr kumimoji="1" lang="zh-CN" altLang="en-US" sz="3600" dirty="0">
                <a:solidFill>
                  <a:schemeClr val="bg1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・内容確認</a:t>
            </a:r>
            <a:endParaRPr kumimoji="1" lang="en-US" altLang="zh-CN" sz="3600" dirty="0">
              <a:solidFill>
                <a:schemeClr val="bg1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algn="l"/>
            <a:r>
              <a:rPr kumimoji="1" lang="zh-CN" altLang="en-US" sz="3600" dirty="0">
                <a:solidFill>
                  <a:schemeClr val="bg1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・ゲーム導入</a:t>
            </a:r>
            <a:endParaRPr kumimoji="1" lang="en-US" altLang="zh-CN" sz="3600" dirty="0">
              <a:solidFill>
                <a:schemeClr val="bg1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algn="l"/>
            <a:r>
              <a:rPr kumimoji="1" lang="zh-CN" altLang="en-US" sz="3600" dirty="0">
                <a:solidFill>
                  <a:schemeClr val="bg1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・宿題の提出</a:t>
            </a:r>
            <a:endParaRPr kumimoji="1" lang="en-US" altLang="zh-CN" sz="3600" dirty="0">
              <a:solidFill>
                <a:schemeClr val="bg1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algn="l"/>
            <a:r>
              <a:rPr kumimoji="1" lang="zh-CN" altLang="en-US" sz="3600" dirty="0">
                <a:solidFill>
                  <a:schemeClr val="bg1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・予習内容の掲示</a:t>
            </a:r>
            <a:endParaRPr kumimoji="1" lang="en-US" altLang="zh-CN" sz="3600" dirty="0">
              <a:solidFill>
                <a:schemeClr val="bg1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algn="l"/>
            <a:endParaRPr kumimoji="1" lang="zh-CN" altLang="en-US" sz="3600" dirty="0">
              <a:solidFill>
                <a:schemeClr val="bg1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1508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B1D44-E61B-50D9-DDDC-1E2AC5793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A8960C-976D-E569-6CB6-427270EE3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0888" y="609899"/>
            <a:ext cx="8790224" cy="1000692"/>
          </a:xfrm>
        </p:spPr>
        <p:txBody>
          <a:bodyPr>
            <a:normAutofit/>
          </a:bodyPr>
          <a:lstStyle/>
          <a:p>
            <a:r>
              <a:rPr kumimoji="1" lang="zh-CN" altLang="en-US" sz="4400" b="1" dirty="0">
                <a:latin typeface="MS Mincho" panose="02020609040205080304" pitchFamily="49" charset="-128"/>
                <a:ea typeface="MS Mincho" panose="02020609040205080304" pitchFamily="49" charset="-128"/>
              </a:rPr>
              <a:t>前回の宿題</a:t>
            </a:r>
            <a:r>
              <a:rPr kumimoji="1" lang="en-US" altLang="zh-CN" sz="4400" b="1" dirty="0">
                <a:latin typeface="MS Mincho" panose="02020609040205080304" pitchFamily="49" charset="-128"/>
                <a:ea typeface="MS Mincho" panose="02020609040205080304" pitchFamily="49" charset="-128"/>
              </a:rPr>
              <a:t>①</a:t>
            </a:r>
            <a:endParaRPr kumimoji="1" lang="zh-CN" altLang="en-US" sz="4400" b="1" dirty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8DC5C3B-4D07-C935-08EB-14BE7E13E4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0076" y="2189106"/>
            <a:ext cx="9971324" cy="3796058"/>
          </a:xfrm>
        </p:spPr>
        <p:txBody>
          <a:bodyPr>
            <a:normAutofit/>
          </a:bodyPr>
          <a:lstStyle/>
          <a:p>
            <a:pPr algn="l"/>
            <a:endParaRPr kumimoji="1" lang="en-US" altLang="zh-CN" sz="3600" dirty="0">
              <a:solidFill>
                <a:schemeClr val="bg1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algn="l"/>
            <a:endParaRPr kumimoji="1" lang="zh-CN" altLang="en-US" sz="3600" dirty="0">
              <a:solidFill>
                <a:schemeClr val="bg1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809D603-9FAD-D212-C963-D9CE82E3F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639" y="2374601"/>
            <a:ext cx="5156200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82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B90B8D-4B44-3E6C-91C2-E6579C44F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5724F5-DE9E-A7BE-684F-8DCEE5AC3D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0888" y="609899"/>
            <a:ext cx="8790224" cy="1000692"/>
          </a:xfrm>
        </p:spPr>
        <p:txBody>
          <a:bodyPr>
            <a:normAutofit/>
          </a:bodyPr>
          <a:lstStyle/>
          <a:p>
            <a:r>
              <a:rPr kumimoji="1" lang="zh-CN" altLang="en-US" sz="4400" b="1" dirty="0">
                <a:latin typeface="MS Mincho" panose="02020609040205080304" pitchFamily="49" charset="-128"/>
                <a:ea typeface="MS Mincho" panose="02020609040205080304" pitchFamily="49" charset="-128"/>
              </a:rPr>
              <a:t>前回の宿題</a:t>
            </a:r>
            <a:r>
              <a:rPr kumimoji="1" lang="en-US" altLang="zh-CN" sz="4400" b="1" dirty="0">
                <a:latin typeface="MS Mincho" panose="02020609040205080304" pitchFamily="49" charset="-128"/>
                <a:ea typeface="MS Mincho" panose="02020609040205080304" pitchFamily="49" charset="-128"/>
              </a:rPr>
              <a:t>②</a:t>
            </a:r>
            <a:endParaRPr kumimoji="1" lang="zh-CN" altLang="en-US" sz="4400" b="1" dirty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E5623CB-371C-CF06-5D0E-FAC1C2E5E0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0076" y="2531164"/>
            <a:ext cx="9971324" cy="3453999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ja-JP" altLang="zh-CN" sz="3600" kern="100">
                <a:solidFill>
                  <a:schemeClr val="bg1"/>
                </a:solidFill>
                <a:effectLst/>
                <a:latin typeface="MS Mincho" panose="02020609040205080304" pitchFamily="49" charset="-128"/>
                <a:ea typeface="MS Mincho" panose="02020609040205080304" pitchFamily="49" charset="-128"/>
                <a:cs typeface="Times New Roman" panose="02020603050405020304" pitchFamily="18" charset="0"/>
              </a:rPr>
              <a:t>花（はな）の色は</a:t>
            </a:r>
            <a:r>
              <a:rPr lang="zh-CN" altLang="en-US" sz="3600" kern="100" dirty="0">
                <a:solidFill>
                  <a:schemeClr val="bg1"/>
                </a:solidFill>
                <a:effectLst/>
                <a:latin typeface="MS Mincho" panose="02020609040205080304" pitchFamily="49" charset="-128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ja-JP" altLang="zh-CN" sz="3600" kern="100">
                <a:solidFill>
                  <a:schemeClr val="bg1"/>
                </a:solidFill>
                <a:effectLst/>
                <a:latin typeface="MS Mincho" panose="02020609040205080304" pitchFamily="49" charset="-128"/>
                <a:ea typeface="MS Mincho" panose="02020609040205080304" pitchFamily="49" charset="-128"/>
                <a:cs typeface="Times New Roman" panose="02020603050405020304" pitchFamily="18" charset="0"/>
              </a:rPr>
              <a:t>うつりにけりな</a:t>
            </a:r>
            <a:r>
              <a:rPr lang="zh-CN" altLang="en-US" sz="3600" kern="100" dirty="0">
                <a:solidFill>
                  <a:schemeClr val="bg1"/>
                </a:solidFill>
                <a:effectLst/>
                <a:latin typeface="MS Mincho" panose="02020609040205080304" pitchFamily="49" charset="-128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ja-JP" altLang="zh-CN" sz="3600" kern="100">
                <a:solidFill>
                  <a:schemeClr val="bg1"/>
                </a:solidFill>
                <a:effectLst/>
                <a:latin typeface="MS Mincho" panose="02020609040205080304" pitchFamily="49" charset="-128"/>
                <a:ea typeface="MS Mincho" panose="02020609040205080304" pitchFamily="49" charset="-128"/>
                <a:cs typeface="Times New Roman" panose="02020603050405020304" pitchFamily="18" charset="0"/>
              </a:rPr>
              <a:t>い</a:t>
            </a:r>
            <a:r>
              <a:rPr lang="zh-CN" altLang="en-US" sz="3600" kern="100" dirty="0">
                <a:solidFill>
                  <a:schemeClr val="bg1"/>
                </a:solidFill>
                <a:effectLst/>
                <a:latin typeface="MS Mincho" panose="02020609040205080304" pitchFamily="49" charset="-128"/>
                <a:ea typeface="MS Mincho" panose="02020609040205080304" pitchFamily="49" charset="-128"/>
                <a:cs typeface="Times New Roman" panose="02020603050405020304" pitchFamily="18" charset="0"/>
              </a:rPr>
              <a:t>たづ</a:t>
            </a:r>
            <a:r>
              <a:rPr lang="ja-JP" altLang="zh-CN" sz="3600" kern="100">
                <a:solidFill>
                  <a:schemeClr val="bg1"/>
                </a:solidFill>
                <a:effectLst/>
                <a:latin typeface="MS Mincho" panose="02020609040205080304" pitchFamily="49" charset="-128"/>
                <a:ea typeface="MS Mincho" panose="02020609040205080304" pitchFamily="49" charset="-128"/>
                <a:cs typeface="Times New Roman" panose="02020603050405020304" pitchFamily="18" charset="0"/>
              </a:rPr>
              <a:t>らにわが身世にふる</a:t>
            </a:r>
            <a:r>
              <a:rPr lang="zh-CN" altLang="en-US" sz="3600" kern="100" dirty="0">
                <a:solidFill>
                  <a:schemeClr val="bg1"/>
                </a:solidFill>
                <a:effectLst/>
                <a:latin typeface="MS Mincho" panose="02020609040205080304" pitchFamily="49" charset="-128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ja-JP" altLang="zh-CN" sz="3600" kern="100">
                <a:solidFill>
                  <a:schemeClr val="bg1"/>
                </a:solidFill>
                <a:effectLst/>
                <a:latin typeface="MS Mincho" panose="02020609040205080304" pitchFamily="49" charset="-128"/>
                <a:ea typeface="MS Mincho" panose="02020609040205080304" pitchFamily="49" charset="-128"/>
                <a:cs typeface="Times New Roman" panose="02020603050405020304" pitchFamily="18" charset="0"/>
              </a:rPr>
              <a:t>ながめせしまに</a:t>
            </a:r>
            <a:endParaRPr lang="en-US" altLang="ja-JP" sz="3600" kern="100" dirty="0">
              <a:solidFill>
                <a:schemeClr val="bg1"/>
              </a:solidFill>
              <a:effectLst/>
              <a:latin typeface="MS Mincho" panose="02020609040205080304" pitchFamily="49" charset="-128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ja-JP" altLang="zh-CN" sz="3600" kern="100">
                <a:solidFill>
                  <a:schemeClr val="bg1"/>
                </a:solidFill>
                <a:effectLst/>
                <a:latin typeface="MS Mincho" panose="02020609040205080304" pitchFamily="49" charset="-128"/>
                <a:ea typeface="MS Mincho" panose="02020609040205080304" pitchFamily="49" charset="-128"/>
                <a:cs typeface="Times New Roman" panose="02020603050405020304" pitchFamily="18" charset="0"/>
              </a:rPr>
              <a:t>（古今集 春</a:t>
            </a:r>
            <a:r>
              <a:rPr lang="en-US" altLang="zh-CN" sz="3600" kern="100" dirty="0">
                <a:solidFill>
                  <a:schemeClr val="bg1"/>
                </a:solidFill>
                <a:effectLst/>
                <a:latin typeface="MS Mincho" panose="02020609040205080304" pitchFamily="49" charset="-128"/>
                <a:ea typeface="MS Mincho" panose="02020609040205080304" pitchFamily="49" charset="-128"/>
                <a:cs typeface="Times New Roman" panose="02020603050405020304" pitchFamily="18" charset="0"/>
              </a:rPr>
              <a:t> 113</a:t>
            </a:r>
            <a:r>
              <a:rPr lang="ja-JP" altLang="zh-CN" sz="3600" kern="100">
                <a:solidFill>
                  <a:schemeClr val="bg1"/>
                </a:solidFill>
                <a:effectLst/>
                <a:latin typeface="MS Mincho" panose="02020609040205080304" pitchFamily="49" charset="-128"/>
                <a:ea typeface="MS Mincho" panose="02020609040205080304" pitchFamily="49" charset="-128"/>
                <a:cs typeface="Times New Roman" panose="02020603050405020304" pitchFamily="18" charset="0"/>
              </a:rPr>
              <a:t>）</a:t>
            </a:r>
            <a:endParaRPr lang="zh-CN" altLang="zh-CN" sz="3600" kern="100" dirty="0">
              <a:solidFill>
                <a:schemeClr val="bg1"/>
              </a:solidFill>
              <a:effectLst/>
              <a:latin typeface="MS Mincho" panose="02020609040205080304" pitchFamily="49" charset="-128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l"/>
            <a:endParaRPr kumimoji="1" lang="zh-CN" altLang="en-US" sz="3600" dirty="0">
              <a:solidFill>
                <a:schemeClr val="bg1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1155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31C459-4DC9-8869-92F1-5EC5BE3E4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96174C-9D93-5EBD-DFC4-367A695F9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0888" y="609899"/>
            <a:ext cx="8790224" cy="1000692"/>
          </a:xfrm>
        </p:spPr>
        <p:txBody>
          <a:bodyPr>
            <a:normAutofit/>
          </a:bodyPr>
          <a:lstStyle/>
          <a:p>
            <a:r>
              <a:rPr kumimoji="1" lang="zh-CN" altLang="en-US" sz="4400" b="1" dirty="0">
                <a:latin typeface="MS Mincho" panose="02020609040205080304" pitchFamily="49" charset="-128"/>
                <a:ea typeface="MS Mincho" panose="02020609040205080304" pitchFamily="49" charset="-128"/>
              </a:rPr>
              <a:t>前回の宿題</a:t>
            </a:r>
            <a:r>
              <a:rPr kumimoji="1" lang="en-US" altLang="zh-CN" sz="4400" b="1" dirty="0">
                <a:latin typeface="MS Mincho" panose="02020609040205080304" pitchFamily="49" charset="-128"/>
                <a:ea typeface="MS Mincho" panose="02020609040205080304" pitchFamily="49" charset="-128"/>
              </a:rPr>
              <a:t>②</a:t>
            </a:r>
            <a:endParaRPr kumimoji="1" lang="zh-CN" altLang="en-US" sz="4400" b="1" dirty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F917837-86EF-E9CE-015C-B7BC66F7D9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0076" y="2531164"/>
            <a:ext cx="9971324" cy="3453999"/>
          </a:xfrm>
          <a:solidFill>
            <a:schemeClr val="tx1"/>
          </a:solidFill>
        </p:spPr>
        <p:txBody>
          <a:bodyPr>
            <a:normAutofit fontScale="92500"/>
          </a:bodyPr>
          <a:lstStyle/>
          <a:p>
            <a:pPr algn="l">
              <a:lnSpc>
                <a:spcPct val="150000"/>
              </a:lnSpc>
            </a:pPr>
            <a:r>
              <a:rPr lang="ja-JP" altLang="zh-CN" sz="3600">
                <a:solidFill>
                  <a:schemeClr val="bg1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花朶的顔色已経完全褪色。</a:t>
            </a:r>
            <a:r>
              <a:rPr lang="zh-CN" altLang="zh-CN" sz="3600" dirty="0">
                <a:solidFill>
                  <a:schemeClr val="bg1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在漫長的春雨里，我在徒然地思考着世界和愛情（我的美麗也徹底褪色了）</a:t>
            </a:r>
            <a:r>
              <a:rPr lang="zh-CN" altLang="zh-CN" sz="3600" dirty="0">
                <a:solidFill>
                  <a:schemeClr val="bg1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endParaRPr lang="en-US" altLang="zh-CN" sz="3600" dirty="0">
              <a:solidFill>
                <a:schemeClr val="bg1"/>
              </a:solidFill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3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花</a:t>
            </a:r>
            <a:r>
              <a:rPr kumimoji="1" lang="zh-CN" altLang="en-US" sz="36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朵</a:t>
            </a:r>
            <a:r>
              <a:rPr kumimoji="1" lang="zh-CN" altLang="en-US" sz="3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的</a:t>
            </a:r>
            <a:r>
              <a:rPr kumimoji="1" lang="zh-CN" altLang="en-US" sz="36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颜</a:t>
            </a:r>
            <a:r>
              <a:rPr kumimoji="1" lang="zh-CN" altLang="en-US" sz="3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色已</a:t>
            </a:r>
            <a:r>
              <a:rPr kumimoji="1" lang="zh-CN" altLang="en-US" sz="36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经</a:t>
            </a:r>
            <a:r>
              <a:rPr kumimoji="1" lang="zh-CN" altLang="en-US" sz="3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完全褪色。在漫</a:t>
            </a:r>
            <a:r>
              <a:rPr kumimoji="1" lang="zh-CN" altLang="en-US" sz="36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长</a:t>
            </a:r>
            <a:r>
              <a:rPr kumimoji="1" lang="zh-CN" altLang="en-US" sz="3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的春雨里，我在徒然地思考着世界和</a:t>
            </a:r>
            <a:r>
              <a:rPr kumimoji="1" lang="zh-CN" altLang="en-US" sz="36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爱</a:t>
            </a:r>
            <a:r>
              <a:rPr kumimoji="1" lang="zh-CN" altLang="en-US" sz="3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情（我的美</a:t>
            </a:r>
            <a:r>
              <a:rPr kumimoji="1" lang="zh-CN" altLang="en-US" sz="36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丽</a:t>
            </a:r>
            <a:r>
              <a:rPr kumimoji="1" lang="zh-CN" altLang="en-US" sz="3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也</a:t>
            </a:r>
            <a:r>
              <a:rPr kumimoji="1" lang="zh-CN" altLang="en-US" sz="36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彻</a:t>
            </a:r>
            <a:r>
              <a:rPr kumimoji="1" lang="zh-CN" altLang="en-US" sz="3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底褪色了）</a:t>
            </a:r>
          </a:p>
        </p:txBody>
      </p:sp>
    </p:spTree>
    <p:extLst>
      <p:ext uri="{BB962C8B-B14F-4D97-AF65-F5344CB8AC3E}">
        <p14:creationId xmlns:p14="http://schemas.microsoft.com/office/powerpoint/2010/main" val="34592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FE53A5-D971-5A21-7986-0DA23A649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A167FA-BE39-23ED-2F73-E1E50E82BD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0888" y="609899"/>
            <a:ext cx="8790224" cy="1000692"/>
          </a:xfrm>
        </p:spPr>
        <p:txBody>
          <a:bodyPr>
            <a:normAutofit/>
          </a:bodyPr>
          <a:lstStyle/>
          <a:p>
            <a:r>
              <a:rPr kumimoji="1" lang="zh-CN" altLang="en-US" sz="4400" b="1" dirty="0">
                <a:latin typeface="MS Mincho" panose="02020609040205080304" pitchFamily="49" charset="-128"/>
                <a:ea typeface="MS Mincho" panose="02020609040205080304" pitchFamily="49" charset="-128"/>
              </a:rPr>
              <a:t>生活習慣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449B326-A0A7-2056-CB1B-715DB565E7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0076" y="2189106"/>
            <a:ext cx="9971324" cy="3796058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kumimoji="1" lang="zh-CN" altLang="en-US" sz="3600" dirty="0">
                <a:solidFill>
                  <a:schemeClr val="bg1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・伝統的生活スタイル</a:t>
            </a:r>
            <a:endParaRPr kumimoji="1" lang="en-US" altLang="zh-CN" sz="3600" dirty="0">
              <a:solidFill>
                <a:schemeClr val="bg1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algn="l"/>
            <a:r>
              <a:rPr kumimoji="1" lang="ja-JP" altLang="en-US" sz="3600">
                <a:solidFill>
                  <a:schemeClr val="bg1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　</a:t>
            </a:r>
            <a:r>
              <a:rPr kumimoji="1" lang="zh-CN" altLang="en-US" sz="3600" dirty="0">
                <a:solidFill>
                  <a:schemeClr val="bg1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早睡早起</a:t>
            </a:r>
            <a:endParaRPr kumimoji="1" lang="en-US" altLang="zh-CN" sz="3600" dirty="0">
              <a:solidFill>
                <a:schemeClr val="bg1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algn="l"/>
            <a:r>
              <a:rPr kumimoji="1" lang="zh-CN" altLang="en-US" sz="3600" dirty="0">
                <a:solidFill>
                  <a:schemeClr val="bg1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・中医学を信じること</a:t>
            </a:r>
            <a:endParaRPr kumimoji="1" lang="en-US" altLang="zh-CN" sz="3600" dirty="0">
              <a:solidFill>
                <a:schemeClr val="bg1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algn="l"/>
            <a:r>
              <a:rPr kumimoji="1" lang="ja-JP" altLang="en-US" sz="3600">
                <a:solidFill>
                  <a:schemeClr val="bg1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　上火</a:t>
            </a:r>
            <a:r>
              <a:rPr kumimoji="1" lang="zh-CN" altLang="en-US" sz="3600" dirty="0">
                <a:solidFill>
                  <a:schemeClr val="bg1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  </a:t>
            </a:r>
            <a:endParaRPr kumimoji="1" lang="en-US" altLang="zh-CN" sz="3600" dirty="0">
              <a:solidFill>
                <a:schemeClr val="bg1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algn="l"/>
            <a:endParaRPr kumimoji="1" lang="zh-CN" altLang="en-US" sz="3600" dirty="0">
              <a:solidFill>
                <a:schemeClr val="bg1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662979"/>
      </p:ext>
    </p:extLst>
  </p:cSld>
  <p:clrMapOvr>
    <a:masterClrMapping/>
  </p:clrMapOvr>
</p:sld>
</file>

<file path=ppt/theme/theme1.xml><?xml version="1.0" encoding="utf-8"?>
<a:theme xmlns:a="http://schemas.openxmlformats.org/drawingml/2006/main" name="包裹">
  <a:themeElements>
    <a:clrScheme name="包裹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包裹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包裹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{0D482DC1-2C4B-8746-B887-AAB4ADD76D5E}tf10001120</Template>
  <TotalTime>517</TotalTime>
  <Words>472</Words>
  <Application>Microsoft Macintosh PowerPoint</Application>
  <PresentationFormat>宽屏</PresentationFormat>
  <Paragraphs>78</Paragraphs>
  <Slides>17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等线</vt:lpstr>
      <vt:lpstr>SimSun</vt:lpstr>
      <vt:lpstr>Hiragino Kaku Gothic ProN</vt:lpstr>
      <vt:lpstr>MS Mincho</vt:lpstr>
      <vt:lpstr>Arial</vt:lpstr>
      <vt:lpstr>Gill Sans MT</vt:lpstr>
      <vt:lpstr>包裹</vt:lpstr>
      <vt:lpstr>テレサテン『明月几时有』</vt:lpstr>
      <vt:lpstr>第７回　生活習慣</vt:lpstr>
      <vt:lpstr>出席確認(点名)</vt:lpstr>
      <vt:lpstr>料理教室のまとめ</vt:lpstr>
      <vt:lpstr>中級教室の改進</vt:lpstr>
      <vt:lpstr>前回の宿題①</vt:lpstr>
      <vt:lpstr>前回の宿題②</vt:lpstr>
      <vt:lpstr>前回の宿題②</vt:lpstr>
      <vt:lpstr>生活習慣</vt:lpstr>
      <vt:lpstr>豆知識</vt:lpstr>
      <vt:lpstr>今週の発音練習と表現①</vt:lpstr>
      <vt:lpstr>今週の発音練習と表現②</vt:lpstr>
      <vt:lpstr>中国語の会話練習</vt:lpstr>
      <vt:lpstr>休憩時間</vt:lpstr>
      <vt:lpstr>健康運動ーー八段錦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yuan yuan</dc:creator>
  <cp:lastModifiedBy>yuan yuan</cp:lastModifiedBy>
  <cp:revision>16</cp:revision>
  <dcterms:created xsi:type="dcterms:W3CDTF">2024-09-12T11:31:45Z</dcterms:created>
  <dcterms:modified xsi:type="dcterms:W3CDTF">2024-09-16T02:51:25Z</dcterms:modified>
</cp:coreProperties>
</file>