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6"/>
  </p:notesMasterIdLst>
  <p:sldIdLst>
    <p:sldId id="256" r:id="rId2"/>
    <p:sldId id="260" r:id="rId3"/>
    <p:sldId id="383" r:id="rId4"/>
    <p:sldId id="385" r:id="rId5"/>
    <p:sldId id="384" r:id="rId6"/>
    <p:sldId id="381" r:id="rId7"/>
    <p:sldId id="363" r:id="rId8"/>
    <p:sldId id="382" r:id="rId9"/>
    <p:sldId id="376" r:id="rId10"/>
    <p:sldId id="377" r:id="rId11"/>
    <p:sldId id="379" r:id="rId12"/>
    <p:sldId id="304" r:id="rId13"/>
    <p:sldId id="380" r:id="rId14"/>
    <p:sldId id="270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5026" autoAdjust="0"/>
  </p:normalViewPr>
  <p:slideViewPr>
    <p:cSldViewPr snapToGrid="0">
      <p:cViewPr varScale="1">
        <p:scale>
          <a:sx n="80" d="100"/>
          <a:sy n="80" d="100"/>
        </p:scale>
        <p:origin x="7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復習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6003AA39-93B9-4370-929C-E1A9F062CF8C}">
      <dgm:prSet/>
      <dgm:spPr/>
      <dgm:t>
        <a:bodyPr/>
        <a:lstStyle/>
        <a:p>
          <a:r>
            <a:rPr kumimoji="1" lang="ja-JP" altLang="en-US" dirty="0"/>
            <a:t>リラックスタイム</a:t>
          </a:r>
          <a:endParaRPr kumimoji="1" lang="en-US" altLang="ja-JP" dirty="0"/>
        </a:p>
      </dgm:t>
    </dgm:pt>
    <dgm:pt modelId="{0E1696F3-8F0C-41E9-96A4-EF244C5AADD2}" type="parTrans" cxnId="{9FBB3E45-56F2-49E6-BB87-44CC9F5A1A79}">
      <dgm:prSet/>
      <dgm:spPr/>
      <dgm:t>
        <a:bodyPr/>
        <a:lstStyle/>
        <a:p>
          <a:endParaRPr kumimoji="1" lang="ja-JP" altLang="en-US"/>
        </a:p>
      </dgm:t>
    </dgm:pt>
    <dgm:pt modelId="{C5D1EF94-0C35-49C5-B8C8-B7CBE690B150}" type="sibTrans" cxnId="{9FBB3E45-56F2-49E6-BB87-44CC9F5A1A79}">
      <dgm:prSet/>
      <dgm:spPr/>
      <dgm:t>
        <a:bodyPr/>
        <a:lstStyle/>
        <a:p>
          <a:endParaRPr kumimoji="1" lang="ja-JP" altLang="en-US"/>
        </a:p>
      </dgm:t>
    </dgm:pt>
    <dgm:pt modelId="{07CC0479-74FF-429F-AFA7-39182CEDE016}">
      <dgm:prSet/>
      <dgm:spPr/>
      <dgm:t>
        <a:bodyPr/>
        <a:lstStyle/>
        <a:p>
          <a:r>
            <a:rPr kumimoji="1" lang="ja-JP" altLang="en-US" dirty="0"/>
            <a:t>リラックスタイム</a:t>
          </a:r>
          <a:endParaRPr kumimoji="1" lang="en-US" altLang="ja-JP" dirty="0"/>
        </a:p>
      </dgm:t>
    </dgm:pt>
    <dgm:pt modelId="{123F02CC-C28A-4F03-8991-44045FEA03A2}" type="parTrans" cxnId="{74DD2A41-15BA-4993-BC61-799B6B710899}">
      <dgm:prSet/>
      <dgm:spPr/>
      <dgm:t>
        <a:bodyPr/>
        <a:lstStyle/>
        <a:p>
          <a:endParaRPr kumimoji="1" lang="ja-JP" altLang="en-US"/>
        </a:p>
      </dgm:t>
    </dgm:pt>
    <dgm:pt modelId="{837DE8CA-9021-4AB5-A85A-E238B0A6D2B4}" type="sibTrans" cxnId="{74DD2A41-15BA-4993-BC61-799B6B710899}">
      <dgm:prSet/>
      <dgm:spPr/>
      <dgm:t>
        <a:bodyPr/>
        <a:lstStyle/>
        <a:p>
          <a:endParaRPr kumimoji="1" lang="ja-JP" altLang="en-US"/>
        </a:p>
      </dgm:t>
    </dgm:pt>
    <dgm:pt modelId="{858BF8F3-BDE3-4504-8298-76E3A021F713}">
      <dgm:prSet/>
      <dgm:spPr/>
      <dgm:t>
        <a:bodyPr/>
        <a:lstStyle/>
        <a:p>
          <a:r>
            <a:rPr kumimoji="1" lang="ja-JP" altLang="en-US"/>
            <a:t>月・日・曜日等</a:t>
          </a:r>
          <a:endParaRPr kumimoji="1" lang="en-US" altLang="ja-JP" dirty="0"/>
        </a:p>
      </dgm:t>
    </dgm:pt>
    <dgm:pt modelId="{1BC35636-12F6-4897-B67A-C74393FACA15}" type="parTrans" cxnId="{2C3AF498-59E8-4EF4-AD93-E04259C8D192}">
      <dgm:prSet/>
      <dgm:spPr/>
      <dgm:t>
        <a:bodyPr/>
        <a:lstStyle/>
        <a:p>
          <a:endParaRPr kumimoji="1" lang="ja-JP" altLang="en-US"/>
        </a:p>
      </dgm:t>
    </dgm:pt>
    <dgm:pt modelId="{3D29A494-B1C5-47E8-B1F8-E61178D20014}" type="sibTrans" cxnId="{2C3AF498-59E8-4EF4-AD93-E04259C8D192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7EA2C23E-7445-4DF4-9B1A-B62410EED600}" type="pres">
      <dgm:prSet presAssocID="{07CC0479-74FF-429F-AFA7-39182CEDE016}" presName="node" presStyleLbl="node1" presStyleIdx="0" presStyleCnt="4" custScaleX="181333">
        <dgm:presLayoutVars>
          <dgm:bulletEnabled val="1"/>
        </dgm:presLayoutVars>
      </dgm:prSet>
      <dgm:spPr/>
    </dgm:pt>
    <dgm:pt modelId="{48075CAA-9BD1-4058-8CB9-4C2F3FB648AD}" type="pres">
      <dgm:prSet presAssocID="{837DE8CA-9021-4AB5-A85A-E238B0A6D2B4}" presName="sibTrans" presStyleLbl="sibTrans2D1" presStyleIdx="0" presStyleCnt="3"/>
      <dgm:spPr/>
    </dgm:pt>
    <dgm:pt modelId="{D16F4077-744C-45DF-9F01-DBDA78E22ECB}" type="pres">
      <dgm:prSet presAssocID="{837DE8CA-9021-4AB5-A85A-E238B0A6D2B4}" presName="connectorText" presStyleLbl="sibTrans2D1" presStyleIdx="0" presStyleCnt="3"/>
      <dgm:spPr/>
    </dgm:pt>
    <dgm:pt modelId="{3AA66349-9A6E-49B0-A639-BA12867642B2}" type="pres">
      <dgm:prSet presAssocID="{706A42D9-37CC-449B-8FE9-230D7411E43E}" presName="node" presStyleLbl="node1" presStyleIdx="1" presStyleCnt="4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1" presStyleCnt="3"/>
      <dgm:spPr/>
    </dgm:pt>
    <dgm:pt modelId="{8FCC585A-8E9A-434E-AC49-4DA84C53493B}" type="pres">
      <dgm:prSet presAssocID="{C843AFCA-4EDD-40A7-BF8B-027577C51982}" presName="connectorText" presStyleLbl="sibTrans2D1" presStyleIdx="1" presStyleCnt="3"/>
      <dgm:spPr/>
    </dgm:pt>
    <dgm:pt modelId="{5602C1A3-205F-4C09-A350-D109ED332E99}" type="pres">
      <dgm:prSet presAssocID="{858BF8F3-BDE3-4504-8298-76E3A021F713}" presName="node" presStyleLbl="node1" presStyleIdx="2" presStyleCnt="4" custScaleX="173424" custLinFactNeighborX="-2245" custLinFactNeighborY="-934">
        <dgm:presLayoutVars>
          <dgm:bulletEnabled val="1"/>
        </dgm:presLayoutVars>
      </dgm:prSet>
      <dgm:spPr/>
    </dgm:pt>
    <dgm:pt modelId="{1107A4C3-1FAC-4EFD-92B5-84570A55B70B}" type="pres">
      <dgm:prSet presAssocID="{3D29A494-B1C5-47E8-B1F8-E61178D20014}" presName="sibTrans" presStyleLbl="sibTrans2D1" presStyleIdx="2" presStyleCnt="3"/>
      <dgm:spPr/>
    </dgm:pt>
    <dgm:pt modelId="{F01BA852-43BC-405C-94DC-72CE0A99A930}" type="pres">
      <dgm:prSet presAssocID="{3D29A494-B1C5-47E8-B1F8-E61178D20014}" presName="connectorText" presStyleLbl="sibTrans2D1" presStyleIdx="2" presStyleCnt="3"/>
      <dgm:spPr/>
    </dgm:pt>
    <dgm:pt modelId="{3364F06C-AFC2-424D-BFCF-5C558E4D81F8}" type="pres">
      <dgm:prSet presAssocID="{6003AA39-93B9-4370-929C-E1A9F062CF8C}" presName="node" presStyleLbl="node1" presStyleIdx="3" presStyleCnt="4" custScaleX="196337">
        <dgm:presLayoutVars>
          <dgm:bulletEnabled val="1"/>
        </dgm:presLayoutVars>
      </dgm:prSet>
      <dgm:spPr/>
    </dgm:pt>
  </dgm:ptLst>
  <dgm:cxnLst>
    <dgm:cxn modelId="{0B2DDC04-32A6-4C83-A7C3-9054BD9BA7BE}" type="presOf" srcId="{837DE8CA-9021-4AB5-A85A-E238B0A6D2B4}" destId="{D16F4077-744C-45DF-9F01-DBDA78E22ECB}" srcOrd="1" destOrd="0" presId="urn:microsoft.com/office/officeart/2005/8/layout/process1"/>
    <dgm:cxn modelId="{4B45AD06-86A5-45AB-A4FB-B34518F332BB}" type="presOf" srcId="{3D29A494-B1C5-47E8-B1F8-E61178D20014}" destId="{1107A4C3-1FAC-4EFD-92B5-84570A55B70B}" srcOrd="0" destOrd="0" presId="urn:microsoft.com/office/officeart/2005/8/layout/process1"/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03BDD336-82A7-429F-BBD0-9E30320674BE}" type="presOf" srcId="{3D29A494-B1C5-47E8-B1F8-E61178D20014}" destId="{F01BA852-43BC-405C-94DC-72CE0A99A930}" srcOrd="1" destOrd="0" presId="urn:microsoft.com/office/officeart/2005/8/layout/process1"/>
    <dgm:cxn modelId="{74DD2A41-15BA-4993-BC61-799B6B710899}" srcId="{C869D654-634A-4F15-9E98-1155CE9254C7}" destId="{07CC0479-74FF-429F-AFA7-39182CEDE016}" srcOrd="0" destOrd="0" parTransId="{123F02CC-C28A-4F03-8991-44045FEA03A2}" sibTransId="{837DE8CA-9021-4AB5-A85A-E238B0A6D2B4}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9FBB3E45-56F2-49E6-BB87-44CC9F5A1A79}" srcId="{C869D654-634A-4F15-9E98-1155CE9254C7}" destId="{6003AA39-93B9-4370-929C-E1A9F062CF8C}" srcOrd="3" destOrd="0" parTransId="{0E1696F3-8F0C-41E9-96A4-EF244C5AADD2}" sibTransId="{C5D1EF94-0C35-49C5-B8C8-B7CBE690B150}"/>
    <dgm:cxn modelId="{4134484B-4C57-4D74-A4AF-3B5C8AF42D50}" type="presOf" srcId="{6003AA39-93B9-4370-929C-E1A9F062CF8C}" destId="{3364F06C-AFC2-424D-BFCF-5C558E4D81F8}" srcOrd="0" destOrd="0" presId="urn:microsoft.com/office/officeart/2005/8/layout/process1"/>
    <dgm:cxn modelId="{5C36A454-05E5-441C-8AE1-596FE56C13F3}" type="presOf" srcId="{837DE8CA-9021-4AB5-A85A-E238B0A6D2B4}" destId="{48075CAA-9BD1-4058-8CB9-4C2F3FB648AD}" srcOrd="0" destOrd="0" presId="urn:microsoft.com/office/officeart/2005/8/layout/process1"/>
    <dgm:cxn modelId="{6A5DCA54-B564-466B-8629-07DB9E19A390}" type="presOf" srcId="{07CC0479-74FF-429F-AFA7-39182CEDE016}" destId="{7EA2C23E-7445-4DF4-9B1A-B62410EED600}" srcOrd="0" destOrd="0" presId="urn:microsoft.com/office/officeart/2005/8/layout/process1"/>
    <dgm:cxn modelId="{2C3AF498-59E8-4EF4-AD93-E04259C8D192}" srcId="{C869D654-634A-4F15-9E98-1155CE9254C7}" destId="{858BF8F3-BDE3-4504-8298-76E3A021F713}" srcOrd="2" destOrd="0" parTransId="{1BC35636-12F6-4897-B67A-C74393FACA15}" sibTransId="{3D29A494-B1C5-47E8-B1F8-E61178D20014}"/>
    <dgm:cxn modelId="{4DD0DEC8-DED0-4386-A229-41CFB3AE522A}" type="presOf" srcId="{858BF8F3-BDE3-4504-8298-76E3A021F713}" destId="{5602C1A3-205F-4C09-A350-D109ED332E99}" srcOrd="0" destOrd="0" presId="urn:microsoft.com/office/officeart/2005/8/layout/process1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D50466ED-6D89-46B6-B097-5858579EE0F7}" srcId="{C869D654-634A-4F15-9E98-1155CE9254C7}" destId="{706A42D9-37CC-449B-8FE9-230D7411E43E}" srcOrd="1" destOrd="0" parTransId="{A05EE52C-C989-4AA4-B9DF-395526BBCBF8}" sibTransId="{C843AFCA-4EDD-40A7-BF8B-027577C51982}"/>
    <dgm:cxn modelId="{004D2734-CD2C-4AD9-8C7F-9311C421958E}" type="presParOf" srcId="{34D11096-2D63-490D-9F49-29A87E3F8094}" destId="{7EA2C23E-7445-4DF4-9B1A-B62410EED600}" srcOrd="0" destOrd="0" presId="urn:microsoft.com/office/officeart/2005/8/layout/process1"/>
    <dgm:cxn modelId="{974DA084-D5C3-4FAF-8D95-689A0D5C3E7D}" type="presParOf" srcId="{34D11096-2D63-490D-9F49-29A87E3F8094}" destId="{48075CAA-9BD1-4058-8CB9-4C2F3FB648AD}" srcOrd="1" destOrd="0" presId="urn:microsoft.com/office/officeart/2005/8/layout/process1"/>
    <dgm:cxn modelId="{877DB70D-397B-415D-BE23-DEF79DC96CA7}" type="presParOf" srcId="{48075CAA-9BD1-4058-8CB9-4C2F3FB648AD}" destId="{D16F4077-744C-45DF-9F01-DBDA78E22ECB}" srcOrd="0" destOrd="0" presId="urn:microsoft.com/office/officeart/2005/8/layout/process1"/>
    <dgm:cxn modelId="{8EAED16B-807E-4A33-B4C4-9DAF0B5E90E0}" type="presParOf" srcId="{34D11096-2D63-490D-9F49-29A87E3F8094}" destId="{3AA66349-9A6E-49B0-A639-BA12867642B2}" srcOrd="2" destOrd="0" presId="urn:microsoft.com/office/officeart/2005/8/layout/process1"/>
    <dgm:cxn modelId="{4266628A-A5F7-4432-AB5A-76E11B6D2B32}" type="presParOf" srcId="{34D11096-2D63-490D-9F49-29A87E3F8094}" destId="{818841BE-723B-4FDA-9BC6-C53E514E3FAC}" srcOrd="3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7D688474-7655-4A47-BFEB-A996FF240652}" type="presParOf" srcId="{34D11096-2D63-490D-9F49-29A87E3F8094}" destId="{5602C1A3-205F-4C09-A350-D109ED332E99}" srcOrd="4" destOrd="0" presId="urn:microsoft.com/office/officeart/2005/8/layout/process1"/>
    <dgm:cxn modelId="{717E59BF-6E76-46FC-8B62-3ED8C554898F}" type="presParOf" srcId="{34D11096-2D63-490D-9F49-29A87E3F8094}" destId="{1107A4C3-1FAC-4EFD-92B5-84570A55B70B}" srcOrd="5" destOrd="0" presId="urn:microsoft.com/office/officeart/2005/8/layout/process1"/>
    <dgm:cxn modelId="{81A3C0A1-61D3-4C57-A222-461F96CB14FD}" type="presParOf" srcId="{1107A4C3-1FAC-4EFD-92B5-84570A55B70B}" destId="{F01BA852-43BC-405C-94DC-72CE0A99A930}" srcOrd="0" destOrd="0" presId="urn:microsoft.com/office/officeart/2005/8/layout/process1"/>
    <dgm:cxn modelId="{093F04D8-E768-4612-A0D6-E23C9FB9DDCA}" type="presParOf" srcId="{34D11096-2D63-490D-9F49-29A87E3F8094}" destId="{3364F06C-AFC2-424D-BFCF-5C558E4D81F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2C23E-7445-4DF4-9B1A-B62410EED600}">
      <dsp:nvSpPr>
        <dsp:cNvPr id="0" name=""/>
        <dsp:cNvSpPr/>
      </dsp:nvSpPr>
      <dsp:spPr>
        <a:xfrm>
          <a:off x="1489" y="1370359"/>
          <a:ext cx="1923399" cy="6662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リラックスタイム</a:t>
          </a:r>
          <a:endParaRPr kumimoji="1" lang="en-US" altLang="ja-JP" sz="1600" kern="1200" dirty="0"/>
        </a:p>
      </dsp:txBody>
      <dsp:txXfrm>
        <a:off x="21003" y="1389873"/>
        <a:ext cx="1884371" cy="627224"/>
      </dsp:txXfrm>
    </dsp:sp>
    <dsp:sp modelId="{48075CAA-9BD1-4058-8CB9-4C2F3FB648AD}">
      <dsp:nvSpPr>
        <dsp:cNvPr id="0" name=""/>
        <dsp:cNvSpPr/>
      </dsp:nvSpPr>
      <dsp:spPr>
        <a:xfrm>
          <a:off x="2030958" y="1571958"/>
          <a:ext cx="224868" cy="263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>
        <a:off x="2030958" y="1624569"/>
        <a:ext cx="157408" cy="157831"/>
      </dsp:txXfrm>
    </dsp:sp>
    <dsp:sp modelId="{3AA66349-9A6E-49B0-A639-BA12867642B2}">
      <dsp:nvSpPr>
        <dsp:cNvPr id="0" name=""/>
        <dsp:cNvSpPr/>
      </dsp:nvSpPr>
      <dsp:spPr>
        <a:xfrm>
          <a:off x="2349168" y="1370359"/>
          <a:ext cx="1060700" cy="6662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復習</a:t>
          </a:r>
          <a:endParaRPr kumimoji="1" lang="en-US" altLang="ja-JP" sz="1600" kern="1200" dirty="0"/>
        </a:p>
      </dsp:txBody>
      <dsp:txXfrm>
        <a:off x="2368682" y="1389873"/>
        <a:ext cx="1021672" cy="627224"/>
      </dsp:txXfrm>
    </dsp:sp>
    <dsp:sp modelId="{818841BE-723B-4FDA-9BC6-C53E514E3FAC}">
      <dsp:nvSpPr>
        <dsp:cNvPr id="0" name=""/>
        <dsp:cNvSpPr/>
      </dsp:nvSpPr>
      <dsp:spPr>
        <a:xfrm rot="21588529">
          <a:off x="3513557" y="1569476"/>
          <a:ext cx="219821" cy="263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513557" y="1622197"/>
        <a:ext cx="153875" cy="157831"/>
      </dsp:txXfrm>
    </dsp:sp>
    <dsp:sp modelId="{5602C1A3-205F-4C09-A350-D109ED332E99}">
      <dsp:nvSpPr>
        <dsp:cNvPr id="0" name=""/>
        <dsp:cNvSpPr/>
      </dsp:nvSpPr>
      <dsp:spPr>
        <a:xfrm>
          <a:off x="3824624" y="1364136"/>
          <a:ext cx="1839509" cy="6662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/>
            <a:t>月・日・曜日等</a:t>
          </a:r>
          <a:endParaRPr kumimoji="1" lang="en-US" altLang="ja-JP" sz="1600" kern="1200" dirty="0"/>
        </a:p>
      </dsp:txBody>
      <dsp:txXfrm>
        <a:off x="3844138" y="1383650"/>
        <a:ext cx="1800481" cy="627224"/>
      </dsp:txXfrm>
    </dsp:sp>
    <dsp:sp modelId="{1107A4C3-1FAC-4EFD-92B5-84570A55B70B}">
      <dsp:nvSpPr>
        <dsp:cNvPr id="0" name=""/>
        <dsp:cNvSpPr/>
      </dsp:nvSpPr>
      <dsp:spPr>
        <a:xfrm rot="8933">
          <a:off x="5772584" y="1568706"/>
          <a:ext cx="229917" cy="263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>
        <a:off x="5772584" y="1621227"/>
        <a:ext cx="160942" cy="157831"/>
      </dsp:txXfrm>
    </dsp:sp>
    <dsp:sp modelId="{3364F06C-AFC2-424D-BFCF-5C558E4D81F8}">
      <dsp:nvSpPr>
        <dsp:cNvPr id="0" name=""/>
        <dsp:cNvSpPr/>
      </dsp:nvSpPr>
      <dsp:spPr>
        <a:xfrm>
          <a:off x="6097938" y="1370359"/>
          <a:ext cx="2082547" cy="6662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リラックスタイム</a:t>
          </a:r>
          <a:endParaRPr kumimoji="1" lang="en-US" altLang="ja-JP" sz="1600" kern="1200" dirty="0"/>
        </a:p>
      </dsp:txBody>
      <dsp:txXfrm>
        <a:off x="6117452" y="1389873"/>
        <a:ext cx="2043519" cy="627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2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X4g8Nc7_a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ExdPic_dU&amp;list=PLcHRE_huWMAwn-5xeW8ol4EfZ5vMqyn6l" TargetMode="External"/><Relationship Id="rId2" Type="http://schemas.openxmlformats.org/officeDocument/2006/relationships/hyperlink" Target="https://www.youtube.com/watch?v=Q5T8BvpMky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show/SCw9Pj-Tr9e5dlFrhswjJVlA?season=1&amp;sbp=CgEx" TargetMode="External"/><Relationship Id="rId4" Type="http://schemas.openxmlformats.org/officeDocument/2006/relationships/hyperlink" Target="https://www.youtube.com/watch?v=QOaXm_9S9_0&amp;list=RDCMUCUuZe7OB0yHSYAfu8annGKQ&amp;start_radio=1&amp;rv=QOaXm_9S9_0&amp;t=717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16ry4kyzV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5xO7Lwr5L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lang.tufs.ac.jp/mt/zh/gmod/contents/explanation/068.html" TargetMode="External"/><Relationship Id="rId2" Type="http://schemas.openxmlformats.org/officeDocument/2006/relationships/hyperlink" Target="https://hanyuxuexiban.com/study_chinese/grammar2206-77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4226558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  <a:br>
              <a:rPr kumimoji="1" lang="en-US" altLang="ja-JP" sz="5400" b="1" i="0" dirty="0"/>
            </a:br>
            <a:r>
              <a:rPr kumimoji="1" lang="en-US" altLang="ja-JP" sz="5400" i="0" dirty="0"/>
              <a:t>12:30~14:00</a:t>
            </a:r>
            <a:endParaRPr kumimoji="1" lang="ja-JP" altLang="en-US" sz="5400" i="0" dirty="0"/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6018CA-134B-AD66-29E9-F193D96A1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79" y="1990726"/>
            <a:ext cx="10298945" cy="3238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highlight>
                  <a:srgbClr val="C0C0C0"/>
                </a:highlight>
              </a:rPr>
              <a:t>文を作ってみよう～</a:t>
            </a:r>
            <a:endParaRPr kumimoji="1" lang="en-US" altLang="ja-JP" sz="24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kumimoji="1" lang="ja-JP" altLang="en-US" sz="2400" dirty="0"/>
              <a:t>・教室の中に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人の学生がいる。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中国語で、</a:t>
            </a:r>
            <a:r>
              <a:rPr kumimoji="1" lang="en-US" altLang="ja-JP" sz="2400" dirty="0"/>
              <a:t>_</a:t>
            </a:r>
            <a:r>
              <a:rPr kumimoji="1" lang="zh-CN" altLang="en-US" sz="2400" dirty="0"/>
              <a:t>教室里有</a:t>
            </a:r>
            <a:r>
              <a:rPr kumimoji="1" lang="en-US" altLang="zh-CN" sz="2400" dirty="0"/>
              <a:t>5</a:t>
            </a:r>
            <a:r>
              <a:rPr kumimoji="1" lang="zh-CN" altLang="en-US" sz="2400" dirty="0"/>
              <a:t>个学生</a:t>
            </a:r>
            <a:r>
              <a:rPr kumimoji="1" lang="en-US" altLang="ja-JP" sz="2400" dirty="0"/>
              <a:t>___</a:t>
            </a:r>
            <a:r>
              <a:rPr kumimoji="1" lang="ja-JP" altLang="en-US" sz="2400" dirty="0"/>
              <a:t>。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・テーブルの上に一台の携帯がある。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中国語で、</a:t>
            </a:r>
            <a:r>
              <a:rPr kumimoji="1" lang="en-US" altLang="ja-JP" sz="2400" dirty="0"/>
              <a:t>__</a:t>
            </a:r>
            <a:r>
              <a:rPr kumimoji="1" lang="zh-CN" altLang="en-US" sz="2400" dirty="0"/>
              <a:t>桌上有（</a:t>
            </a:r>
            <a:r>
              <a:rPr kumimoji="1" lang="ja-JP" altLang="en-US" sz="2400" dirty="0"/>
              <a:t>１</a:t>
            </a:r>
            <a:r>
              <a:rPr kumimoji="1" lang="zh-CN" altLang="en-US" sz="2400" dirty="0"/>
              <a:t>）台手机</a:t>
            </a:r>
            <a:r>
              <a:rPr kumimoji="1" lang="en-US" altLang="ja-JP" sz="2400" dirty="0"/>
              <a:t>__</a:t>
            </a:r>
            <a:r>
              <a:rPr kumimoji="1" lang="ja-JP" altLang="en-US" sz="2400" dirty="0"/>
              <a:t>。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3BED282-AE40-73EB-153D-653E9C609D17}"/>
              </a:ext>
            </a:extLst>
          </p:cNvPr>
          <p:cNvSpPr txBox="1">
            <a:spLocks/>
          </p:cNvSpPr>
          <p:nvPr/>
        </p:nvSpPr>
        <p:spPr>
          <a:xfrm>
            <a:off x="540505" y="341736"/>
            <a:ext cx="10696169" cy="1534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10000"/>
              </a:lnSpc>
            </a:pPr>
            <a:r>
              <a:rPr kumimoji="0" lang="en-US" altLang="ja-JP" sz="4000" i="0" dirty="0">
                <a:latin typeface="+mn-ea"/>
              </a:rPr>
              <a:t>Unit8 </a:t>
            </a:r>
            <a:r>
              <a:rPr kumimoji="0" lang="ja-JP" altLang="en-US" sz="4000" i="0" dirty="0">
                <a:latin typeface="+mn-ea"/>
              </a:rPr>
              <a:t>動詞「</a:t>
            </a:r>
            <a:r>
              <a:rPr kumimoji="0" lang="zh-CN" altLang="en-US" sz="4000" i="0" dirty="0">
                <a:latin typeface="+mn-ea"/>
              </a:rPr>
              <a:t>有</a:t>
            </a:r>
            <a:r>
              <a:rPr kumimoji="0" lang="ja-JP" altLang="en-US" sz="4000" i="0" dirty="0">
                <a:latin typeface="+mn-ea"/>
              </a:rPr>
              <a:t>」</a:t>
            </a:r>
            <a:br>
              <a:rPr kumimoji="0" lang="en-US" altLang="ja-JP" sz="4000" i="0" dirty="0">
                <a:latin typeface="+mn-ea"/>
              </a:rPr>
            </a:br>
            <a:r>
              <a:rPr kumimoji="0" lang="ja-JP" altLang="en-US" sz="4000" i="0" dirty="0">
                <a:latin typeface="+mn-ea"/>
              </a:rPr>
              <a:t>「場所＋有＋人・物の名詞」</a:t>
            </a:r>
            <a:r>
              <a:rPr kumimoji="0" lang="en-US" altLang="ja-JP" sz="4000" i="0" dirty="0">
                <a:latin typeface="+mn-ea"/>
              </a:rPr>
              <a:t>p84</a:t>
            </a:r>
            <a:r>
              <a:rPr kumimoji="0" lang="ja-JP" altLang="en-US" sz="4000" i="0" dirty="0">
                <a:latin typeface="+mn-ea"/>
              </a:rPr>
              <a:t>、</a:t>
            </a:r>
            <a:r>
              <a:rPr kumimoji="0" lang="en-US" altLang="ja-JP" sz="4000" i="0" dirty="0">
                <a:latin typeface="+mn-ea"/>
              </a:rPr>
              <a:t>85</a:t>
            </a:r>
          </a:p>
        </p:txBody>
      </p:sp>
    </p:spTree>
    <p:extLst>
      <p:ext uri="{BB962C8B-B14F-4D97-AF65-F5344CB8AC3E}">
        <p14:creationId xmlns:p14="http://schemas.microsoft.com/office/powerpoint/2010/main" val="1777426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22385D-6686-13CA-21B2-7602B739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9832848" cy="1412748"/>
          </a:xfrm>
        </p:spPr>
        <p:txBody>
          <a:bodyPr>
            <a:normAutofit/>
          </a:bodyPr>
          <a:lstStyle/>
          <a:p>
            <a:r>
              <a:rPr kumimoji="1" lang="ja-JP" altLang="en-US" sz="4000" i="0" dirty="0"/>
              <a:t>「意思」の活用</a:t>
            </a:r>
            <a:r>
              <a:rPr kumimoji="1" lang="en-US" altLang="ja-JP" sz="4000" i="0" dirty="0"/>
              <a:t>【</a:t>
            </a:r>
            <a:r>
              <a:rPr kumimoji="1" lang="ja-JP" altLang="en-US" sz="4000" i="0" dirty="0"/>
              <a:t>すぐに使える中国語</a:t>
            </a:r>
            <a:r>
              <a:rPr kumimoji="1" lang="en-US" altLang="ja-JP" sz="4000" i="0" dirty="0"/>
              <a:t>】</a:t>
            </a:r>
            <a:endParaRPr kumimoji="1" lang="ja-JP" altLang="en-US" sz="4000" i="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13FD5-EF84-E550-905A-741FB544225E}"/>
              </a:ext>
            </a:extLst>
          </p:cNvPr>
          <p:cNvSpPr txBox="1"/>
          <p:nvPr/>
        </p:nvSpPr>
        <p:spPr>
          <a:xfrm>
            <a:off x="1009650" y="14984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https://www.youtube.com/watch?v=nX4g8Nc7_as</a:t>
            </a:r>
            <a:r>
              <a:rPr lang="ja-JP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621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3019425" y="3271819"/>
            <a:ext cx="6524625" cy="46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+mn-ea"/>
              </a:rPr>
              <a:t>Unit</a:t>
            </a:r>
            <a:r>
              <a:rPr lang="ja-JP" altLang="en-US" sz="2400" dirty="0">
                <a:latin typeface="+mn-ea"/>
              </a:rPr>
              <a:t>９月・日・曜日・年号・電話番号 </a:t>
            </a:r>
            <a:r>
              <a:rPr lang="en-US" altLang="ja-JP" sz="2400" dirty="0">
                <a:latin typeface="+mn-ea"/>
              </a:rPr>
              <a:t>p90~</a:t>
            </a:r>
          </a:p>
        </p:txBody>
      </p:sp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41FA5C1-1505-FF31-B57C-08DA3531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480" y="758952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/>
              <a:t>リラックスタイム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92FD2-FDBE-A398-3840-6AACCD442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5417" y="3257894"/>
            <a:ext cx="8646858" cy="25241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・中国時代劇の中国語は漢文？現代語の勉強には役立つの？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https://www.youtube.com/watch?v=Q5T8BvpMkyE</a:t>
            </a:r>
            <a:r>
              <a:rPr kumimoji="1" lang="en-US" altLang="ja-JP" dirty="0"/>
              <a:t> </a:t>
            </a: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zh-CN" dirty="0"/>
              <a:t>《</a:t>
            </a:r>
            <a:r>
              <a:rPr kumimoji="1" lang="zh-CN" altLang="en-US" dirty="0"/>
              <a:t>长安十二时辰</a:t>
            </a:r>
            <a:r>
              <a:rPr kumimoji="1" lang="en-US" altLang="zh-CN" dirty="0"/>
              <a:t>》</a:t>
            </a:r>
          </a:p>
          <a:p>
            <a:pPr marL="0" indent="0">
              <a:buNone/>
            </a:pPr>
            <a:r>
              <a:rPr kumimoji="1" lang="en-US" altLang="ja-JP" dirty="0">
                <a:hlinkClick r:id="rId3"/>
              </a:rPr>
              <a:t>https://www.youtube.com/watch?v=UuExdPic_dU&amp;list=PLcHRE_huWMAwn-5xeW8ol4EfZ5vMqyn6l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・甄嬛传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4"/>
              </a:rPr>
              <a:t>https://www.youtube.com/watch?v=QOaXm_9S9_0&amp;list=RDCMUCUuZe7OB0yHSYAfu8annGKQ&amp;start_radio=1&amp;rv=QOaXm_9S9_0&amp;t=717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5"/>
              </a:rPr>
              <a:t>https://www.youtube.com/show/SCw9Pj-Tr9e5dlFrhswjJVlA?season=1&amp;sbp=CgEx</a:t>
            </a:r>
            <a:r>
              <a:rPr kumimoji="1" lang="ja-JP" altLang="en-US" dirty="0"/>
              <a:t>　（日本語字幕付）</a:t>
            </a:r>
            <a:r>
              <a:rPr kumimoji="1" lang="en-US" altLang="ja-JP" dirty="0"/>
              <a:t>  </a:t>
            </a:r>
            <a:endParaRPr kumimoji="1" lang="ja-JP" alt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1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660784"/>
              </p:ext>
            </p:extLst>
          </p:nvPr>
        </p:nvGraphicFramePr>
        <p:xfrm>
          <a:off x="1562100" y="2376593"/>
          <a:ext cx="8181975" cy="34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EE50800-C634-3518-3350-E62B42457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8335" y="758952"/>
            <a:ext cx="6281663" cy="1952716"/>
          </a:xfrm>
        </p:spPr>
        <p:txBody>
          <a:bodyPr anchor="ctr">
            <a:normAutofit/>
          </a:bodyPr>
          <a:lstStyle/>
          <a:p>
            <a:r>
              <a:rPr kumimoji="1" lang="en-US" altLang="ja-JP" sz="4200" i="0" dirty="0"/>
              <a:t>【</a:t>
            </a:r>
            <a:r>
              <a:rPr kumimoji="1" lang="ja-JP" altLang="en-US" sz="4200" i="0" dirty="0"/>
              <a:t>春節</a:t>
            </a:r>
            <a:r>
              <a:rPr kumimoji="1" lang="en-US" altLang="ja-JP" sz="4200" i="0" dirty="0"/>
              <a:t>】</a:t>
            </a:r>
            <a:r>
              <a:rPr kumimoji="1" lang="ja-JP" altLang="en-US" sz="4200" i="0" dirty="0"/>
              <a:t>在日中国人一家の旧正月の過ごし方！日本のお正月とどう違う？</a:t>
            </a:r>
          </a:p>
        </p:txBody>
      </p:sp>
      <p:pic>
        <p:nvPicPr>
          <p:cNvPr id="5" name="Picture 4" descr="穏やかな湖の上にある寺院">
            <a:extLst>
              <a:ext uri="{FF2B5EF4-FFF2-40B4-BE49-F238E27FC236}">
                <a16:creationId xmlns:a16="http://schemas.microsoft.com/office/drawing/2014/main" id="{3A917220-3F9F-E06F-4E87-AE3256B57C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28" r="45539" b="-1"/>
          <a:stretch/>
        </p:blipFill>
        <p:spPr>
          <a:xfrm>
            <a:off x="20" y="10"/>
            <a:ext cx="4595888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96FA98-52E5-4AA7-98B9-BE6200CF0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181601" y="2933080"/>
            <a:ext cx="6248397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F63C94-A083-47FD-0261-EA16B398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208" y="3161680"/>
            <a:ext cx="6281663" cy="2620409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hlinkClick r:id="rId3"/>
              </a:rPr>
              <a:t>https://www.youtube.com/watch?v=216ry4kyzVw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4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280679-37D0-70A5-272F-207D77F09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6" y="749427"/>
            <a:ext cx="11106150" cy="44131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年夜饭 </a:t>
            </a:r>
            <a:r>
              <a:rPr kumimoji="1" lang="en-US" altLang="ja-JP" dirty="0" err="1"/>
              <a:t>nián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yè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fàn</a:t>
            </a:r>
            <a:r>
              <a:rPr kumimoji="1" lang="ja-JP" altLang="en-US" dirty="0"/>
              <a:t>　意味：中国の春節（旧正月）の夜に家族が集まって食べる年越しの夕食。大晦日の夕食。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虾 </a:t>
            </a:r>
            <a:r>
              <a:rPr kumimoji="1" lang="en-US" altLang="ja-JP" dirty="0" err="1"/>
              <a:t>xiā</a:t>
            </a:r>
            <a:r>
              <a:rPr kumimoji="1" lang="en-US" altLang="ja-JP" dirty="0"/>
              <a:t> </a:t>
            </a:r>
            <a:r>
              <a:rPr kumimoji="1" lang="ja-JP" altLang="en-US" dirty="0"/>
              <a:t>意味：エビ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皮蛋 </a:t>
            </a:r>
            <a:r>
              <a:rPr kumimoji="1" lang="en-US" altLang="ja-JP" dirty="0" err="1"/>
              <a:t>pí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dàn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鱼 </a:t>
            </a:r>
            <a:r>
              <a:rPr kumimoji="1" lang="en-US" altLang="ja-JP" dirty="0" err="1"/>
              <a:t>yú</a:t>
            </a:r>
            <a:r>
              <a:rPr kumimoji="1" lang="ja-JP" altLang="en-US" dirty="0"/>
              <a:t>　</a:t>
            </a:r>
            <a:r>
              <a:rPr kumimoji="1" lang="zh-CN" altLang="en-US" dirty="0"/>
              <a:t>年年有余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炖 </a:t>
            </a:r>
            <a:r>
              <a:rPr kumimoji="1" lang="en-US" altLang="ja-JP" dirty="0" err="1"/>
              <a:t>dùn</a:t>
            </a:r>
            <a:r>
              <a:rPr kumimoji="1" lang="en-US" altLang="ja-JP" dirty="0"/>
              <a:t> </a:t>
            </a:r>
            <a:r>
              <a:rPr kumimoji="1" lang="ja-JP" altLang="en-US" dirty="0"/>
              <a:t>　意味：炖む、煮込む。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拌 </a:t>
            </a:r>
            <a:r>
              <a:rPr kumimoji="1" lang="en-US" altLang="ja-JP" dirty="0" err="1"/>
              <a:t>bàn</a:t>
            </a:r>
            <a:r>
              <a:rPr kumimoji="1" lang="ja-JP" altLang="en-US" dirty="0"/>
              <a:t>　意味：混ぜる、和える。例えば、サラダや麺をソースで混ぜたりすること。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1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280679-37D0-70A5-272F-207D77F09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1" y="558926"/>
            <a:ext cx="11106150" cy="5518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炒 </a:t>
            </a:r>
            <a:r>
              <a:rPr kumimoji="1" lang="en-US" altLang="ja-JP" dirty="0" err="1"/>
              <a:t>chǎo</a:t>
            </a:r>
            <a:r>
              <a:rPr kumimoji="1" lang="ja-JP" altLang="en-US" dirty="0"/>
              <a:t>　意味：炒める。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爆炒　</a:t>
            </a:r>
            <a:r>
              <a:rPr kumimoji="1" lang="en-US" altLang="ja-JP" dirty="0" err="1"/>
              <a:t>bào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chǎo</a:t>
            </a:r>
            <a:r>
              <a:rPr kumimoji="1" lang="ja-JP" altLang="en-US" dirty="0"/>
              <a:t>　意味：非常に高温で素早く調理し、食材に火を通す料理法。通常は短時間で調理され、熱い鍋で食材を急速に炒める。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春节联欢晚会（春晚）</a:t>
            </a:r>
            <a:r>
              <a:rPr kumimoji="1" lang="en-US" altLang="ja-JP" dirty="0" err="1"/>
              <a:t>Chūn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Jié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Lián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Huān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Wǎn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Huì</a:t>
            </a:r>
            <a:r>
              <a:rPr kumimoji="1" lang="ja-JP" altLang="en-US" dirty="0"/>
              <a:t>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Chūn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Wǎn</a:t>
            </a:r>
            <a:r>
              <a:rPr kumimoji="1" lang="en-US" altLang="ja-JP" dirty="0"/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/>
              <a:t>意味：中国の春節（旧正月）の期間中に行われる伝統的なテレビ番組。多くの人が楽しむために様々なエンターテイメントが提供される特別番組。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1600" dirty="0">
                <a:hlinkClick r:id="rId2"/>
              </a:rPr>
              <a:t>https://www.youtube.com/watch?v=A5xO7Lwr5Lo</a:t>
            </a:r>
            <a:r>
              <a:rPr kumimoji="1" lang="ja-JP" altLang="en-US" sz="1600" dirty="0"/>
              <a:t>　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嗑瓜子　</a:t>
            </a:r>
            <a:r>
              <a:rPr kumimoji="1" lang="en-US" altLang="ja-JP" dirty="0" err="1"/>
              <a:t>kē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guā</a:t>
            </a:r>
            <a:r>
              <a:rPr kumimoji="1" lang="en-US" altLang="ja-JP" dirty="0"/>
              <a:t> zi</a:t>
            </a:r>
            <a:r>
              <a:rPr kumimoji="1" lang="ja-JP" altLang="en-US" dirty="0"/>
              <a:t>　意味：瓜子をかじる、瓜子を食べる。伝統的な中国のお菓子である瓜子（ひまわりの種）を食べること。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打麻将　</a:t>
            </a:r>
            <a:r>
              <a:rPr kumimoji="1" lang="en-US" altLang="ja-JP" dirty="0" err="1"/>
              <a:t>dǎ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má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jiàng</a:t>
            </a:r>
            <a:r>
              <a:rPr kumimoji="1" lang="ja-JP" altLang="en-US" dirty="0"/>
              <a:t>　意味：麻雀をする。</a:t>
            </a:r>
          </a:p>
        </p:txBody>
      </p:sp>
    </p:spTree>
    <p:extLst>
      <p:ext uri="{BB962C8B-B14F-4D97-AF65-F5344CB8AC3E}">
        <p14:creationId xmlns:p14="http://schemas.microsoft.com/office/powerpoint/2010/main" val="99369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CE51B5-FCC8-C139-375D-4B522FEF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197" y="1730005"/>
            <a:ext cx="5312254" cy="180672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復習</a:t>
            </a:r>
          </a:p>
        </p:txBody>
      </p:sp>
      <p:pic>
        <p:nvPicPr>
          <p:cNvPr id="5" name="Picture 4" descr="本の上に置かれた眼鏡">
            <a:extLst>
              <a:ext uri="{FF2B5EF4-FFF2-40B4-BE49-F238E27FC236}">
                <a16:creationId xmlns:a16="http://schemas.microsoft.com/office/drawing/2014/main" id="{2153DF31-050C-2459-09CE-BEB6C6AA99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44" r="37476" b="-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95C40C-FC05-75B2-A0AB-38C76CF47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r>
              <a:rPr lang="en-US" altLang="ja-JP">
                <a:latin typeface="+mn-ea"/>
              </a:rPr>
              <a:t>Unit8 </a:t>
            </a:r>
            <a:r>
              <a:rPr lang="ja-JP" altLang="en-US">
                <a:latin typeface="+mn-ea"/>
              </a:rPr>
              <a:t>動詞「</a:t>
            </a:r>
            <a:r>
              <a:rPr lang="zh-CN" altLang="en-US">
                <a:latin typeface="+mn-ea"/>
              </a:rPr>
              <a:t>有</a:t>
            </a:r>
            <a:r>
              <a:rPr lang="ja-JP" altLang="en-US">
                <a:latin typeface="+mn-ea"/>
              </a:rPr>
              <a:t>」「場所＋有＋人・物の名詞」</a:t>
            </a:r>
            <a:endParaRPr kumimoji="1" lang="ja-JP" altLang="en-US" dirty="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822EDF-A455-CD30-384E-AC9D4F0E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505" y="341736"/>
            <a:ext cx="10696169" cy="153468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 altLang="ja-JP" sz="4000" i="0" dirty="0">
                <a:latin typeface="+mn-ea"/>
              </a:rPr>
              <a:t>Unit8 </a:t>
            </a:r>
            <a:r>
              <a:rPr lang="ja-JP" altLang="en-US" sz="4000" i="0" dirty="0">
                <a:latin typeface="+mn-ea"/>
              </a:rPr>
              <a:t>動詞「</a:t>
            </a:r>
            <a:r>
              <a:rPr lang="zh-CN" altLang="en-US" sz="4000" i="0" dirty="0">
                <a:latin typeface="+mn-ea"/>
              </a:rPr>
              <a:t>有</a:t>
            </a:r>
            <a:r>
              <a:rPr lang="ja-JP" altLang="en-US" sz="4000" i="0" dirty="0">
                <a:latin typeface="+mn-ea"/>
              </a:rPr>
              <a:t>」</a:t>
            </a:r>
            <a:br>
              <a:rPr lang="en-US" altLang="ja-JP" sz="4000" i="0" dirty="0">
                <a:latin typeface="+mn-ea"/>
              </a:rPr>
            </a:br>
            <a:r>
              <a:rPr lang="ja-JP" altLang="en-US" sz="4000" i="0" dirty="0">
                <a:latin typeface="+mn-ea"/>
              </a:rPr>
              <a:t>「場所＋有＋人・物の名詞」</a:t>
            </a:r>
            <a:r>
              <a:rPr lang="en-US" altLang="ja-JP" sz="4000" i="0" dirty="0">
                <a:latin typeface="+mn-ea"/>
              </a:rPr>
              <a:t>p84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0D1CD9-6A4D-4808-3D2E-54149D2F0ADE}"/>
              </a:ext>
            </a:extLst>
          </p:cNvPr>
          <p:cNvSpPr txBox="1"/>
          <p:nvPr/>
        </p:nvSpPr>
        <p:spPr>
          <a:xfrm>
            <a:off x="647699" y="2247900"/>
            <a:ext cx="111347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800" dirty="0"/>
              <a:t>A</a:t>
            </a:r>
            <a:r>
              <a:rPr kumimoji="1" lang="ja-JP" altLang="en-US" sz="2800" dirty="0"/>
              <a:t>：</a:t>
            </a:r>
            <a:r>
              <a:rPr kumimoji="1" lang="zh-CN" altLang="en-US" sz="2800" dirty="0">
                <a:highlight>
                  <a:srgbClr val="FFFF00"/>
                </a:highlight>
              </a:rPr>
              <a:t>你包放哪里</a:t>
            </a:r>
            <a:r>
              <a:rPr kumimoji="1" lang="ja-JP" altLang="en-US" sz="2800" dirty="0">
                <a:highlight>
                  <a:srgbClr val="FFFF00"/>
                </a:highlight>
              </a:rPr>
              <a:t>（</a:t>
            </a:r>
            <a:r>
              <a:rPr kumimoji="1" lang="zh-CN" altLang="en-US" sz="2800" dirty="0">
                <a:highlight>
                  <a:srgbClr val="FFFF00"/>
                </a:highlight>
              </a:rPr>
              <a:t>儿</a:t>
            </a:r>
            <a:r>
              <a:rPr kumimoji="1" lang="ja-JP" altLang="en-US" sz="2800" dirty="0">
                <a:highlight>
                  <a:srgbClr val="FFFF00"/>
                </a:highlight>
              </a:rPr>
              <a:t>）</a:t>
            </a:r>
            <a:r>
              <a:rPr kumimoji="1" lang="zh-CN" altLang="en-US" sz="2800" dirty="0">
                <a:highlight>
                  <a:srgbClr val="FFFF00"/>
                </a:highlight>
              </a:rPr>
              <a:t>了</a:t>
            </a:r>
            <a:r>
              <a:rPr lang="en-US" altLang="zh-CN" sz="2800" dirty="0">
                <a:highlight>
                  <a:srgbClr val="FFFF00"/>
                </a:highlight>
              </a:rPr>
              <a:t>?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nǐ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bāo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fàng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nǎ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lǐ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le?</a:t>
            </a:r>
            <a:r>
              <a:rPr lang="ja-JP" altLang="en-US" sz="2000" b="0" i="0" dirty="0">
                <a:solidFill>
                  <a:srgbClr val="374151"/>
                </a:solidFill>
                <a:effectLst/>
                <a:latin typeface="Söhne"/>
              </a:rPr>
              <a:t> あなたのバッグはどこに置きましたか？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kumimoji="1" lang="en-US" altLang="ja-JP" sz="2800" dirty="0"/>
              <a:t>B</a:t>
            </a:r>
            <a:r>
              <a:rPr kumimoji="1" lang="ja-JP" altLang="en-US" sz="2800" dirty="0"/>
              <a:t>：</a:t>
            </a:r>
            <a:r>
              <a:rPr kumimoji="1" lang="zh-CN" altLang="en-US" sz="2800" dirty="0"/>
              <a:t>放车里了。</a:t>
            </a:r>
            <a:r>
              <a:rPr kumimoji="1" lang="en-US" altLang="zh-CN" sz="2000" dirty="0" err="1">
                <a:solidFill>
                  <a:srgbClr val="374151"/>
                </a:solidFill>
                <a:latin typeface="Söhne"/>
              </a:rPr>
              <a:t>f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àng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chē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lǐ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le</a:t>
            </a:r>
            <a:r>
              <a:rPr lang="ja-JP" altLang="en-US" sz="2000" dirty="0">
                <a:solidFill>
                  <a:srgbClr val="374151"/>
                </a:solidFill>
                <a:latin typeface="Söhne"/>
              </a:rPr>
              <a:t> </a:t>
            </a:r>
            <a:r>
              <a:rPr lang="ja-JP" altLang="en-US" sz="2000" b="0" i="0" dirty="0">
                <a:solidFill>
                  <a:srgbClr val="374151"/>
                </a:solidFill>
                <a:effectLst/>
                <a:latin typeface="Söhne"/>
              </a:rPr>
              <a:t>車の中に置きました。</a:t>
            </a:r>
            <a:endParaRPr lang="en-US" altLang="ja-JP" sz="2000" b="0" i="0" dirty="0">
              <a:solidFill>
                <a:srgbClr val="374151"/>
              </a:solidFill>
              <a:effectLst/>
              <a:latin typeface="Söhne"/>
            </a:endParaRPr>
          </a:p>
          <a:p>
            <a:pPr>
              <a:lnSpc>
                <a:spcPct val="150000"/>
              </a:lnSpc>
            </a:pPr>
            <a:endParaRPr kumimoji="1" lang="en-US" altLang="ja-JP" sz="2000" dirty="0">
              <a:solidFill>
                <a:srgbClr val="374151"/>
              </a:solidFill>
              <a:latin typeface="Söhne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・放 </a:t>
            </a:r>
            <a:r>
              <a:rPr kumimoji="1" lang="en-US" altLang="ja-JP" sz="2000" dirty="0"/>
              <a:t>(</a:t>
            </a:r>
            <a:r>
              <a:rPr kumimoji="1" lang="en-US" altLang="ja-JP" sz="2000" dirty="0" err="1"/>
              <a:t>fàng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」＝置く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・了 </a:t>
            </a:r>
            <a:r>
              <a:rPr kumimoji="1" lang="en-US" altLang="ja-JP" sz="2000" dirty="0"/>
              <a:t>(le)</a:t>
            </a:r>
            <a:r>
              <a:rPr kumimoji="1" lang="ja-JP" altLang="en-US" sz="2000" dirty="0"/>
              <a:t>＝完了を示す助動詞</a:t>
            </a:r>
          </a:p>
          <a:p>
            <a:endParaRPr kumimoji="1" lang="en-US" altLang="zh-CN" dirty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950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C71F48-F8EA-DC4B-FF00-633B66C5A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2" y="778002"/>
            <a:ext cx="11191875" cy="57561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zh-CN" altLang="en-US" sz="2800" dirty="0">
                <a:highlight>
                  <a:srgbClr val="FFFF00"/>
                </a:highlight>
              </a:rPr>
              <a:t>你包放哪里</a:t>
            </a:r>
            <a:r>
              <a:rPr kumimoji="1" lang="ja-JP" altLang="en-US" sz="2800" dirty="0">
                <a:highlight>
                  <a:srgbClr val="FFFF00"/>
                </a:highlight>
              </a:rPr>
              <a:t>（</a:t>
            </a:r>
            <a:r>
              <a:rPr kumimoji="1" lang="zh-CN" altLang="en-US" sz="2800" dirty="0">
                <a:highlight>
                  <a:srgbClr val="FFFF00"/>
                </a:highlight>
              </a:rPr>
              <a:t>儿</a:t>
            </a:r>
            <a:r>
              <a:rPr kumimoji="1" lang="ja-JP" altLang="en-US" sz="2800" dirty="0">
                <a:highlight>
                  <a:srgbClr val="FFFF00"/>
                </a:highlight>
              </a:rPr>
              <a:t>）</a:t>
            </a:r>
            <a:r>
              <a:rPr kumimoji="1" lang="zh-CN" altLang="en-US" sz="2800" dirty="0">
                <a:highlight>
                  <a:srgbClr val="FFFF00"/>
                </a:highlight>
              </a:rPr>
              <a:t>了</a:t>
            </a:r>
            <a:r>
              <a:rPr lang="en-US" altLang="zh-CN" sz="2800" dirty="0">
                <a:highlight>
                  <a:srgbClr val="FFFF00"/>
                </a:highlight>
              </a:rPr>
              <a:t>?</a:t>
            </a:r>
            <a:r>
              <a:rPr lang="en-US" altLang="ja-JP" sz="2800" b="0" i="0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nǐ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bāo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fàng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nǎ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ja-JP" sz="2000" b="0" i="0" dirty="0" err="1">
                <a:solidFill>
                  <a:srgbClr val="374151"/>
                </a:solidFill>
                <a:effectLst/>
                <a:latin typeface="Söhne"/>
              </a:rPr>
              <a:t>lǐ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le?</a:t>
            </a:r>
            <a:r>
              <a:rPr lang="ja-JP" altLang="en-US" sz="2000" b="0" i="0" dirty="0">
                <a:solidFill>
                  <a:srgbClr val="374151"/>
                </a:solidFill>
                <a:effectLst/>
                <a:latin typeface="Söhne"/>
              </a:rPr>
              <a:t> あなたのバッグはどこに置きましたか？</a:t>
            </a:r>
            <a:r>
              <a:rPr lang="en-US" altLang="ja-JP" sz="2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endParaRPr lang="en-US" altLang="zh-CN" sz="2800" dirty="0"/>
          </a:p>
          <a:p>
            <a:pPr marL="0" indent="0">
              <a:buNone/>
            </a:pPr>
            <a:r>
              <a:rPr kumimoji="1" lang="zh-CN" altLang="en-US" dirty="0"/>
              <a:t>（</a:t>
            </a:r>
            <a:r>
              <a:rPr kumimoji="1" lang="en-US" altLang="zh-CN" dirty="0"/>
              <a:t>1</a:t>
            </a:r>
            <a:r>
              <a:rPr kumimoji="1" lang="zh-CN" altLang="en-US" dirty="0"/>
              <a:t>）你（的）包</a:t>
            </a:r>
            <a:r>
              <a:rPr kumimoji="1" lang="zh-CN" altLang="en-US" dirty="0">
                <a:highlight>
                  <a:srgbClr val="FFFF00"/>
                </a:highlight>
              </a:rPr>
              <a:t>在</a:t>
            </a:r>
            <a:r>
              <a:rPr kumimoji="1" lang="zh-CN" altLang="en-US" dirty="0"/>
              <a:t>哪里？</a:t>
            </a:r>
            <a:r>
              <a:rPr kumimoji="1" lang="ja-JP" altLang="en-US" dirty="0"/>
              <a:t>＝あなたのバックは、どこに</a:t>
            </a:r>
            <a:r>
              <a:rPr kumimoji="1" lang="ja-JP" altLang="en-US" dirty="0">
                <a:highlight>
                  <a:srgbClr val="FFFF00"/>
                </a:highlight>
              </a:rPr>
              <a:t>ある</a:t>
            </a:r>
            <a:r>
              <a:rPr kumimoji="1" lang="ja-JP" altLang="en-US" dirty="0"/>
              <a:t>か？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ja-JP" altLang="en-US" dirty="0"/>
              <a:t>範囲を表す「在 </a:t>
            </a:r>
            <a:r>
              <a:rPr lang="en-US" altLang="ja-JP" b="0" i="0" dirty="0" err="1">
                <a:solidFill>
                  <a:srgbClr val="303030"/>
                </a:solidFill>
                <a:effectLst/>
                <a:latin typeface="BlinkMacSystemFont"/>
              </a:rPr>
              <a:t>zài</a:t>
            </a:r>
            <a:r>
              <a:rPr kumimoji="1" lang="ja-JP" altLang="en-US" dirty="0"/>
              <a:t>」</a:t>
            </a:r>
            <a:r>
              <a:rPr kumimoji="1" lang="zh-CN" altLang="en-US" dirty="0"/>
              <a:t>：</a:t>
            </a:r>
            <a:endParaRPr kumimoji="1" lang="en-US" altLang="zh-CN" dirty="0"/>
          </a:p>
          <a:p>
            <a:pPr marL="0" indent="0">
              <a:buNone/>
            </a:pPr>
            <a:r>
              <a:rPr lang="ja-JP" altLang="en-US" b="0" i="0" dirty="0">
                <a:solidFill>
                  <a:srgbClr val="303030"/>
                </a:solidFill>
                <a:effectLst/>
                <a:latin typeface="BlinkMacSystemFont"/>
              </a:rPr>
              <a:t>・動詞として使うと、「～がある、～がいる」という意味。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lang="ja-JP" altLang="en-US" b="0" i="0" dirty="0">
                <a:solidFill>
                  <a:srgbClr val="303030"/>
                </a:solidFill>
                <a:effectLst/>
                <a:latin typeface="BlinkMacSystemFont"/>
              </a:rPr>
              <a:t>介詞として、</a:t>
            </a:r>
            <a:r>
              <a:rPr kumimoji="1" lang="ja-JP" altLang="en-US" dirty="0"/>
              <a:t>動詞の前に位置して、前置詞的な使い方のときには「～で、～に」という意味。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sz="1600" dirty="0">
                <a:hlinkClick r:id="rId2"/>
              </a:rPr>
              <a:t>https://hanyuxuexiban.com/study_chinese/grammar2206-775</a:t>
            </a:r>
            <a:r>
              <a:rPr kumimoji="1" lang="en-US" altLang="zh-CN" sz="1600" dirty="0"/>
              <a:t> </a:t>
            </a: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（</a:t>
            </a:r>
            <a:r>
              <a:rPr kumimoji="1" lang="en-US" altLang="zh-CN" dirty="0"/>
              <a:t>2</a:t>
            </a:r>
            <a:r>
              <a:rPr kumimoji="1" lang="zh-CN" altLang="en-US" dirty="0"/>
              <a:t>）你</a:t>
            </a:r>
            <a:r>
              <a:rPr kumimoji="1" lang="zh-CN" altLang="en-US" dirty="0">
                <a:highlight>
                  <a:srgbClr val="FFFF00"/>
                </a:highlight>
              </a:rPr>
              <a:t>把</a:t>
            </a:r>
            <a:r>
              <a:rPr kumimoji="1" lang="zh-CN" altLang="en-US" dirty="0"/>
              <a:t>包放哪里了？</a:t>
            </a:r>
            <a:r>
              <a:rPr kumimoji="1" lang="ja-JP" altLang="en-US" dirty="0"/>
              <a:t>＝あなたはバックをどこに置いたか？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ja-JP" altLang="en-US" dirty="0"/>
              <a:t>・ “把”構文：介詞“把”によって目的語を動詞の前に出し，その目的語に対して処置を加えたり，何らかの結果を生じさせる意味を表す構文を「“把”構文」と言う。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sz="1600" dirty="0">
                <a:hlinkClick r:id="rId3"/>
              </a:rPr>
              <a:t>https://www.coelang.tufs.ac.jp/mt/zh/gmod/contents/explanation/068.html</a:t>
            </a:r>
            <a:r>
              <a:rPr kumimoji="1" lang="ja-JP" altLang="en-US" sz="1600" dirty="0"/>
              <a:t>　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34733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6018CA-134B-AD66-29E9-F193D96A1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79" y="1990725"/>
            <a:ext cx="10298945" cy="4200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highlight>
                  <a:srgbClr val="C0C0C0"/>
                </a:highlight>
              </a:rPr>
              <a:t>文を作ってみよう～</a:t>
            </a:r>
            <a:endParaRPr kumimoji="1" lang="en-US" altLang="ja-JP" sz="24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kumimoji="1" lang="ja-JP" altLang="en-US" sz="2400" dirty="0"/>
              <a:t>・教室の中に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人の学生がいる。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中国語で、</a:t>
            </a:r>
            <a:r>
              <a:rPr kumimoji="1" lang="en-US" altLang="ja-JP" sz="2400" dirty="0"/>
              <a:t>__________________________</a:t>
            </a:r>
            <a:r>
              <a:rPr kumimoji="1" lang="ja-JP" altLang="en-US" sz="2400" dirty="0"/>
              <a:t>。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・テーブルの上に一台の携帯がある。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中国語で、</a:t>
            </a:r>
            <a:r>
              <a:rPr kumimoji="1" lang="en-US" altLang="ja-JP" sz="2400" dirty="0"/>
              <a:t>__________________________</a:t>
            </a:r>
            <a:r>
              <a:rPr kumimoji="1" lang="ja-JP" altLang="en-US" sz="2400" dirty="0"/>
              <a:t>。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3BED282-AE40-73EB-153D-653E9C609D17}"/>
              </a:ext>
            </a:extLst>
          </p:cNvPr>
          <p:cNvSpPr txBox="1">
            <a:spLocks/>
          </p:cNvSpPr>
          <p:nvPr/>
        </p:nvSpPr>
        <p:spPr>
          <a:xfrm>
            <a:off x="540505" y="341736"/>
            <a:ext cx="10696169" cy="1534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10000"/>
              </a:lnSpc>
            </a:pPr>
            <a:r>
              <a:rPr kumimoji="0" lang="en-US" altLang="ja-JP" sz="4000" i="0" dirty="0">
                <a:latin typeface="+mn-ea"/>
              </a:rPr>
              <a:t>Unit8 </a:t>
            </a:r>
            <a:r>
              <a:rPr kumimoji="0" lang="ja-JP" altLang="en-US" sz="4000" i="0" dirty="0">
                <a:latin typeface="+mn-ea"/>
              </a:rPr>
              <a:t>動詞「</a:t>
            </a:r>
            <a:r>
              <a:rPr kumimoji="0" lang="zh-CN" altLang="en-US" sz="4000" i="0" dirty="0">
                <a:latin typeface="+mn-ea"/>
              </a:rPr>
              <a:t>有</a:t>
            </a:r>
            <a:r>
              <a:rPr kumimoji="0" lang="ja-JP" altLang="en-US" sz="4000" i="0" dirty="0">
                <a:latin typeface="+mn-ea"/>
              </a:rPr>
              <a:t>」</a:t>
            </a:r>
            <a:br>
              <a:rPr kumimoji="0" lang="en-US" altLang="ja-JP" sz="4000" i="0" dirty="0">
                <a:latin typeface="+mn-ea"/>
              </a:rPr>
            </a:br>
            <a:r>
              <a:rPr kumimoji="0" lang="ja-JP" altLang="en-US" sz="4000" i="0" dirty="0">
                <a:latin typeface="+mn-ea"/>
              </a:rPr>
              <a:t>「場所＋有＋人・物の名詞」</a:t>
            </a:r>
            <a:r>
              <a:rPr kumimoji="0" lang="en-US" altLang="ja-JP" sz="4000" i="0" dirty="0">
                <a:latin typeface="+mn-ea"/>
              </a:rPr>
              <a:t>p84</a:t>
            </a:r>
            <a:r>
              <a:rPr kumimoji="0" lang="ja-JP" altLang="en-US" sz="4000" i="0" dirty="0">
                <a:latin typeface="+mn-ea"/>
              </a:rPr>
              <a:t>、</a:t>
            </a:r>
            <a:r>
              <a:rPr kumimoji="0" lang="en-US" altLang="ja-JP" sz="4000" i="0" dirty="0">
                <a:latin typeface="+mn-ea"/>
              </a:rPr>
              <a:t>85</a:t>
            </a:r>
          </a:p>
        </p:txBody>
      </p:sp>
    </p:spTree>
    <p:extLst>
      <p:ext uri="{BB962C8B-B14F-4D97-AF65-F5344CB8AC3E}">
        <p14:creationId xmlns:p14="http://schemas.microsoft.com/office/powerpoint/2010/main" val="4188335030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7993</TotalTime>
  <Words>881</Words>
  <Application>Microsoft Office PowerPoint</Application>
  <PresentationFormat>ワイド画面</PresentationFormat>
  <Paragraphs>70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BlinkMacSystemFont</vt:lpstr>
      <vt:lpstr>Söhne</vt:lpstr>
      <vt:lpstr>游ゴシック</vt:lpstr>
      <vt:lpstr>Arial</vt:lpstr>
      <vt:lpstr>Avenir Next LT Pro</vt:lpstr>
      <vt:lpstr>Sitka Banner</vt:lpstr>
      <vt:lpstr>HeadlinesVTI</vt:lpstr>
      <vt:lpstr>大家好😊 みんなの 中国語教室 12:30~14:00</vt:lpstr>
      <vt:lpstr>今日の流れ</vt:lpstr>
      <vt:lpstr>【春節】在日中国人一家の旧正月の過ごし方！日本のお正月とどう違う？</vt:lpstr>
      <vt:lpstr>PowerPoint プレゼンテーション</vt:lpstr>
      <vt:lpstr>PowerPoint プレゼンテーション</vt:lpstr>
      <vt:lpstr>復習</vt:lpstr>
      <vt:lpstr>Unit8 動詞「有」 「場所＋有＋人・物の名詞」p84</vt:lpstr>
      <vt:lpstr>PowerPoint プレゼンテーション</vt:lpstr>
      <vt:lpstr>PowerPoint プレゼンテーション</vt:lpstr>
      <vt:lpstr>PowerPoint プレゼンテーション</vt:lpstr>
      <vt:lpstr>「意思」の活用【すぐに使える中国語】</vt:lpstr>
      <vt:lpstr>今日の内容</vt:lpstr>
      <vt:lpstr>リラックスタイム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74</cp:revision>
  <dcterms:created xsi:type="dcterms:W3CDTF">2023-07-17T06:45:32Z</dcterms:created>
  <dcterms:modified xsi:type="dcterms:W3CDTF">2024-01-09T05:02:12Z</dcterms:modified>
</cp:coreProperties>
</file>