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0"/>
  </p:notesMasterIdLst>
  <p:sldIdLst>
    <p:sldId id="256" r:id="rId2"/>
    <p:sldId id="260" r:id="rId3"/>
    <p:sldId id="324" r:id="rId4"/>
    <p:sldId id="337" r:id="rId5"/>
    <p:sldId id="328" r:id="rId6"/>
    <p:sldId id="326" r:id="rId7"/>
    <p:sldId id="304" r:id="rId8"/>
    <p:sldId id="319" r:id="rId9"/>
    <p:sldId id="321" r:id="rId10"/>
    <p:sldId id="322" r:id="rId11"/>
    <p:sldId id="323" r:id="rId12"/>
    <p:sldId id="329" r:id="rId13"/>
    <p:sldId id="332" r:id="rId14"/>
    <p:sldId id="334" r:id="rId15"/>
    <p:sldId id="335" r:id="rId16"/>
    <p:sldId id="320" r:id="rId17"/>
    <p:sldId id="336" r:id="rId18"/>
    <p:sldId id="270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770" autoAdjust="0"/>
  </p:normalViewPr>
  <p:slideViewPr>
    <p:cSldViewPr snapToGrid="0">
      <p:cViewPr varScale="1">
        <p:scale>
          <a:sx n="80" d="100"/>
          <a:sy n="80" d="100"/>
        </p:scale>
        <p:origin x="9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6D1BEE9B-1FAB-427C-8BA9-FF9EDBA09700}">
      <dgm:prSet/>
      <dgm:spPr/>
      <dgm:t>
        <a:bodyPr/>
        <a:lstStyle/>
        <a:p>
          <a:r>
            <a:rPr kumimoji="1" lang="ja-JP" altLang="en-US" dirty="0"/>
            <a:t>中国料理</a:t>
          </a:r>
          <a:endParaRPr kumimoji="1" lang="en-US" altLang="ja-JP" dirty="0"/>
        </a:p>
      </dgm:t>
    </dgm:pt>
    <dgm:pt modelId="{73E791EC-CB30-4223-A926-20CD01EECC2C}" type="par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ACD4008-D741-4184-9C71-6D85D543EEC2}" type="sib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7E9CE876-47CD-4F18-9FCD-26DA81D2BAEF}">
      <dgm:prSet/>
      <dgm:spPr/>
      <dgm:t>
        <a:bodyPr/>
        <a:lstStyle/>
        <a:p>
          <a:r>
            <a:rPr kumimoji="1" lang="ja-JP" altLang="en-US" dirty="0"/>
            <a:t>会話練習</a:t>
          </a:r>
          <a:endParaRPr kumimoji="1" lang="en-US" altLang="ja-JP" dirty="0"/>
        </a:p>
      </dgm:t>
    </dgm:pt>
    <dgm:pt modelId="{DEBAF345-A05E-4B35-8864-1410BDA49681}" type="par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3FFB8D83-4C51-4A18-A127-31E1F88650E0}" type="sib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3AA66349-9A6E-49B0-A639-BA12867642B2}" type="pres">
      <dgm:prSet presAssocID="{706A42D9-37CC-449B-8FE9-230D7411E43E}" presName="node" presStyleLbl="node1" presStyleIdx="0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0" presStyleCnt="3"/>
      <dgm:spPr/>
    </dgm:pt>
    <dgm:pt modelId="{8FCC585A-8E9A-434E-AC49-4DA84C53493B}" type="pres">
      <dgm:prSet presAssocID="{C843AFCA-4EDD-40A7-BF8B-027577C51982}" presName="connectorText" presStyleLbl="sibTrans2D1" presStyleIdx="0" presStyleCnt="3"/>
      <dgm:spPr/>
    </dgm:pt>
    <dgm:pt modelId="{18E3BAFF-BBA4-4C8F-B92D-3E1A00ED6449}" type="pres">
      <dgm:prSet presAssocID="{6D1BEE9B-1FAB-427C-8BA9-FF9EDBA09700}" presName="node" presStyleLbl="node1" presStyleIdx="1" presStyleCnt="4" custLinFactNeighborX="-1559" custLinFactNeighborY="-3118">
        <dgm:presLayoutVars>
          <dgm:bulletEnabled val="1"/>
        </dgm:presLayoutVars>
      </dgm:prSet>
      <dgm:spPr/>
    </dgm:pt>
    <dgm:pt modelId="{D0945C35-425A-4A2F-91D3-FD22C76A65BC}" type="pres">
      <dgm:prSet presAssocID="{3ACD4008-D741-4184-9C71-6D85D543EEC2}" presName="sibTrans" presStyleLbl="sibTrans2D1" presStyleIdx="1" presStyleCnt="3"/>
      <dgm:spPr/>
    </dgm:pt>
    <dgm:pt modelId="{27A4B7A2-120E-484B-BABB-ABDD3EB31D5D}" type="pres">
      <dgm:prSet presAssocID="{3ACD4008-D741-4184-9C71-6D85D543EEC2}" presName="connectorText" presStyleLbl="sibTrans2D1" presStyleIdx="1" presStyleCnt="3"/>
      <dgm:spPr/>
    </dgm:pt>
    <dgm:pt modelId="{6724377C-2EBC-4EF0-AF70-4F4B654F7D6D}" type="pres">
      <dgm:prSet presAssocID="{7E9CE876-47CD-4F18-9FCD-26DA81D2BAEF}" presName="node" presStyleLbl="node1" presStyleIdx="2" presStyleCnt="4">
        <dgm:presLayoutVars>
          <dgm:bulletEnabled val="1"/>
        </dgm:presLayoutVars>
      </dgm:prSet>
      <dgm:spPr/>
    </dgm:pt>
    <dgm:pt modelId="{4BABFA14-A1D7-49EA-BF2E-049FB8582246}" type="pres">
      <dgm:prSet presAssocID="{3FFB8D83-4C51-4A18-A127-31E1F88650E0}" presName="sibTrans" presStyleLbl="sibTrans2D1" presStyleIdx="2" presStyleCnt="3"/>
      <dgm:spPr/>
    </dgm:pt>
    <dgm:pt modelId="{6B15429D-9652-4F59-A27A-05E2AE8063E8}" type="pres">
      <dgm:prSet presAssocID="{3FFB8D83-4C51-4A18-A127-31E1F88650E0}" presName="connectorText" presStyleLbl="sibTrans2D1" presStyleIdx="2" presStyleCnt="3"/>
      <dgm:spPr/>
    </dgm:pt>
    <dgm:pt modelId="{B909342E-A641-4EBE-B921-EA5E1A1990B7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BAC28041-CE02-4C33-A355-B5C6EC50EC0C}" srcId="{C869D654-634A-4F15-9E98-1155CE9254C7}" destId="{7E9CE876-47CD-4F18-9FCD-26DA81D2BAEF}" srcOrd="2" destOrd="0" parTransId="{DEBAF345-A05E-4B35-8864-1410BDA49681}" sibTransId="{3FFB8D83-4C51-4A18-A127-31E1F88650E0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C183EF96-CCA8-414C-9F06-712E372EEE49}" type="presOf" srcId="{C03A2895-4611-4857-9D51-8B7337046340}" destId="{B909342E-A641-4EBE-B921-EA5E1A1990B7}" srcOrd="0" destOrd="0" presId="urn:microsoft.com/office/officeart/2005/8/layout/process1"/>
    <dgm:cxn modelId="{5F8A9CA8-3FA1-43C0-A0CF-BADD0EA48E99}" type="presOf" srcId="{3ACD4008-D741-4184-9C71-6D85D543EEC2}" destId="{27A4B7A2-120E-484B-BABB-ABDD3EB31D5D}" srcOrd="1" destOrd="0" presId="urn:microsoft.com/office/officeart/2005/8/layout/process1"/>
    <dgm:cxn modelId="{CAF089B6-4D93-4F34-BD61-71DCA026D846}" type="presOf" srcId="{6D1BEE9B-1FAB-427C-8BA9-FF9EDBA09700}" destId="{18E3BAFF-BBA4-4C8F-B92D-3E1A00ED6449}" srcOrd="0" destOrd="0" presId="urn:microsoft.com/office/officeart/2005/8/layout/process1"/>
    <dgm:cxn modelId="{032A3AC0-26D8-494C-9FCF-C0BE9756581F}" type="presOf" srcId="{7E9CE876-47CD-4F18-9FCD-26DA81D2BAEF}" destId="{6724377C-2EBC-4EF0-AF70-4F4B654F7D6D}" srcOrd="0" destOrd="0" presId="urn:microsoft.com/office/officeart/2005/8/layout/process1"/>
    <dgm:cxn modelId="{3075A0CC-88F7-4336-B78A-E5E0580B8065}" type="presOf" srcId="{3FFB8D83-4C51-4A18-A127-31E1F88650E0}" destId="{4BABFA14-A1D7-49EA-BF2E-049FB8582246}" srcOrd="0" destOrd="0" presId="urn:microsoft.com/office/officeart/2005/8/layout/process1"/>
    <dgm:cxn modelId="{83ADECCC-73AB-40D8-A817-B979BE063EBB}" srcId="{C869D654-634A-4F15-9E98-1155CE9254C7}" destId="{6D1BEE9B-1FAB-427C-8BA9-FF9EDBA09700}" srcOrd="1" destOrd="0" parTransId="{73E791EC-CB30-4223-A926-20CD01EECC2C}" sibTransId="{3ACD4008-D741-4184-9C71-6D85D543EEC2}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129C99E8-A454-4139-A494-9CEAF2A569F9}" type="presOf" srcId="{3FFB8D83-4C51-4A18-A127-31E1F88650E0}" destId="{6B15429D-9652-4F59-A27A-05E2AE8063E8}" srcOrd="1" destOrd="0" presId="urn:microsoft.com/office/officeart/2005/8/layout/process1"/>
    <dgm:cxn modelId="{D50466ED-6D89-46B6-B097-5858579EE0F7}" srcId="{C869D654-634A-4F15-9E98-1155CE9254C7}" destId="{706A42D9-37CC-449B-8FE9-230D7411E43E}" srcOrd="0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C8E026F2-54CF-4CBE-BF05-FA700EC33DE7}" type="presOf" srcId="{3ACD4008-D741-4184-9C71-6D85D543EEC2}" destId="{D0945C35-425A-4A2F-91D3-FD22C76A65BC}" srcOrd="0" destOrd="0" presId="urn:microsoft.com/office/officeart/2005/8/layout/process1"/>
    <dgm:cxn modelId="{8EAED16B-807E-4A33-B4C4-9DAF0B5E90E0}" type="presParOf" srcId="{34D11096-2D63-490D-9F49-29A87E3F8094}" destId="{3AA66349-9A6E-49B0-A639-BA12867642B2}" srcOrd="0" destOrd="0" presId="urn:microsoft.com/office/officeart/2005/8/layout/process1"/>
    <dgm:cxn modelId="{4266628A-A5F7-4432-AB5A-76E11B6D2B32}" type="presParOf" srcId="{34D11096-2D63-490D-9F49-29A87E3F8094}" destId="{818841BE-723B-4FDA-9BC6-C53E514E3FAC}" srcOrd="1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43BA6095-A2B6-4A1E-98F5-9CAA0C2D5789}" type="presParOf" srcId="{34D11096-2D63-490D-9F49-29A87E3F8094}" destId="{18E3BAFF-BBA4-4C8F-B92D-3E1A00ED6449}" srcOrd="2" destOrd="0" presId="urn:microsoft.com/office/officeart/2005/8/layout/process1"/>
    <dgm:cxn modelId="{B90FE319-CE05-40AE-A4B6-0977B4286EF9}" type="presParOf" srcId="{34D11096-2D63-490D-9F49-29A87E3F8094}" destId="{D0945C35-425A-4A2F-91D3-FD22C76A65BC}" srcOrd="3" destOrd="0" presId="urn:microsoft.com/office/officeart/2005/8/layout/process1"/>
    <dgm:cxn modelId="{9EB804FB-837C-4248-A1A8-43212C229E1A}" type="presParOf" srcId="{D0945C35-425A-4A2F-91D3-FD22C76A65BC}" destId="{27A4B7A2-120E-484B-BABB-ABDD3EB31D5D}" srcOrd="0" destOrd="0" presId="urn:microsoft.com/office/officeart/2005/8/layout/process1"/>
    <dgm:cxn modelId="{72393A7F-79C8-4FFC-AFB8-125CDE6A8C97}" type="presParOf" srcId="{34D11096-2D63-490D-9F49-29A87E3F8094}" destId="{6724377C-2EBC-4EF0-AF70-4F4B654F7D6D}" srcOrd="4" destOrd="0" presId="urn:microsoft.com/office/officeart/2005/8/layout/process1"/>
    <dgm:cxn modelId="{1AE33BA7-45CE-43F0-BF83-B7BF6D4812BF}" type="presParOf" srcId="{34D11096-2D63-490D-9F49-29A87E3F8094}" destId="{4BABFA14-A1D7-49EA-BF2E-049FB8582246}" srcOrd="5" destOrd="0" presId="urn:microsoft.com/office/officeart/2005/8/layout/process1"/>
    <dgm:cxn modelId="{291C1C7C-CE02-4322-AA90-348820A0771B}" type="presParOf" srcId="{4BABFA14-A1D7-49EA-BF2E-049FB8582246}" destId="{6B15429D-9652-4F59-A27A-05E2AE8063E8}" srcOrd="0" destOrd="0" presId="urn:microsoft.com/office/officeart/2005/8/layout/process1"/>
    <dgm:cxn modelId="{3E649128-65FF-4ACC-8ED9-884103937753}" type="presParOf" srcId="{34D11096-2D63-490D-9F49-29A87E3F8094}" destId="{B909342E-A641-4EBE-B921-EA5E1A1990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6349-9A6E-49B0-A639-BA12867642B2}">
      <dsp:nvSpPr>
        <dsp:cNvPr id="0" name=""/>
        <dsp:cNvSpPr/>
      </dsp:nvSpPr>
      <dsp:spPr>
        <a:xfrm>
          <a:off x="3645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復習</a:t>
          </a:r>
          <a:endParaRPr kumimoji="1" lang="en-US" altLang="ja-JP" sz="2600" kern="1200" dirty="0"/>
        </a:p>
      </dsp:txBody>
      <dsp:txXfrm>
        <a:off x="31658" y="1253287"/>
        <a:ext cx="1538009" cy="900395"/>
      </dsp:txXfrm>
    </dsp:sp>
    <dsp:sp modelId="{818841BE-723B-4FDA-9BC6-C53E514E3FAC}">
      <dsp:nvSpPr>
        <dsp:cNvPr id="0" name=""/>
        <dsp:cNvSpPr/>
      </dsp:nvSpPr>
      <dsp:spPr>
        <a:xfrm rot="21553859">
          <a:off x="1754584" y="1490788"/>
          <a:ext cx="332697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54588" y="1570522"/>
        <a:ext cx="232888" cy="237192"/>
      </dsp:txXfrm>
    </dsp:sp>
    <dsp:sp modelId="{18E3BAFF-BBA4-4C8F-B92D-3E1A00ED6449}">
      <dsp:nvSpPr>
        <dsp:cNvPr id="0" name=""/>
        <dsp:cNvSpPr/>
      </dsp:nvSpPr>
      <dsp:spPr>
        <a:xfrm>
          <a:off x="2225354" y="1195453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中国料理</a:t>
          </a:r>
          <a:endParaRPr kumimoji="1" lang="en-US" altLang="ja-JP" sz="2600" kern="1200" dirty="0"/>
        </a:p>
      </dsp:txBody>
      <dsp:txXfrm>
        <a:off x="2253367" y="1223466"/>
        <a:ext cx="1538009" cy="900395"/>
      </dsp:txXfrm>
    </dsp:sp>
    <dsp:sp modelId="{D0945C35-425A-4A2F-91D3-FD22C76A65BC}">
      <dsp:nvSpPr>
        <dsp:cNvPr id="0" name=""/>
        <dsp:cNvSpPr/>
      </dsp:nvSpPr>
      <dsp:spPr>
        <a:xfrm rot="45732">
          <a:off x="3981263" y="1491043"/>
          <a:ext cx="343234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kern="1200"/>
        </a:p>
      </dsp:txBody>
      <dsp:txXfrm>
        <a:off x="3981268" y="1569422"/>
        <a:ext cx="240264" cy="237192"/>
      </dsp:txXfrm>
    </dsp:sp>
    <dsp:sp modelId="{6724377C-2EBC-4EF0-AF70-4F4B654F7D6D}">
      <dsp:nvSpPr>
        <dsp:cNvPr id="0" name=""/>
        <dsp:cNvSpPr/>
      </dsp:nvSpPr>
      <dsp:spPr>
        <a:xfrm>
          <a:off x="4466944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会話練習</a:t>
          </a:r>
          <a:endParaRPr kumimoji="1" lang="en-US" altLang="ja-JP" sz="2600" kern="1200" dirty="0"/>
        </a:p>
      </dsp:txBody>
      <dsp:txXfrm>
        <a:off x="4494957" y="1253287"/>
        <a:ext cx="1538009" cy="900395"/>
      </dsp:txXfrm>
    </dsp:sp>
    <dsp:sp modelId="{4BABFA14-A1D7-49EA-BF2E-049FB8582246}">
      <dsp:nvSpPr>
        <dsp:cNvPr id="0" name=""/>
        <dsp:cNvSpPr/>
      </dsp:nvSpPr>
      <dsp:spPr>
        <a:xfrm>
          <a:off x="6220383" y="1505825"/>
          <a:ext cx="337935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kern="1200"/>
        </a:p>
      </dsp:txBody>
      <dsp:txXfrm>
        <a:off x="6220383" y="1584889"/>
        <a:ext cx="236555" cy="237192"/>
      </dsp:txXfrm>
    </dsp:sp>
    <dsp:sp modelId="{B909342E-A641-4EBE-B921-EA5E1A1990B7}">
      <dsp:nvSpPr>
        <dsp:cNvPr id="0" name=""/>
        <dsp:cNvSpPr/>
      </dsp:nvSpPr>
      <dsp:spPr>
        <a:xfrm>
          <a:off x="6698593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kern="1200" dirty="0"/>
            <a:t>発音練習</a:t>
          </a:r>
          <a:endParaRPr lang="en-US" sz="2600" kern="1200" dirty="0"/>
        </a:p>
      </dsp:txBody>
      <dsp:txXfrm>
        <a:off x="6726606" y="1253287"/>
        <a:ext cx="1538009" cy="900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还是和上次一样小组联系，目的是记单词：尽可能指到以上的物品，记住单词。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56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不仅仅是了解意思，还希望大家把这些形容词活用起来。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0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不仅仅是了解意思，还希望大家把这些形容词活用起来。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1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ZlxOoIpm1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pXfEdgi6psklkkRcjm-g1TGiGYXblpqte27tjnvoIwE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A7rFpNE7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形容词（</a:t>
            </a:r>
            <a:r>
              <a:rPr kumimoji="1" lang="en-US" altLang="zh-CN" sz="4800" b="1" i="0" dirty="0" err="1"/>
              <a:t>xíng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róng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99CE50-95B3-0644-47BF-BE657EE29B6A}"/>
              </a:ext>
            </a:extLst>
          </p:cNvPr>
          <p:cNvSpPr txBox="1"/>
          <p:nvPr/>
        </p:nvSpPr>
        <p:spPr>
          <a:xfrm>
            <a:off x="758952" y="2003205"/>
            <a:ext cx="6422898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dirty="0"/>
              <a:t>味道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wèi</a:t>
            </a:r>
            <a:r>
              <a:rPr lang="en-US" altLang="ja-JP" sz="2800" dirty="0"/>
              <a:t> </a:t>
            </a:r>
            <a:r>
              <a:rPr lang="en-US" altLang="ja-JP" sz="2800" dirty="0" err="1"/>
              <a:t>dào</a:t>
            </a:r>
            <a:r>
              <a:rPr lang="ja-JP" altLang="en-US" sz="2800" dirty="0"/>
              <a:t> </a:t>
            </a:r>
            <a:r>
              <a:rPr lang="en-US" altLang="ja-JP" sz="2800" dirty="0"/>
              <a:t>– </a:t>
            </a:r>
            <a:r>
              <a:rPr lang="ja-JP" altLang="en-US" sz="2800" dirty="0"/>
              <a:t>味</a:t>
            </a:r>
            <a:endParaRPr lang="en-US" altLang="ja-JP" sz="2800" dirty="0"/>
          </a:p>
          <a:p>
            <a:pPr>
              <a:lnSpc>
                <a:spcPct val="110000"/>
              </a:lnSpc>
            </a:pPr>
            <a:r>
              <a:rPr lang="ja-JP" altLang="en-US" sz="2800" dirty="0"/>
              <a:t>麻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má</a:t>
            </a:r>
            <a:r>
              <a:rPr lang="en-US" altLang="ja-JP" sz="2800" dirty="0"/>
              <a:t> -</a:t>
            </a:r>
            <a:r>
              <a:rPr lang="ja-JP" altLang="en-US" sz="2800" dirty="0"/>
              <a:t>からし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辣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là</a:t>
            </a:r>
            <a:r>
              <a:rPr lang="en-US" altLang="ja-JP" sz="2800" dirty="0"/>
              <a:t> - </a:t>
            </a:r>
            <a:r>
              <a:rPr lang="ja-JP" altLang="en-US" sz="2800" dirty="0"/>
              <a:t>辛い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烫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tàng</a:t>
            </a:r>
            <a:r>
              <a:rPr lang="en-US" altLang="ja-JP" sz="2800" dirty="0"/>
              <a:t> - </a:t>
            </a:r>
            <a:r>
              <a:rPr lang="ja-JP" altLang="en-US" sz="2800" dirty="0"/>
              <a:t>熱い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鲜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xiān</a:t>
            </a:r>
            <a:r>
              <a:rPr lang="en-US" altLang="ja-JP" sz="2800" dirty="0"/>
              <a:t> -</a:t>
            </a:r>
            <a:r>
              <a:rPr lang="ja-JP" altLang="en-US" sz="2800" dirty="0"/>
              <a:t>（動物的な）</a:t>
            </a:r>
            <a:r>
              <a:rPr lang="en-US" altLang="ja-JP" sz="2800" dirty="0"/>
              <a:t> </a:t>
            </a:r>
            <a:r>
              <a:rPr lang="ja-JP" altLang="en-US" sz="2800" dirty="0"/>
              <a:t>新鮮な　</a:t>
            </a:r>
            <a:r>
              <a:rPr lang="ja-JP" altLang="en-US" sz="2800" dirty="0">
                <a:highlight>
                  <a:srgbClr val="FFFF00"/>
                </a:highlight>
              </a:rPr>
              <a:t>野菜</a:t>
            </a:r>
            <a:r>
              <a:rPr lang="en-US" altLang="ja-JP" sz="2800" dirty="0">
                <a:highlight>
                  <a:srgbClr val="FFFF00"/>
                </a:highlight>
              </a:rPr>
              <a:t>×</a:t>
            </a:r>
            <a:endParaRPr lang="ja-JP" altLang="en-US" sz="2800" dirty="0">
              <a:highlight>
                <a:srgbClr val="FFFF00"/>
              </a:highlight>
            </a:endParaRPr>
          </a:p>
          <a:p>
            <a:pPr>
              <a:lnSpc>
                <a:spcPct val="110000"/>
              </a:lnSpc>
            </a:pPr>
            <a:r>
              <a:rPr lang="ja-JP" altLang="en-US" sz="2800" dirty="0"/>
              <a:t>香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xiāng</a:t>
            </a:r>
            <a:r>
              <a:rPr lang="en-US" altLang="ja-JP" sz="2800" dirty="0"/>
              <a:t> - </a:t>
            </a:r>
            <a:r>
              <a:rPr lang="ja-JP" altLang="en-US" sz="2800" dirty="0"/>
              <a:t>香りの良い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酥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sū</a:t>
            </a:r>
            <a:r>
              <a:rPr lang="en-US" altLang="ja-JP" sz="2800" dirty="0"/>
              <a:t> - </a:t>
            </a:r>
            <a:r>
              <a:rPr lang="ja-JP" altLang="en-US" sz="2800" dirty="0"/>
              <a:t>サクサク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嫩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nèn</a:t>
            </a:r>
            <a:r>
              <a:rPr lang="en-US" altLang="ja-JP" sz="2800" dirty="0"/>
              <a:t> - </a:t>
            </a:r>
            <a:r>
              <a:rPr lang="ja-JP" altLang="en-US" sz="2800" dirty="0"/>
              <a:t>柔らかい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1C590B-89A9-CAD7-7F63-874E4B4A2553}"/>
              </a:ext>
            </a:extLst>
          </p:cNvPr>
          <p:cNvSpPr txBox="1"/>
          <p:nvPr/>
        </p:nvSpPr>
        <p:spPr>
          <a:xfrm>
            <a:off x="758952" y="6030749"/>
            <a:ext cx="298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教科書ｐ</a:t>
            </a:r>
            <a:r>
              <a:rPr kumimoji="1" lang="en-US" altLang="ja-JP" sz="1600" dirty="0">
                <a:solidFill>
                  <a:srgbClr val="0070C0"/>
                </a:solidFill>
              </a:rPr>
              <a:t>116,117</a:t>
            </a:r>
            <a:r>
              <a:rPr kumimoji="1" lang="ja-JP" altLang="en-US" sz="1600" dirty="0">
                <a:solidFill>
                  <a:srgbClr val="0070C0"/>
                </a:solidFill>
              </a:rPr>
              <a:t>。</a:t>
            </a:r>
            <a:endParaRPr kumimoji="1" lang="en-US" altLang="ja-JP" sz="1600" dirty="0">
              <a:solidFill>
                <a:srgbClr val="0070C0"/>
              </a:solidFill>
            </a:endParaRPr>
          </a:p>
          <a:p>
            <a:r>
              <a:rPr kumimoji="1" lang="ja-JP" altLang="en-US" sz="1600" dirty="0">
                <a:solidFill>
                  <a:srgbClr val="0070C0"/>
                </a:solidFill>
              </a:rPr>
              <a:t>会話①②③＋本文単語</a:t>
            </a: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A72D8634-3679-A011-5DDA-E714D3A24482}"/>
              </a:ext>
            </a:extLst>
          </p:cNvPr>
          <p:cNvSpPr/>
          <p:nvPr/>
        </p:nvSpPr>
        <p:spPr>
          <a:xfrm>
            <a:off x="7077074" y="1269780"/>
            <a:ext cx="4687543" cy="1950496"/>
          </a:xfrm>
          <a:prstGeom prst="wedgeRoundRectCallout">
            <a:avLst>
              <a:gd name="adj1" fmla="val -48230"/>
              <a:gd name="adj2" fmla="val 674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/>
              <a:t>日本の食べ物の中に</a:t>
            </a:r>
            <a:endParaRPr kumimoji="1" lang="en-US" altLang="ja-JP" sz="2800" dirty="0"/>
          </a:p>
          <a:p>
            <a:r>
              <a:rPr kumimoji="1" lang="ja-JP" altLang="en-US" sz="2800" dirty="0"/>
              <a:t>これらの形容詞を活かせるものはありませんか？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257159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动词（</a:t>
            </a:r>
            <a:r>
              <a:rPr kumimoji="1" lang="en-US" altLang="zh-CN" sz="4800" b="1" i="0" dirty="0" err="1"/>
              <a:t>dòng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D7BEB-EBE6-E861-95DC-8ACF8B06AF23}"/>
              </a:ext>
            </a:extLst>
          </p:cNvPr>
          <p:cNvSpPr txBox="1"/>
          <p:nvPr/>
        </p:nvSpPr>
        <p:spPr>
          <a:xfrm>
            <a:off x="758952" y="2281377"/>
            <a:ext cx="8404701" cy="290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800" dirty="0"/>
              <a:t>下锅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xià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guō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鍋に入れる 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焙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bèi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焼く 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切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qiē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切る 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剁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duò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たたく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煸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biān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炒める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勾芡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gōu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qiàn</a:t>
            </a:r>
            <a:r>
              <a:rPr kumimoji="1" lang="en-US" altLang="ja-JP" sz="2800" dirty="0"/>
              <a:t> -</a:t>
            </a:r>
            <a:r>
              <a:rPr kumimoji="1" lang="ja-JP" altLang="en-US" sz="2800" dirty="0"/>
              <a:t>片栗粉でとろみをつける</a:t>
            </a:r>
          </a:p>
        </p:txBody>
      </p:sp>
    </p:spTree>
    <p:extLst>
      <p:ext uri="{BB962C8B-B14F-4D97-AF65-F5344CB8AC3E}">
        <p14:creationId xmlns:p14="http://schemas.microsoft.com/office/powerpoint/2010/main" val="147620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75B641C-6D3E-A4A5-4AE4-01533D6D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西红柿（番茄）炒蛋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0C1AC3-1743-E0ED-B080-63A9CE9E1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73" y="3314059"/>
            <a:ext cx="5184648" cy="246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b="1" dirty="0"/>
              <a:t>トマトと卵のふんわり炒め</a:t>
            </a:r>
          </a:p>
          <a:p>
            <a:r>
              <a:rPr kumimoji="1" lang="ja-JP" altLang="en-US" sz="2800" dirty="0"/>
              <a:t>番茄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fān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qié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– </a:t>
            </a:r>
            <a:r>
              <a:rPr kumimoji="1" lang="ja-JP" altLang="en-US" sz="2800" dirty="0"/>
              <a:t>小さいトマト</a:t>
            </a:r>
          </a:p>
          <a:p>
            <a:r>
              <a:rPr kumimoji="1" lang="ja-JP" altLang="en-US" sz="2800" dirty="0"/>
              <a:t>西红柿 </a:t>
            </a:r>
            <a:r>
              <a:rPr kumimoji="1" lang="en-US" altLang="ja-JP" sz="2800" dirty="0"/>
              <a:t>– </a:t>
            </a:r>
            <a:r>
              <a:rPr kumimoji="1" lang="en-US" altLang="ja-JP" sz="2800" dirty="0" err="1"/>
              <a:t>xī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hóng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shì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トマト</a:t>
            </a:r>
            <a:endParaRPr kumimoji="1" lang="en-US" altLang="ja-JP" sz="2800" dirty="0">
              <a:hlinkClick r:id="rId2"/>
            </a:endParaRPr>
          </a:p>
          <a:p>
            <a:pPr marL="0" indent="0">
              <a:buNone/>
            </a:pPr>
            <a:r>
              <a:rPr kumimoji="1" lang="en-US" altLang="ja-JP" sz="1400" dirty="0">
                <a:hlinkClick r:id="rId2"/>
              </a:rPr>
              <a:t>https://www.youtube.com/watch?v=lZlxOoIpm1Q</a:t>
            </a:r>
            <a:r>
              <a:rPr kumimoji="1" lang="ja-JP" altLang="en-US" sz="1400" dirty="0"/>
              <a:t>　</a:t>
            </a:r>
            <a:endParaRPr kumimoji="1" lang="en-US" altLang="ja-JP" sz="1400" dirty="0"/>
          </a:p>
          <a:p>
            <a:endParaRPr kumimoji="1" lang="ja-JP" alt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3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ja-JP" altLang="en-US" sz="4800" b="1" i="0" dirty="0"/>
              <a:t>食材（</a:t>
            </a:r>
            <a:r>
              <a:rPr kumimoji="1" lang="en-US" altLang="ja-JP" sz="4800" b="1" i="0" dirty="0" err="1"/>
              <a:t>shí</a:t>
            </a:r>
            <a:r>
              <a:rPr kumimoji="1" lang="en-US" altLang="ja-JP" sz="4800" b="1" i="0" dirty="0"/>
              <a:t> </a:t>
            </a:r>
            <a:r>
              <a:rPr kumimoji="1" lang="en-US" altLang="ja-JP" sz="4800" b="1" i="0" dirty="0" err="1"/>
              <a:t>cái</a:t>
            </a:r>
            <a:r>
              <a:rPr kumimoji="1" lang="ja-JP" altLang="en-US" sz="4800" b="1" i="0" dirty="0"/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137EC0-9B86-15DE-0074-92825CF277D4}"/>
              </a:ext>
            </a:extLst>
          </p:cNvPr>
          <p:cNvSpPr txBox="1"/>
          <p:nvPr/>
        </p:nvSpPr>
        <p:spPr>
          <a:xfrm>
            <a:off x="758951" y="2084320"/>
            <a:ext cx="6356223" cy="2700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600" dirty="0"/>
              <a:t>黄瓜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huángguā</a:t>
            </a:r>
            <a:r>
              <a:rPr kumimoji="1" lang="en-US" altLang="ja-JP" sz="2600" dirty="0"/>
              <a:t>- </a:t>
            </a:r>
            <a:r>
              <a:rPr kumimoji="1" lang="ja-JP" altLang="en-US" sz="2600" dirty="0"/>
              <a:t>キュウリ</a:t>
            </a:r>
          </a:p>
          <a:p>
            <a:pPr>
              <a:lnSpc>
                <a:spcPct val="110000"/>
              </a:lnSpc>
            </a:pPr>
            <a:r>
              <a:rPr kumimoji="1" lang="ja-JP" altLang="en-US" sz="2600" dirty="0"/>
              <a:t>蛋清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dàn</a:t>
            </a:r>
            <a:r>
              <a:rPr kumimoji="1" lang="en-US" altLang="ja-JP" sz="2600" dirty="0"/>
              <a:t> </a:t>
            </a:r>
            <a:r>
              <a:rPr kumimoji="1" lang="en-US" altLang="ja-JP" sz="2600" dirty="0" err="1"/>
              <a:t>qīng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卵白（</a:t>
            </a:r>
            <a:r>
              <a:rPr lang="ja-JP" altLang="en-US" sz="2600" dirty="0"/>
              <a:t>らんぱく</a:t>
            </a:r>
            <a:r>
              <a:rPr kumimoji="1" lang="ja-JP" altLang="en-US" sz="2600" dirty="0"/>
              <a:t>）</a:t>
            </a:r>
          </a:p>
          <a:p>
            <a:pPr>
              <a:lnSpc>
                <a:spcPct val="110000"/>
              </a:lnSpc>
            </a:pPr>
            <a:r>
              <a:rPr kumimoji="1" lang="ja-JP" altLang="en-US" sz="2600" dirty="0"/>
              <a:t>糖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táng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砂糖</a:t>
            </a:r>
          </a:p>
          <a:p>
            <a:pPr>
              <a:lnSpc>
                <a:spcPct val="110000"/>
              </a:lnSpc>
            </a:pPr>
            <a:r>
              <a:rPr kumimoji="1" lang="ja-JP" altLang="en-US" sz="2600" dirty="0"/>
              <a:t>酱油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jiàngyóu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醤油</a:t>
            </a:r>
            <a:endParaRPr kumimoji="1" lang="en-US" altLang="ja-JP" sz="2600" dirty="0"/>
          </a:p>
          <a:p>
            <a:pPr>
              <a:lnSpc>
                <a:spcPct val="110000"/>
              </a:lnSpc>
            </a:pPr>
            <a:endParaRPr kumimoji="1" lang="ja-JP" altLang="en-US" sz="2600" dirty="0"/>
          </a:p>
          <a:p>
            <a:pPr>
              <a:lnSpc>
                <a:spcPct val="110000"/>
              </a:lnSpc>
            </a:pPr>
            <a:r>
              <a:rPr lang="en-US" altLang="ja-JP" sz="2600" dirty="0"/>
              <a:t>*</a:t>
            </a:r>
            <a:r>
              <a:rPr kumimoji="1" lang="ja-JP" altLang="en-US" sz="2600" dirty="0"/>
              <a:t>筷子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kuàizi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箸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8B94B9F-4C6F-8F2C-716D-019DB23E4C78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98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形容词（</a:t>
            </a:r>
            <a:r>
              <a:rPr kumimoji="1" lang="en-US" altLang="zh-CN" sz="4800" b="1" i="0" dirty="0" err="1"/>
              <a:t>xíng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róng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99CE50-95B3-0644-47BF-BE657EE29B6A}"/>
              </a:ext>
            </a:extLst>
          </p:cNvPr>
          <p:cNvSpPr txBox="1"/>
          <p:nvPr/>
        </p:nvSpPr>
        <p:spPr>
          <a:xfrm>
            <a:off x="758952" y="2003205"/>
            <a:ext cx="10290048" cy="290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dirty="0"/>
              <a:t>咸甜口 </a:t>
            </a:r>
            <a:r>
              <a:rPr lang="en-US" altLang="ja-JP" sz="2800" dirty="0"/>
              <a:t>– </a:t>
            </a:r>
            <a:r>
              <a:rPr lang="en-US" altLang="ja-JP" sz="2800" dirty="0" err="1"/>
              <a:t>xián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tián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kǒu</a:t>
            </a:r>
            <a:r>
              <a:rPr lang="en-US" altLang="ja-JP" sz="2800" dirty="0"/>
              <a:t>- </a:t>
            </a:r>
            <a:r>
              <a:rPr lang="ja-JP" altLang="en-US" sz="2800" dirty="0"/>
              <a:t>塩味と甘味が混じっている味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好看 </a:t>
            </a:r>
            <a:r>
              <a:rPr lang="en-US" altLang="ja-JP" sz="2800" dirty="0"/>
              <a:t>– </a:t>
            </a:r>
            <a:r>
              <a:rPr lang="en-US" altLang="ja-JP" sz="2800" dirty="0" err="1"/>
              <a:t>hǎo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kàn</a:t>
            </a:r>
            <a:r>
              <a:rPr lang="en-US" altLang="ja-JP" sz="2800" dirty="0"/>
              <a:t> - </a:t>
            </a:r>
            <a:r>
              <a:rPr lang="ja-JP" altLang="en-US" sz="2800" dirty="0"/>
              <a:t>きれい 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沙沙的 </a:t>
            </a:r>
            <a:r>
              <a:rPr lang="en-US" altLang="ja-JP" sz="2800" dirty="0"/>
              <a:t>– </a:t>
            </a:r>
            <a:r>
              <a:rPr lang="en-US" altLang="ja-JP" sz="2800" dirty="0" err="1"/>
              <a:t>shā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shā</a:t>
            </a:r>
            <a:r>
              <a:rPr lang="en-US" altLang="ja-JP" sz="2800" dirty="0"/>
              <a:t> de - </a:t>
            </a:r>
            <a:r>
              <a:rPr lang="ja-JP" altLang="en-US" sz="2800" dirty="0"/>
              <a:t>歯ごたえがしゃりしゃりしている　</a:t>
            </a:r>
          </a:p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例：冷凍シャリシャリトマト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老一点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lǎo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yī</a:t>
            </a:r>
            <a:r>
              <a:rPr lang="en-US" altLang="ja-JP" sz="2800" dirty="0"/>
              <a:t> </a:t>
            </a:r>
            <a:r>
              <a:rPr lang="en-US" altLang="ja-JP" sz="2800" dirty="0" err="1"/>
              <a:t>diǎn</a:t>
            </a:r>
            <a:r>
              <a:rPr lang="en-US" altLang="ja-JP" sz="2800" dirty="0"/>
              <a:t> - </a:t>
            </a:r>
            <a:r>
              <a:rPr lang="ja-JP" altLang="en-US" sz="2800" dirty="0"/>
              <a:t>少し焦げ目が付く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焦黄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jiāo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huáng</a:t>
            </a:r>
            <a:r>
              <a:rPr lang="en-US" altLang="ja-JP" sz="2800" dirty="0"/>
              <a:t> - </a:t>
            </a:r>
            <a:r>
              <a:rPr lang="ja-JP" altLang="en-US" sz="2800" dirty="0"/>
              <a:t>焦げ茶色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A72D8634-3679-A011-5DDA-E714D3A24482}"/>
              </a:ext>
            </a:extLst>
          </p:cNvPr>
          <p:cNvSpPr/>
          <p:nvPr/>
        </p:nvSpPr>
        <p:spPr>
          <a:xfrm>
            <a:off x="6848475" y="4372640"/>
            <a:ext cx="4714876" cy="1950496"/>
          </a:xfrm>
          <a:prstGeom prst="wedgeRoundRectCallout">
            <a:avLst>
              <a:gd name="adj1" fmla="val -43916"/>
              <a:gd name="adj2" fmla="val -6346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/>
              <a:t>日本の食べ物の中に</a:t>
            </a:r>
            <a:endParaRPr kumimoji="1" lang="en-US" altLang="ja-JP" sz="2800" dirty="0"/>
          </a:p>
          <a:p>
            <a:r>
              <a:rPr kumimoji="1" lang="ja-JP" altLang="en-US" sz="2800" dirty="0"/>
              <a:t>これらの形容詞を活かせるものはありませんか？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129350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动词（</a:t>
            </a:r>
            <a:r>
              <a:rPr kumimoji="1" lang="en-US" altLang="zh-CN" sz="4800" b="1" i="0" dirty="0" err="1"/>
              <a:t>dòng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D7BEB-EBE6-E861-95DC-8ACF8B06AF23}"/>
              </a:ext>
            </a:extLst>
          </p:cNvPr>
          <p:cNvSpPr txBox="1"/>
          <p:nvPr/>
        </p:nvSpPr>
        <p:spPr>
          <a:xfrm>
            <a:off x="624998" y="2104199"/>
            <a:ext cx="8404701" cy="195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800" dirty="0"/>
              <a:t>炒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chǎo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炒める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关火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guān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huǒ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火を消す</a:t>
            </a:r>
            <a:endParaRPr kumimoji="1" lang="en-US" altLang="ja-JP" sz="2800" dirty="0"/>
          </a:p>
          <a:p>
            <a:pPr>
              <a:lnSpc>
                <a:spcPct val="110000"/>
              </a:lnSpc>
            </a:pPr>
            <a:endParaRPr kumimoji="1" lang="ja-JP" altLang="en-US" sz="2800" dirty="0"/>
          </a:p>
          <a:p>
            <a:pPr>
              <a:lnSpc>
                <a:spcPct val="110000"/>
              </a:lnSpc>
            </a:pPr>
            <a:r>
              <a:rPr kumimoji="1" lang="en-US" altLang="ja-JP" sz="2800" dirty="0"/>
              <a:t>*</a:t>
            </a:r>
            <a:r>
              <a:rPr kumimoji="1" lang="ja-JP" altLang="en-US" sz="2800" dirty="0"/>
              <a:t>泡饭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pào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fàn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お湯・スープをかけたご飯</a:t>
            </a:r>
          </a:p>
        </p:txBody>
      </p:sp>
    </p:spTree>
    <p:extLst>
      <p:ext uri="{BB962C8B-B14F-4D97-AF65-F5344CB8AC3E}">
        <p14:creationId xmlns:p14="http://schemas.microsoft.com/office/powerpoint/2010/main" val="2788068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82E41-C96E-0482-4E5E-8D18E3FB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02" y="2683002"/>
            <a:ext cx="11261598" cy="1031748"/>
          </a:xfrm>
        </p:spPr>
        <p:txBody>
          <a:bodyPr>
            <a:normAutofit/>
          </a:bodyPr>
          <a:lstStyle/>
          <a:p>
            <a:r>
              <a:rPr kumimoji="1" lang="en-US" altLang="ja-JP" sz="4000" i="0" dirty="0">
                <a:latin typeface="+mn-ea"/>
                <a:ea typeface="+mn-ea"/>
              </a:rPr>
              <a:t>unit5</a:t>
            </a:r>
            <a:r>
              <a:rPr kumimoji="1" lang="ja-JP" altLang="en-US" sz="4000" i="0" dirty="0">
                <a:latin typeface="+mn-ea"/>
                <a:ea typeface="+mn-ea"/>
              </a:rPr>
              <a:t>疑問代名詞の「谁」（だれ？）</a:t>
            </a:r>
            <a:r>
              <a:rPr kumimoji="1" lang="en-US" altLang="ja-JP" sz="4000" i="0" dirty="0">
                <a:latin typeface="+mn-ea"/>
                <a:ea typeface="+mn-ea"/>
              </a:rPr>
              <a:t>p58</a:t>
            </a:r>
            <a:endParaRPr kumimoji="1" lang="ja-JP" altLang="en-US" sz="4000" i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3544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EE6171E-D89E-3E63-5B9C-54C0C76F7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273" y="802734"/>
            <a:ext cx="10355403" cy="154010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ペア練習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262B9C-295B-BD35-BE88-561E2CF43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273" y="2342840"/>
            <a:ext cx="11123504" cy="3619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A</a:t>
            </a:r>
            <a:r>
              <a:rPr kumimoji="1" lang="ja-JP" altLang="en-US" sz="3600" dirty="0"/>
              <a:t>．</a:t>
            </a:r>
            <a:r>
              <a:rPr kumimoji="1" lang="zh-CN" altLang="en-US" sz="3600" dirty="0"/>
              <a:t>谁是</a:t>
            </a:r>
            <a:r>
              <a:rPr kumimoji="1" lang="ja-JP" altLang="en-US" sz="3600" dirty="0"/>
              <a:t>○○○○（教室にいる人の名前）</a:t>
            </a:r>
            <a:r>
              <a:rPr kumimoji="1" lang="zh-CN" altLang="en-US" sz="3600" dirty="0"/>
              <a:t>？ </a:t>
            </a:r>
            <a:r>
              <a:rPr kumimoji="1" lang="en-US" altLang="zh-CN" sz="3600" dirty="0"/>
              <a:t>/</a:t>
            </a:r>
            <a:r>
              <a:rPr kumimoji="1" lang="zh-CN" altLang="en-US" sz="3600" dirty="0"/>
              <a:t> </a:t>
            </a:r>
            <a:r>
              <a:rPr kumimoji="1" lang="ja-JP" altLang="en-US" sz="3600" dirty="0"/>
              <a:t>○○○○</a:t>
            </a:r>
            <a:r>
              <a:rPr kumimoji="1" lang="zh-CN" altLang="en-US" sz="3600" dirty="0"/>
              <a:t>是谁？</a:t>
            </a:r>
            <a:endParaRPr kumimoji="1" lang="en-US" altLang="zh-CN" sz="36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3600" dirty="0"/>
              <a:t>B</a:t>
            </a:r>
            <a:r>
              <a:rPr kumimoji="1" lang="ja-JP" altLang="en-US" sz="3600" dirty="0"/>
              <a:t>．</a:t>
            </a:r>
            <a:r>
              <a:rPr kumimoji="1" lang="zh-CN" altLang="en-US" sz="3600" dirty="0"/>
              <a:t>我是</a:t>
            </a:r>
            <a:r>
              <a:rPr kumimoji="1" lang="ja-JP" altLang="en-US" sz="3600" dirty="0"/>
              <a:t>○○○○</a:t>
            </a:r>
            <a:r>
              <a:rPr kumimoji="1" lang="zh-CN" altLang="en-US" sz="3600" dirty="0"/>
              <a:t>。</a:t>
            </a:r>
            <a:r>
              <a:rPr kumimoji="1" lang="en-US" altLang="ja-JP" sz="3600" dirty="0"/>
              <a:t>/</a:t>
            </a:r>
            <a:r>
              <a:rPr kumimoji="1" lang="zh-CN" altLang="en-US" sz="3600" dirty="0"/>
              <a:t>是我。</a:t>
            </a:r>
            <a:endParaRPr kumimoji="1" lang="en-US" altLang="zh-CN" sz="36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3600" dirty="0"/>
              <a:t>A</a:t>
            </a:r>
            <a:r>
              <a:rPr kumimoji="1" lang="ja-JP" altLang="en-US" sz="3600" dirty="0"/>
              <a:t>．</a:t>
            </a:r>
            <a:r>
              <a:rPr kumimoji="1" lang="zh-CN" altLang="en-US" sz="3600" dirty="0"/>
              <a:t>这是谁的</a:t>
            </a:r>
            <a:r>
              <a:rPr kumimoji="1" lang="ja-JP" altLang="en-US" sz="3600" dirty="0"/>
              <a:t>○○</a:t>
            </a:r>
            <a:r>
              <a:rPr kumimoji="1" lang="zh-CN" altLang="en-US" sz="3600" dirty="0"/>
              <a:t>？</a:t>
            </a:r>
            <a:endParaRPr kumimoji="1" lang="en-US" altLang="zh-CN" sz="3600" dirty="0"/>
          </a:p>
          <a:p>
            <a:pPr marL="0" indent="0">
              <a:buNone/>
            </a:pPr>
            <a:r>
              <a:rPr kumimoji="1" lang="en-US" altLang="ja-JP" sz="3600" dirty="0"/>
              <a:t>B</a:t>
            </a:r>
            <a:r>
              <a:rPr kumimoji="1" lang="ja-JP" altLang="en-US" sz="3600" dirty="0"/>
              <a:t>．</a:t>
            </a:r>
            <a:r>
              <a:rPr kumimoji="1" lang="zh-CN" altLang="en-US" sz="3600" dirty="0"/>
              <a:t>这是我的</a:t>
            </a:r>
            <a:r>
              <a:rPr kumimoji="1" lang="en-US" altLang="zh-CN" sz="3600" dirty="0"/>
              <a:t>/</a:t>
            </a:r>
            <a:r>
              <a:rPr kumimoji="1" lang="zh-CN" altLang="en-US" sz="3600" dirty="0"/>
              <a:t>你的</a:t>
            </a:r>
            <a:r>
              <a:rPr kumimoji="1" lang="en-US" altLang="zh-CN" sz="3600" dirty="0"/>
              <a:t>/</a:t>
            </a:r>
            <a:r>
              <a:rPr kumimoji="1" lang="zh-CN" altLang="en-US" sz="3600" dirty="0"/>
              <a:t>他的</a:t>
            </a:r>
            <a:r>
              <a:rPr kumimoji="1" lang="en-US" altLang="zh-CN" sz="3600" dirty="0"/>
              <a:t>/</a:t>
            </a:r>
            <a:r>
              <a:rPr kumimoji="1" lang="zh-CN" altLang="en-US" sz="3600" dirty="0"/>
              <a:t>她的</a:t>
            </a:r>
            <a:r>
              <a:rPr kumimoji="1" lang="ja-JP" altLang="en-US" sz="3600" dirty="0"/>
              <a:t>○○</a:t>
            </a:r>
            <a:r>
              <a:rPr kumimoji="1" lang="zh-CN" altLang="en-US" sz="3600" dirty="0"/>
              <a:t>。</a:t>
            </a:r>
            <a:endParaRPr kumimoji="1" lang="en-US" altLang="zh-CN" sz="36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92B98BB-BB34-622C-A0DF-E7119B0D78AE}"/>
              </a:ext>
            </a:extLst>
          </p:cNvPr>
          <p:cNvCxnSpPr/>
          <p:nvPr/>
        </p:nvCxnSpPr>
        <p:spPr>
          <a:xfrm>
            <a:off x="758952" y="4000646"/>
            <a:ext cx="110250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985DDF-BD87-252C-EEFA-AB2F165FE980}"/>
              </a:ext>
            </a:extLst>
          </p:cNvPr>
          <p:cNvSpPr txBox="1"/>
          <p:nvPr/>
        </p:nvSpPr>
        <p:spPr>
          <a:xfrm>
            <a:off x="7967631" y="3139418"/>
            <a:ext cx="4076700" cy="371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手机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shǒu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jī</a:t>
            </a:r>
            <a:r>
              <a:rPr kumimoji="1" lang="ja-JP" altLang="en-US" sz="2400" dirty="0"/>
              <a:t>　携帯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钱包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qián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bāo</a:t>
            </a:r>
            <a:r>
              <a:rPr kumimoji="1" lang="ja-JP" altLang="en-US" sz="2400" dirty="0"/>
              <a:t>　財布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水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shuǐ</a:t>
            </a:r>
            <a:r>
              <a:rPr kumimoji="1" lang="ja-JP" altLang="en-US" sz="2400" dirty="0"/>
              <a:t>　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书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shū</a:t>
            </a:r>
            <a:r>
              <a:rPr kumimoji="1" lang="ja-JP" altLang="en-US" sz="2400" dirty="0"/>
              <a:t>　本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手表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shǒu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biǎo</a:t>
            </a:r>
            <a:r>
              <a:rPr kumimoji="1" lang="ja-JP" altLang="en-US" sz="2400" dirty="0"/>
              <a:t>　時計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眼镜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yǎn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jìng</a:t>
            </a:r>
            <a:r>
              <a:rPr kumimoji="1" lang="ja-JP" altLang="en-US" sz="2400" dirty="0"/>
              <a:t>　眼鏡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桌子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zhuō</a:t>
            </a:r>
            <a:r>
              <a:rPr kumimoji="1" lang="en-US" altLang="zh-CN" sz="2400" dirty="0"/>
              <a:t> zi</a:t>
            </a:r>
            <a:r>
              <a:rPr kumimoji="1" lang="ja-JP" altLang="en-US" sz="2400" dirty="0"/>
              <a:t>　テーブル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椅子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yǐ</a:t>
            </a:r>
            <a:r>
              <a:rPr kumimoji="1" lang="en-US" altLang="zh-CN" sz="2400" dirty="0"/>
              <a:t> zi</a:t>
            </a:r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包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bāo</a:t>
            </a:r>
            <a:r>
              <a:rPr lang="ja-JP" altLang="en-US" sz="2400" dirty="0"/>
              <a:t>　カバン</a:t>
            </a:r>
            <a:r>
              <a:rPr lang="en-US" altLang="ja-JP" sz="2400" dirty="0"/>
              <a:t>/</a:t>
            </a:r>
            <a:r>
              <a:rPr lang="ja-JP" altLang="en-US" sz="2400" dirty="0"/>
              <a:t>リュック</a:t>
            </a:r>
          </a:p>
        </p:txBody>
      </p:sp>
    </p:spTree>
    <p:extLst>
      <p:ext uri="{BB962C8B-B14F-4D97-AF65-F5344CB8AC3E}">
        <p14:creationId xmlns:p14="http://schemas.microsoft.com/office/powerpoint/2010/main" val="397471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588217"/>
              </p:ext>
            </p:extLst>
          </p:nvPr>
        </p:nvGraphicFramePr>
        <p:xfrm>
          <a:off x="1562100" y="2376593"/>
          <a:ext cx="82962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0ACB6452-5903-4A21-FBA7-A328D27C13FB}"/>
              </a:ext>
            </a:extLst>
          </p:cNvPr>
          <p:cNvSpPr/>
          <p:nvPr/>
        </p:nvSpPr>
        <p:spPr>
          <a:xfrm>
            <a:off x="9001125" y="3000375"/>
            <a:ext cx="1628775" cy="428625"/>
          </a:xfrm>
          <a:prstGeom prst="wedgeRoundRectCallout">
            <a:avLst>
              <a:gd name="adj1" fmla="val -41301"/>
              <a:gd name="adj2" fmla="val 80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時間があれば</a:t>
            </a:r>
          </a:p>
        </p:txBody>
      </p:sp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53DA190-0ED7-7120-F0D6-BF8BE807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料理教室に関するお知らせ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89AC37-5450-70E6-FDCC-7AB892F89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3" y="2607732"/>
            <a:ext cx="10547351" cy="3602568"/>
          </a:xfrm>
        </p:spPr>
        <p:txBody>
          <a:bodyPr>
            <a:normAutofit fontScale="92500" lnSpcReduction="10000"/>
          </a:bodyPr>
          <a:lstStyle/>
          <a:p>
            <a:pPr mar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■日時：</a:t>
            </a:r>
            <a:r>
              <a:rPr lang="en-US" altLang="ja-JP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10</a:t>
            </a:r>
            <a:r>
              <a:rPr lang="ja-JP" altLang="en-US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月</a:t>
            </a:r>
            <a:r>
              <a:rPr lang="en-US" altLang="ja-JP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17</a:t>
            </a:r>
            <a:r>
              <a:rPr lang="ja-JP" altLang="en-US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日（火）</a:t>
            </a:r>
            <a:r>
              <a:rPr lang="en-US" altLang="ja-JP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13:00</a:t>
            </a:r>
            <a:r>
              <a:rPr lang="ja-JP" altLang="en-US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～</a:t>
            </a:r>
            <a:r>
              <a:rPr lang="en-US" altLang="ja-JP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16:00</a:t>
            </a:r>
            <a:endParaRPr lang="ja-JP" altLang="en-US" sz="2400" dirty="0">
              <a:effectLst/>
              <a:highlight>
                <a:srgbClr val="FFFF00"/>
              </a:highlight>
            </a:endParaRPr>
          </a:p>
          <a:p>
            <a:pPr mar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■会場：あいれふ</a:t>
            </a:r>
            <a:endParaRPr lang="ja-JP" altLang="en-US" sz="2400" dirty="0">
              <a:effectLst/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r>
              <a:rPr lang="ja-JP" altLang="en-US" sz="2400" i="0" u="none" strike="noStrike" dirty="0">
                <a:effectLst/>
                <a:latin typeface="Arial" panose="020B0604020202020204" pitchFamily="34" charset="0"/>
              </a:rPr>
              <a:t>持ち物</a:t>
            </a:r>
            <a:endParaRPr lang="en-US" altLang="ja-JP" sz="2400" i="0" u="none" strike="noStrike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400" i="0" u="none" strike="noStrike" dirty="0">
                <a:effectLst/>
                <a:latin typeface="Arial" panose="020B0604020202020204" pitchFamily="34" charset="0"/>
              </a:rPr>
              <a:t>感染症対策</a:t>
            </a:r>
            <a:endParaRPr lang="en-US" altLang="ja-JP" sz="2400" i="0" u="none" strike="noStrike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400" i="0" u="none" strike="noStrike" dirty="0">
                <a:effectLst/>
                <a:latin typeface="Arial" panose="020B0604020202020204" pitchFamily="34" charset="0"/>
              </a:rPr>
              <a:t>当日の流れ</a:t>
            </a:r>
            <a:endParaRPr lang="en-US" altLang="ja-JP" sz="2400" i="0" u="none" strike="noStrike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400" i="0" u="none" strike="noStrike" dirty="0">
                <a:effectLst/>
                <a:latin typeface="Arial" panose="020B0604020202020204" pitchFamily="34" charset="0"/>
              </a:rPr>
              <a:t>レシピ</a:t>
            </a:r>
            <a:endParaRPr lang="en-US" altLang="ja-JP" sz="2400" i="0" u="none" strike="noStrike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400" i="0" u="none" strike="noStrike" dirty="0">
                <a:effectLst/>
                <a:latin typeface="Arial" panose="020B0604020202020204" pitchFamily="34" charset="0"/>
              </a:rPr>
              <a:t>食材や消毒用品などの購入と材料費について</a:t>
            </a:r>
            <a:endParaRPr lang="en-US" altLang="ja-JP" sz="2400" i="0" u="none" strike="noStrike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40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休講と補講</a:t>
            </a:r>
            <a:endParaRPr lang="en-US" altLang="ja-JP" sz="2400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en-US" altLang="ja-JP" sz="1400" dirty="0">
                <a:hlinkClick r:id="rId2"/>
              </a:rPr>
              <a:t>https://docs.google.com/document/d/1pXfEdgi6psklkkRcjm-g1TGiGYXblpqte27tjnvoIwE/edit</a:t>
            </a:r>
            <a:r>
              <a:rPr kumimoji="1" lang="en-US" altLang="ja-JP" sz="1400" dirty="0"/>
              <a:t> </a:t>
            </a:r>
            <a:endParaRPr kumimoji="1" lang="ja-JP" altLang="en-US" sz="14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4F12C928-F767-CDFF-1A73-B97CFC208A31}"/>
              </a:ext>
            </a:extLst>
          </p:cNvPr>
          <p:cNvSpPr/>
          <p:nvPr/>
        </p:nvSpPr>
        <p:spPr>
          <a:xfrm>
            <a:off x="7153275" y="2057952"/>
            <a:ext cx="4010026" cy="1532005"/>
          </a:xfrm>
          <a:prstGeom prst="wedgeRoundRectCallout">
            <a:avLst>
              <a:gd name="adj1" fmla="val -48230"/>
              <a:gd name="adj2" fmla="val 674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/>
              <a:t>アレルギーがあれば、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教えてください</a:t>
            </a:r>
            <a:r>
              <a:rPr kumimoji="1" lang="en-US" altLang="ja-JP" sz="2800" b="1" dirty="0"/>
              <a:t>!!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019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3A569D8-92DD-6733-7972-83D646C65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授業のスライドなどについて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62A3EF-1BB1-C1F4-A235-4DB820E91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3" y="2607732"/>
            <a:ext cx="10433051" cy="3174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/>
              <a:t>今まで授業のスライドや情報などを</a:t>
            </a:r>
            <a:r>
              <a:rPr kumimoji="1" lang="en-US" altLang="ja-JP" sz="3200" dirty="0"/>
              <a:t>LINE</a:t>
            </a:r>
            <a:r>
              <a:rPr kumimoji="1" lang="ja-JP" altLang="en-US" sz="3200" dirty="0"/>
              <a:t>やメールで共有しました。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➡これからは、掲示板にアップデートします。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7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 i="1" kern="1200" spc="100" baseline="0">
                <a:latin typeface="+mj-lt"/>
                <a:ea typeface="+mj-ea"/>
                <a:cs typeface="+mj-cs"/>
              </a:rPr>
              <a:t>復習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5877532" y="3309582"/>
            <a:ext cx="5312254" cy="248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kumimoji="1" lang="ja-JP" altLang="en-US" sz="2800" dirty="0"/>
              <a:t>（１）教科書ｐ</a:t>
            </a:r>
            <a:r>
              <a:rPr lang="en-US" altLang="ja-JP" sz="2800" dirty="0"/>
              <a:t>52-55</a:t>
            </a:r>
            <a:endParaRPr kumimoji="1" lang="en-US" altLang="ja-JP" sz="2800" dirty="0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8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9F1417-F7B7-06C1-4603-0CDE22577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646" y="2103894"/>
            <a:ext cx="4480179" cy="1696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>
                <a:solidFill>
                  <a:srgbClr val="0070C0"/>
                </a:solidFill>
              </a:rPr>
              <a:t>A</a:t>
            </a:r>
            <a:r>
              <a:rPr kumimoji="1" lang="ja-JP" altLang="en-US" sz="3600" dirty="0">
                <a:solidFill>
                  <a:srgbClr val="0070C0"/>
                </a:solidFill>
              </a:rPr>
              <a:t>．</a:t>
            </a:r>
            <a:r>
              <a:rPr kumimoji="1" lang="zh-CN" altLang="en-US" sz="3600" dirty="0">
                <a:solidFill>
                  <a:srgbClr val="0070C0"/>
                </a:solidFill>
              </a:rPr>
              <a:t>这是</a:t>
            </a:r>
            <a:r>
              <a:rPr kumimoji="1" lang="en-US" altLang="zh-CN" sz="3600" dirty="0">
                <a:solidFill>
                  <a:srgbClr val="0070C0"/>
                </a:solidFill>
              </a:rPr>
              <a:t>/</a:t>
            </a:r>
            <a:r>
              <a:rPr kumimoji="1" lang="zh-CN" altLang="en-US" sz="3600" dirty="0">
                <a:solidFill>
                  <a:srgbClr val="0070C0"/>
                </a:solidFill>
              </a:rPr>
              <a:t>那是什么？</a:t>
            </a:r>
            <a:endParaRPr kumimoji="1" lang="en-US" altLang="zh-CN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>
                <a:solidFill>
                  <a:srgbClr val="0070C0"/>
                </a:solidFill>
              </a:rPr>
              <a:t>B</a:t>
            </a:r>
            <a:r>
              <a:rPr kumimoji="1" lang="ja-JP" altLang="en-US" sz="3600" dirty="0">
                <a:solidFill>
                  <a:srgbClr val="0070C0"/>
                </a:solidFill>
              </a:rPr>
              <a:t>．</a:t>
            </a:r>
            <a:r>
              <a:rPr kumimoji="1" lang="zh-CN" altLang="en-US" sz="3600" dirty="0">
                <a:solidFill>
                  <a:srgbClr val="0070C0"/>
                </a:solidFill>
              </a:rPr>
              <a:t>这是 </a:t>
            </a:r>
            <a:r>
              <a:rPr kumimoji="1" lang="zh-CN" altLang="en-US" sz="3600" u="sng" dirty="0">
                <a:solidFill>
                  <a:srgbClr val="0070C0"/>
                </a:solidFill>
              </a:rPr>
              <a:t>      </a:t>
            </a:r>
            <a:r>
              <a:rPr kumimoji="1" lang="zh-CN" altLang="en-US" sz="3600" dirty="0">
                <a:solidFill>
                  <a:srgbClr val="0070C0"/>
                </a:solidFill>
              </a:rPr>
              <a:t>。</a:t>
            </a:r>
            <a:endParaRPr kumimoji="1" lang="en-US" altLang="zh-CN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C33D45-4BD0-F6BB-5D4A-24F80AD22644}"/>
              </a:ext>
            </a:extLst>
          </p:cNvPr>
          <p:cNvSpPr txBox="1"/>
          <p:nvPr/>
        </p:nvSpPr>
        <p:spPr>
          <a:xfrm>
            <a:off x="802767" y="2102763"/>
            <a:ext cx="4076700" cy="371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手机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shǒu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jī</a:t>
            </a:r>
            <a:r>
              <a:rPr kumimoji="1" lang="ja-JP" altLang="en-US" sz="2400" dirty="0"/>
              <a:t>　携帯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钱包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qián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bāo</a:t>
            </a:r>
            <a:r>
              <a:rPr kumimoji="1" lang="ja-JP" altLang="en-US" sz="2400" dirty="0"/>
              <a:t>　財布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水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shuǐ</a:t>
            </a:r>
            <a:r>
              <a:rPr kumimoji="1" lang="ja-JP" altLang="en-US" sz="2400" dirty="0"/>
              <a:t>　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书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shū</a:t>
            </a:r>
            <a:r>
              <a:rPr kumimoji="1" lang="ja-JP" altLang="en-US" sz="2400" dirty="0"/>
              <a:t>　本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手表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shǒu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biǎo</a:t>
            </a:r>
            <a:r>
              <a:rPr kumimoji="1" lang="ja-JP" altLang="en-US" sz="2400" dirty="0"/>
              <a:t>　時計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眼镜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yǎn</a:t>
            </a:r>
            <a:r>
              <a:rPr kumimoji="1" lang="en-US" altLang="zh-CN" sz="2400" dirty="0"/>
              <a:t> </a:t>
            </a:r>
            <a:r>
              <a:rPr kumimoji="1" lang="en-US" altLang="zh-CN" sz="2400" dirty="0" err="1"/>
              <a:t>jìng</a:t>
            </a:r>
            <a:r>
              <a:rPr kumimoji="1" lang="ja-JP" altLang="en-US" sz="2400" dirty="0"/>
              <a:t>　眼鏡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桌子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zhuō</a:t>
            </a:r>
            <a:r>
              <a:rPr kumimoji="1" lang="en-US" altLang="zh-CN" sz="2400" dirty="0"/>
              <a:t> zi</a:t>
            </a:r>
            <a:r>
              <a:rPr kumimoji="1" lang="ja-JP" altLang="en-US" sz="2400" dirty="0"/>
              <a:t>　テーブル</a:t>
            </a:r>
            <a:endParaRPr kumimoji="1" lang="en-US" altLang="zh-CN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椅子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yǐ</a:t>
            </a:r>
            <a:r>
              <a:rPr kumimoji="1" lang="en-US" altLang="zh-CN" sz="2400" dirty="0"/>
              <a:t> zi</a:t>
            </a:r>
          </a:p>
          <a:p>
            <a:pPr marL="0" indent="0">
              <a:lnSpc>
                <a:spcPct val="110000"/>
              </a:lnSpc>
              <a:buNone/>
            </a:pPr>
            <a:r>
              <a:rPr kumimoji="1" lang="zh-CN" altLang="en-US" sz="2400" dirty="0"/>
              <a:t>包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/>
              <a:t>bāo</a:t>
            </a:r>
            <a:r>
              <a:rPr lang="ja-JP" altLang="en-US" sz="2400" dirty="0"/>
              <a:t>　カバン</a:t>
            </a:r>
            <a:r>
              <a:rPr lang="en-US" altLang="ja-JP" sz="2400" dirty="0"/>
              <a:t>/</a:t>
            </a:r>
            <a:r>
              <a:rPr lang="ja-JP" altLang="en-US" sz="2400" dirty="0"/>
              <a:t>リュック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C04982A-6E53-E79C-C6C3-BF640718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単語</a:t>
            </a:r>
          </a:p>
        </p:txBody>
      </p:sp>
    </p:spTree>
    <p:extLst>
      <p:ext uri="{BB962C8B-B14F-4D97-AF65-F5344CB8AC3E}">
        <p14:creationId xmlns:p14="http://schemas.microsoft.com/office/powerpoint/2010/main" val="64695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3143250" y="3281344"/>
            <a:ext cx="7067549" cy="1280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400" dirty="0"/>
              <a:t>（１）麻婆豆腐の内容を</a:t>
            </a:r>
            <a:r>
              <a:rPr lang="ja-JP" altLang="en-US" sz="2400" dirty="0"/>
              <a:t>復習・</a:t>
            </a:r>
            <a:r>
              <a:rPr kumimoji="1" lang="ja-JP" altLang="en-US" sz="2400" dirty="0"/>
              <a:t>続ける</a:t>
            </a:r>
            <a:r>
              <a:rPr lang="ja-JP" altLang="en-US" sz="2400" dirty="0"/>
              <a:t>。</a:t>
            </a:r>
            <a:endParaRPr kumimoji="1" lang="en-US" altLang="ja-JP" sz="2400" dirty="0"/>
          </a:p>
          <a:p>
            <a:pPr>
              <a:lnSpc>
                <a:spcPct val="110000"/>
              </a:lnSpc>
            </a:pPr>
            <a:r>
              <a:rPr kumimoji="1" lang="ja-JP" altLang="en-US" sz="2400" dirty="0"/>
              <a:t>（２）「トマトと卵のふんわり炒め」について</a:t>
            </a:r>
          </a:p>
          <a:p>
            <a:pPr>
              <a:lnSpc>
                <a:spcPct val="110000"/>
              </a:lnSpc>
            </a:pPr>
            <a:r>
              <a:rPr kumimoji="1" lang="ja-JP" altLang="en-US" sz="2400" dirty="0"/>
              <a:t>（３）</a:t>
            </a:r>
            <a:r>
              <a:rPr kumimoji="1" lang="en-US" altLang="ja-JP" sz="2400" dirty="0"/>
              <a:t>unit5</a:t>
            </a:r>
            <a:r>
              <a:rPr kumimoji="1" lang="ja-JP" altLang="en-US" sz="2400" dirty="0"/>
              <a:t>疑問代名詞の「</a:t>
            </a:r>
            <a:r>
              <a:rPr kumimoji="1" lang="zh-CN" altLang="en-US" sz="2400" dirty="0"/>
              <a:t>谁</a:t>
            </a:r>
            <a:r>
              <a:rPr kumimoji="1" lang="ja-JP" altLang="en-US" sz="2400" dirty="0"/>
              <a:t>」（だれ？）</a:t>
            </a:r>
            <a:r>
              <a:rPr kumimoji="1" lang="en-US" altLang="zh-CN" sz="2400" dirty="0"/>
              <a:t>p58~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正宗麻婆豆腐家常做法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B03420-D5E3-D1A8-45ED-2CA55C976BC5}"/>
              </a:ext>
            </a:extLst>
          </p:cNvPr>
          <p:cNvSpPr txBox="1"/>
          <p:nvPr/>
        </p:nvSpPr>
        <p:spPr>
          <a:xfrm>
            <a:off x="172146" y="2376593"/>
            <a:ext cx="7281805" cy="336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・正宗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zhèng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zōng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地道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dì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dào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ー本場</a:t>
            </a:r>
            <a:endParaRPr lang="en-US" altLang="ja-JP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・麻婆豆腐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má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pó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dòu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fu)</a:t>
            </a: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・家常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jiā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cháng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ー家庭料理</a:t>
            </a:r>
            <a:endParaRPr lang="en-US" altLang="ja-JP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・做法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zuò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fǎ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ー作り方</a:t>
            </a:r>
            <a:endParaRPr lang="en-US" altLang="ja-JP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・川菜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chuān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cài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ー四川料理</a:t>
            </a: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endParaRPr lang="en-US" altLang="ja-JP" b="0" i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99C541-86C6-CEC8-AF74-6952016164A7}"/>
              </a:ext>
            </a:extLst>
          </p:cNvPr>
          <p:cNvSpPr txBox="1"/>
          <p:nvPr/>
        </p:nvSpPr>
        <p:spPr>
          <a:xfrm>
            <a:off x="609037" y="5237683"/>
            <a:ext cx="5681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hlinkClick r:id="rId2"/>
              </a:rPr>
              <a:t>https://www.youtube.com/watch?v=kpA7rFpNE7Q</a:t>
            </a:r>
            <a:r>
              <a:rPr kumimoji="1" lang="ja-JP" altLang="en-US" sz="16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53508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ja-JP" altLang="en-US" sz="4800" b="1" i="0" dirty="0"/>
              <a:t>食材（</a:t>
            </a:r>
            <a:r>
              <a:rPr kumimoji="1" lang="en-US" altLang="ja-JP" sz="4800" b="1" i="0" dirty="0" err="1"/>
              <a:t>shí</a:t>
            </a:r>
            <a:r>
              <a:rPr kumimoji="1" lang="en-US" altLang="ja-JP" sz="4800" b="1" i="0" dirty="0"/>
              <a:t> </a:t>
            </a:r>
            <a:r>
              <a:rPr kumimoji="1" lang="en-US" altLang="ja-JP" sz="4800" b="1" i="0" dirty="0" err="1"/>
              <a:t>cái</a:t>
            </a:r>
            <a:r>
              <a:rPr kumimoji="1" lang="ja-JP" altLang="en-US" sz="4800" b="1" i="0" dirty="0"/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137EC0-9B86-15DE-0074-92825CF277D4}"/>
              </a:ext>
            </a:extLst>
          </p:cNvPr>
          <p:cNvSpPr txBox="1"/>
          <p:nvPr/>
        </p:nvSpPr>
        <p:spPr>
          <a:xfrm>
            <a:off x="222840" y="1956567"/>
            <a:ext cx="6177960" cy="402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00" dirty="0"/>
              <a:t>花椒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h</a:t>
            </a:r>
            <a:r>
              <a:rPr kumimoji="1" lang="en-US" altLang="zh-CN" sz="2600" dirty="0" err="1"/>
              <a:t>uā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jiāo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かしょう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豆腐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d</a:t>
            </a:r>
            <a:r>
              <a:rPr kumimoji="1" lang="en-US" altLang="zh-CN" sz="2600" dirty="0" err="1"/>
              <a:t>òu</a:t>
            </a:r>
            <a:r>
              <a:rPr kumimoji="1" lang="en-US" altLang="zh-CN" sz="2600" dirty="0"/>
              <a:t> fu)</a:t>
            </a:r>
            <a:r>
              <a:rPr kumimoji="1" lang="ja-JP" altLang="en-US" sz="2600" dirty="0"/>
              <a:t>　とうふ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嫩豆腐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n</a:t>
            </a:r>
            <a:r>
              <a:rPr kumimoji="1" lang="en-US" altLang="zh-CN" sz="2600" dirty="0" err="1"/>
              <a:t>èn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dòu</a:t>
            </a:r>
            <a:r>
              <a:rPr kumimoji="1" lang="en-US" altLang="zh-CN" sz="2600" dirty="0"/>
              <a:t> fu)</a:t>
            </a:r>
            <a:r>
              <a:rPr kumimoji="1" lang="ja-JP" altLang="en-US" sz="2600" dirty="0"/>
              <a:t>　やわらかい豆腐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开水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k</a:t>
            </a:r>
            <a:r>
              <a:rPr kumimoji="1" lang="en-US" altLang="zh-CN" sz="2600" dirty="0" err="1"/>
              <a:t>āi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shuǐ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沸かした水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盐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y</a:t>
            </a:r>
            <a:r>
              <a:rPr kumimoji="1" lang="en-US" altLang="zh-CN" sz="2600" dirty="0" err="1"/>
              <a:t>án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塩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豆</a:t>
            </a:r>
            <a:r>
              <a:rPr kumimoji="1" lang="zh-CN" altLang="en-US" sz="2600" dirty="0">
                <a:solidFill>
                  <a:srgbClr val="FF0000"/>
                </a:solidFill>
              </a:rPr>
              <a:t>瓣</a:t>
            </a:r>
            <a:r>
              <a:rPr kumimoji="1" lang="zh-CN" altLang="en-US" sz="2600" dirty="0"/>
              <a:t>酱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d</a:t>
            </a:r>
            <a:r>
              <a:rPr kumimoji="1" lang="en-US" altLang="zh-CN" sz="2600" dirty="0" err="1"/>
              <a:t>òu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bàn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jiàng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豆板醤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葱花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c</a:t>
            </a:r>
            <a:r>
              <a:rPr kumimoji="1" lang="en-US" altLang="zh-CN" sz="2600" dirty="0" err="1"/>
              <a:t>ōng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huā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青ねぎ</a:t>
            </a:r>
            <a:endParaRPr kumimoji="1" lang="en-US" altLang="ja-JP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花生油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huā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shēng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yóu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ピーナッツ油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endParaRPr kumimoji="1" lang="en-US" altLang="zh-CN" sz="2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EB26B1-6C30-5913-27C9-FEA588AB08FA}"/>
              </a:ext>
            </a:extLst>
          </p:cNvPr>
          <p:cNvSpPr txBox="1"/>
          <p:nvPr/>
        </p:nvSpPr>
        <p:spPr>
          <a:xfrm>
            <a:off x="6545990" y="1956567"/>
            <a:ext cx="5718897" cy="1824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00" dirty="0"/>
              <a:t>菜籽油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cài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zǐ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yóu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菜種油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牛肉末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niú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ròu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mò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牛肉のひき肉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辣椒面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là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jiāo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miàn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唐辛子の粉末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米饭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mǐ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fàn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 ごはん</a:t>
            </a:r>
            <a:endParaRPr kumimoji="1" lang="en-US" altLang="zh-CN" sz="2600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8B94B9F-4C6F-8F2C-716D-019DB23E4C78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64FEF49-8FF6-D771-B487-395DC4EF7CDE}"/>
              </a:ext>
            </a:extLst>
          </p:cNvPr>
          <p:cNvCxnSpPr/>
          <p:nvPr/>
        </p:nvCxnSpPr>
        <p:spPr>
          <a:xfrm>
            <a:off x="6400800" y="1533525"/>
            <a:ext cx="0" cy="411190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4987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5576</TotalTime>
  <Words>880</Words>
  <Application>Microsoft Office PowerPoint</Application>
  <PresentationFormat>ワイド画面</PresentationFormat>
  <Paragraphs>131</Paragraphs>
  <Slides>18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今日の流れ</vt:lpstr>
      <vt:lpstr>料理教室に関するお知らせ</vt:lpstr>
      <vt:lpstr>授業のスライドなどについて</vt:lpstr>
      <vt:lpstr>復習</vt:lpstr>
      <vt:lpstr>単語</vt:lpstr>
      <vt:lpstr>今日の内容</vt:lpstr>
      <vt:lpstr>正宗麻婆豆腐家常做法</vt:lpstr>
      <vt:lpstr>食材（shí cái）</vt:lpstr>
      <vt:lpstr>形容词（xíng róng cí）</vt:lpstr>
      <vt:lpstr>动词（dòng cí）</vt:lpstr>
      <vt:lpstr>西红柿（番茄）炒蛋</vt:lpstr>
      <vt:lpstr>食材（shí cái）</vt:lpstr>
      <vt:lpstr>形容词（xíng róng cí）</vt:lpstr>
      <vt:lpstr>动词（dòng cí）</vt:lpstr>
      <vt:lpstr>unit5疑問代名詞の「谁」（だれ？）p58</vt:lpstr>
      <vt:lpstr>ペア練習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45</cp:revision>
  <dcterms:created xsi:type="dcterms:W3CDTF">2023-07-17T06:45:32Z</dcterms:created>
  <dcterms:modified xsi:type="dcterms:W3CDTF">2023-10-10T13:21:44Z</dcterms:modified>
</cp:coreProperties>
</file>