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7"/>
  </p:notesMasterIdLst>
  <p:sldIdLst>
    <p:sldId id="256" r:id="rId2"/>
    <p:sldId id="260" r:id="rId3"/>
    <p:sldId id="301" r:id="rId4"/>
    <p:sldId id="310" r:id="rId5"/>
    <p:sldId id="311" r:id="rId6"/>
    <p:sldId id="314" r:id="rId7"/>
    <p:sldId id="304" r:id="rId8"/>
    <p:sldId id="316" r:id="rId9"/>
    <p:sldId id="319" r:id="rId10"/>
    <p:sldId id="313" r:id="rId11"/>
    <p:sldId id="318" r:id="rId12"/>
    <p:sldId id="305" r:id="rId13"/>
    <p:sldId id="306" r:id="rId14"/>
    <p:sldId id="317" r:id="rId15"/>
    <p:sldId id="270"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03" autoAdjust="0"/>
    <p:restoredTop sz="94770" autoAdjust="0"/>
  </p:normalViewPr>
  <p:slideViewPr>
    <p:cSldViewPr snapToGrid="0">
      <p:cViewPr varScale="1">
        <p:scale>
          <a:sx n="80" d="100"/>
          <a:sy n="80" d="100"/>
        </p:scale>
        <p:origin x="93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69D654-634A-4F15-9E98-1155CE9254C7}" type="doc">
      <dgm:prSet loTypeId="urn:microsoft.com/office/officeart/2005/8/layout/process1" loCatId="process" qsTypeId="urn:microsoft.com/office/officeart/2005/8/quickstyle/simple1" qsCatId="simple" csTypeId="urn:microsoft.com/office/officeart/2005/8/colors/accent3_2" csCatId="accent3" phldr="1"/>
      <dgm:spPr/>
      <dgm:t>
        <a:bodyPr/>
        <a:lstStyle/>
        <a:p>
          <a:endParaRPr lang="en-US"/>
        </a:p>
      </dgm:t>
    </dgm:pt>
    <dgm:pt modelId="{706A42D9-37CC-449B-8FE9-230D7411E43E}">
      <dgm:prSet/>
      <dgm:spPr/>
      <dgm:t>
        <a:bodyPr/>
        <a:lstStyle/>
        <a:p>
          <a:r>
            <a:rPr kumimoji="1" lang="ja-JP" altLang="en-US" dirty="0"/>
            <a:t>復習</a:t>
          </a:r>
          <a:endParaRPr kumimoji="1" lang="en-US" altLang="ja-JP" dirty="0"/>
        </a:p>
      </dgm:t>
    </dgm:pt>
    <dgm:pt modelId="{A05EE52C-C989-4AA4-B9DF-395526BBCBF8}" type="parTrans" cxnId="{D50466ED-6D89-46B6-B097-5858579EE0F7}">
      <dgm:prSet/>
      <dgm:spPr/>
      <dgm:t>
        <a:bodyPr/>
        <a:lstStyle/>
        <a:p>
          <a:endParaRPr lang="en-US"/>
        </a:p>
      </dgm:t>
    </dgm:pt>
    <dgm:pt modelId="{C843AFCA-4EDD-40A7-BF8B-027577C51982}" type="sibTrans" cxnId="{D50466ED-6D89-46B6-B097-5858579EE0F7}">
      <dgm:prSet/>
      <dgm:spPr/>
      <dgm:t>
        <a:bodyPr/>
        <a:lstStyle/>
        <a:p>
          <a:endParaRPr lang="en-US"/>
        </a:p>
      </dgm:t>
    </dgm:pt>
    <dgm:pt modelId="{C03A2895-4611-4857-9D51-8B7337046340}">
      <dgm:prSet/>
      <dgm:spPr/>
      <dgm:t>
        <a:bodyPr/>
        <a:lstStyle/>
        <a:p>
          <a:r>
            <a:rPr lang="ja-JP" altLang="en-US" dirty="0"/>
            <a:t>発音練習</a:t>
          </a:r>
          <a:endParaRPr lang="en-US" dirty="0"/>
        </a:p>
      </dgm:t>
    </dgm:pt>
    <dgm:pt modelId="{B1B71FE5-1A25-4D9E-874F-866FCE73F7D4}" type="parTrans" cxnId="{A452A7EE-34A1-4A03-9DC6-F76D1565A93C}">
      <dgm:prSet/>
      <dgm:spPr/>
      <dgm:t>
        <a:bodyPr/>
        <a:lstStyle/>
        <a:p>
          <a:endParaRPr lang="en-US"/>
        </a:p>
      </dgm:t>
    </dgm:pt>
    <dgm:pt modelId="{8D710F96-6B4B-442A-A64E-0AFACDC51765}" type="sibTrans" cxnId="{A452A7EE-34A1-4A03-9DC6-F76D1565A93C}">
      <dgm:prSet/>
      <dgm:spPr/>
      <dgm:t>
        <a:bodyPr/>
        <a:lstStyle/>
        <a:p>
          <a:endParaRPr lang="en-US"/>
        </a:p>
      </dgm:t>
    </dgm:pt>
    <dgm:pt modelId="{6D1BEE9B-1FAB-427C-8BA9-FF9EDBA09700}">
      <dgm:prSet/>
      <dgm:spPr/>
      <dgm:t>
        <a:bodyPr/>
        <a:lstStyle/>
        <a:p>
          <a:r>
            <a:rPr kumimoji="1" lang="ja-JP" altLang="en-US" dirty="0"/>
            <a:t>会話練習</a:t>
          </a:r>
          <a:endParaRPr kumimoji="1" lang="en-US" altLang="ja-JP" dirty="0"/>
        </a:p>
      </dgm:t>
    </dgm:pt>
    <dgm:pt modelId="{73E791EC-CB30-4223-A926-20CD01EECC2C}" type="parTrans" cxnId="{83ADECCC-73AB-40D8-A817-B979BE063EBB}">
      <dgm:prSet/>
      <dgm:spPr/>
      <dgm:t>
        <a:bodyPr/>
        <a:lstStyle/>
        <a:p>
          <a:endParaRPr kumimoji="1" lang="ja-JP" altLang="en-US"/>
        </a:p>
      </dgm:t>
    </dgm:pt>
    <dgm:pt modelId="{3ACD4008-D741-4184-9C71-6D85D543EEC2}" type="sibTrans" cxnId="{83ADECCC-73AB-40D8-A817-B979BE063EBB}">
      <dgm:prSet/>
      <dgm:spPr/>
      <dgm:t>
        <a:bodyPr/>
        <a:lstStyle/>
        <a:p>
          <a:endParaRPr kumimoji="1" lang="ja-JP" altLang="en-US"/>
        </a:p>
      </dgm:t>
    </dgm:pt>
    <dgm:pt modelId="{34D11096-2D63-490D-9F49-29A87E3F8094}" type="pres">
      <dgm:prSet presAssocID="{C869D654-634A-4F15-9E98-1155CE9254C7}" presName="Name0" presStyleCnt="0">
        <dgm:presLayoutVars>
          <dgm:dir/>
          <dgm:resizeHandles val="exact"/>
        </dgm:presLayoutVars>
      </dgm:prSet>
      <dgm:spPr/>
    </dgm:pt>
    <dgm:pt modelId="{3AA66349-9A6E-49B0-A639-BA12867642B2}" type="pres">
      <dgm:prSet presAssocID="{706A42D9-37CC-449B-8FE9-230D7411E43E}" presName="node" presStyleLbl="node1" presStyleIdx="0" presStyleCnt="3">
        <dgm:presLayoutVars>
          <dgm:bulletEnabled val="1"/>
        </dgm:presLayoutVars>
      </dgm:prSet>
      <dgm:spPr/>
    </dgm:pt>
    <dgm:pt modelId="{818841BE-723B-4FDA-9BC6-C53E514E3FAC}" type="pres">
      <dgm:prSet presAssocID="{C843AFCA-4EDD-40A7-BF8B-027577C51982}" presName="sibTrans" presStyleLbl="sibTrans2D1" presStyleIdx="0" presStyleCnt="2"/>
      <dgm:spPr/>
    </dgm:pt>
    <dgm:pt modelId="{8FCC585A-8E9A-434E-AC49-4DA84C53493B}" type="pres">
      <dgm:prSet presAssocID="{C843AFCA-4EDD-40A7-BF8B-027577C51982}" presName="connectorText" presStyleLbl="sibTrans2D1" presStyleIdx="0" presStyleCnt="2"/>
      <dgm:spPr/>
    </dgm:pt>
    <dgm:pt modelId="{18E3BAFF-BBA4-4C8F-B92D-3E1A00ED6449}" type="pres">
      <dgm:prSet presAssocID="{6D1BEE9B-1FAB-427C-8BA9-FF9EDBA09700}" presName="node" presStyleLbl="node1" presStyleIdx="1" presStyleCnt="3">
        <dgm:presLayoutVars>
          <dgm:bulletEnabled val="1"/>
        </dgm:presLayoutVars>
      </dgm:prSet>
      <dgm:spPr/>
    </dgm:pt>
    <dgm:pt modelId="{D0945C35-425A-4A2F-91D3-FD22C76A65BC}" type="pres">
      <dgm:prSet presAssocID="{3ACD4008-D741-4184-9C71-6D85D543EEC2}" presName="sibTrans" presStyleLbl="sibTrans2D1" presStyleIdx="1" presStyleCnt="2"/>
      <dgm:spPr/>
    </dgm:pt>
    <dgm:pt modelId="{27A4B7A2-120E-484B-BABB-ABDD3EB31D5D}" type="pres">
      <dgm:prSet presAssocID="{3ACD4008-D741-4184-9C71-6D85D543EEC2}" presName="connectorText" presStyleLbl="sibTrans2D1" presStyleIdx="1" presStyleCnt="2"/>
      <dgm:spPr/>
    </dgm:pt>
    <dgm:pt modelId="{B909342E-A641-4EBE-B921-EA5E1A1990B7}" type="pres">
      <dgm:prSet presAssocID="{C03A2895-4611-4857-9D51-8B7337046340}" presName="node" presStyleLbl="node1" presStyleIdx="2" presStyleCnt="3">
        <dgm:presLayoutVars>
          <dgm:bulletEnabled val="1"/>
        </dgm:presLayoutVars>
      </dgm:prSet>
      <dgm:spPr/>
    </dgm:pt>
  </dgm:ptLst>
  <dgm:cxnLst>
    <dgm:cxn modelId="{7D8F500C-76C4-4E61-B626-7DD5FD234D74}" type="presOf" srcId="{C843AFCA-4EDD-40A7-BF8B-027577C51982}" destId="{8FCC585A-8E9A-434E-AC49-4DA84C53493B}" srcOrd="1" destOrd="0" presId="urn:microsoft.com/office/officeart/2005/8/layout/process1"/>
    <dgm:cxn modelId="{0903071D-331D-42F6-9EC0-7F10DA81AF0A}" type="presOf" srcId="{706A42D9-37CC-449B-8FE9-230D7411E43E}" destId="{3AA66349-9A6E-49B0-A639-BA12867642B2}" srcOrd="0" destOrd="0" presId="urn:microsoft.com/office/officeart/2005/8/layout/process1"/>
    <dgm:cxn modelId="{19C4D541-68D3-4825-B9CB-3D1277244B43}" type="presOf" srcId="{C869D654-634A-4F15-9E98-1155CE9254C7}" destId="{34D11096-2D63-490D-9F49-29A87E3F8094}" srcOrd="0" destOrd="0" presId="urn:microsoft.com/office/officeart/2005/8/layout/process1"/>
    <dgm:cxn modelId="{C183EF96-CCA8-414C-9F06-712E372EEE49}" type="presOf" srcId="{C03A2895-4611-4857-9D51-8B7337046340}" destId="{B909342E-A641-4EBE-B921-EA5E1A1990B7}" srcOrd="0" destOrd="0" presId="urn:microsoft.com/office/officeart/2005/8/layout/process1"/>
    <dgm:cxn modelId="{5F8A9CA8-3FA1-43C0-A0CF-BADD0EA48E99}" type="presOf" srcId="{3ACD4008-D741-4184-9C71-6D85D543EEC2}" destId="{27A4B7A2-120E-484B-BABB-ABDD3EB31D5D}" srcOrd="1" destOrd="0" presId="urn:microsoft.com/office/officeart/2005/8/layout/process1"/>
    <dgm:cxn modelId="{CAF089B6-4D93-4F34-BD61-71DCA026D846}" type="presOf" srcId="{6D1BEE9B-1FAB-427C-8BA9-FF9EDBA09700}" destId="{18E3BAFF-BBA4-4C8F-B92D-3E1A00ED6449}" srcOrd="0" destOrd="0" presId="urn:microsoft.com/office/officeart/2005/8/layout/process1"/>
    <dgm:cxn modelId="{83ADECCC-73AB-40D8-A817-B979BE063EBB}" srcId="{C869D654-634A-4F15-9E98-1155CE9254C7}" destId="{6D1BEE9B-1FAB-427C-8BA9-FF9EDBA09700}" srcOrd="1" destOrd="0" parTransId="{73E791EC-CB30-4223-A926-20CD01EECC2C}" sibTransId="{3ACD4008-D741-4184-9C71-6D85D543EEC2}"/>
    <dgm:cxn modelId="{146779E7-13FA-4DE2-90AE-16620CFC4C5A}" type="presOf" srcId="{C843AFCA-4EDD-40A7-BF8B-027577C51982}" destId="{818841BE-723B-4FDA-9BC6-C53E514E3FAC}" srcOrd="0" destOrd="0" presId="urn:microsoft.com/office/officeart/2005/8/layout/process1"/>
    <dgm:cxn modelId="{D50466ED-6D89-46B6-B097-5858579EE0F7}" srcId="{C869D654-634A-4F15-9E98-1155CE9254C7}" destId="{706A42D9-37CC-449B-8FE9-230D7411E43E}" srcOrd="0" destOrd="0" parTransId="{A05EE52C-C989-4AA4-B9DF-395526BBCBF8}" sibTransId="{C843AFCA-4EDD-40A7-BF8B-027577C51982}"/>
    <dgm:cxn modelId="{A452A7EE-34A1-4A03-9DC6-F76D1565A93C}" srcId="{C869D654-634A-4F15-9E98-1155CE9254C7}" destId="{C03A2895-4611-4857-9D51-8B7337046340}" srcOrd="2" destOrd="0" parTransId="{B1B71FE5-1A25-4D9E-874F-866FCE73F7D4}" sibTransId="{8D710F96-6B4B-442A-A64E-0AFACDC51765}"/>
    <dgm:cxn modelId="{C8E026F2-54CF-4CBE-BF05-FA700EC33DE7}" type="presOf" srcId="{3ACD4008-D741-4184-9C71-6D85D543EEC2}" destId="{D0945C35-425A-4A2F-91D3-FD22C76A65BC}" srcOrd="0" destOrd="0" presId="urn:microsoft.com/office/officeart/2005/8/layout/process1"/>
    <dgm:cxn modelId="{8EAED16B-807E-4A33-B4C4-9DAF0B5E90E0}" type="presParOf" srcId="{34D11096-2D63-490D-9F49-29A87E3F8094}" destId="{3AA66349-9A6E-49B0-A639-BA12867642B2}" srcOrd="0" destOrd="0" presId="urn:microsoft.com/office/officeart/2005/8/layout/process1"/>
    <dgm:cxn modelId="{4266628A-A5F7-4432-AB5A-76E11B6D2B32}" type="presParOf" srcId="{34D11096-2D63-490D-9F49-29A87E3F8094}" destId="{818841BE-723B-4FDA-9BC6-C53E514E3FAC}" srcOrd="1" destOrd="0" presId="urn:microsoft.com/office/officeart/2005/8/layout/process1"/>
    <dgm:cxn modelId="{F51973EE-C688-4F05-A421-7AC44EAFF28E}" type="presParOf" srcId="{818841BE-723B-4FDA-9BC6-C53E514E3FAC}" destId="{8FCC585A-8E9A-434E-AC49-4DA84C53493B}" srcOrd="0" destOrd="0" presId="urn:microsoft.com/office/officeart/2005/8/layout/process1"/>
    <dgm:cxn modelId="{43BA6095-A2B6-4A1E-98F5-9CAA0C2D5789}" type="presParOf" srcId="{34D11096-2D63-490D-9F49-29A87E3F8094}" destId="{18E3BAFF-BBA4-4C8F-B92D-3E1A00ED6449}" srcOrd="2" destOrd="0" presId="urn:microsoft.com/office/officeart/2005/8/layout/process1"/>
    <dgm:cxn modelId="{B90FE319-CE05-40AE-A4B6-0977B4286EF9}" type="presParOf" srcId="{34D11096-2D63-490D-9F49-29A87E3F8094}" destId="{D0945C35-425A-4A2F-91D3-FD22C76A65BC}" srcOrd="3" destOrd="0" presId="urn:microsoft.com/office/officeart/2005/8/layout/process1"/>
    <dgm:cxn modelId="{9EB804FB-837C-4248-A1A8-43212C229E1A}" type="presParOf" srcId="{D0945C35-425A-4A2F-91D3-FD22C76A65BC}" destId="{27A4B7A2-120E-484B-BABB-ABDD3EB31D5D}" srcOrd="0" destOrd="0" presId="urn:microsoft.com/office/officeart/2005/8/layout/process1"/>
    <dgm:cxn modelId="{3E649128-65FF-4ACC-8ED9-884103937753}" type="presParOf" srcId="{34D11096-2D63-490D-9F49-29A87E3F8094}" destId="{B909342E-A641-4EBE-B921-EA5E1A1990B7}"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66349-9A6E-49B0-A639-BA12867642B2}">
      <dsp:nvSpPr>
        <dsp:cNvPr id="0" name=""/>
        <dsp:cNvSpPr/>
      </dsp:nvSpPr>
      <dsp:spPr>
        <a:xfrm>
          <a:off x="7291" y="1049667"/>
          <a:ext cx="2179392" cy="130763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kumimoji="1" lang="ja-JP" altLang="en-US" sz="3500" kern="1200" dirty="0"/>
            <a:t>復習</a:t>
          </a:r>
          <a:endParaRPr kumimoji="1" lang="en-US" altLang="ja-JP" sz="3500" kern="1200" dirty="0"/>
        </a:p>
      </dsp:txBody>
      <dsp:txXfrm>
        <a:off x="45590" y="1087966"/>
        <a:ext cx="2102794" cy="1231037"/>
      </dsp:txXfrm>
    </dsp:sp>
    <dsp:sp modelId="{818841BE-723B-4FDA-9BC6-C53E514E3FAC}">
      <dsp:nvSpPr>
        <dsp:cNvPr id="0" name=""/>
        <dsp:cNvSpPr/>
      </dsp:nvSpPr>
      <dsp:spPr>
        <a:xfrm>
          <a:off x="2404623" y="1433240"/>
          <a:ext cx="462031" cy="540489"/>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2404623" y="1541338"/>
        <a:ext cx="323422" cy="324293"/>
      </dsp:txXfrm>
    </dsp:sp>
    <dsp:sp modelId="{18E3BAFF-BBA4-4C8F-B92D-3E1A00ED6449}">
      <dsp:nvSpPr>
        <dsp:cNvPr id="0" name=""/>
        <dsp:cNvSpPr/>
      </dsp:nvSpPr>
      <dsp:spPr>
        <a:xfrm>
          <a:off x="3058441" y="1049667"/>
          <a:ext cx="2179392" cy="130763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kumimoji="1" lang="ja-JP" altLang="en-US" sz="3500" kern="1200" dirty="0"/>
            <a:t>会話練習</a:t>
          </a:r>
          <a:endParaRPr kumimoji="1" lang="en-US" altLang="ja-JP" sz="3500" kern="1200" dirty="0"/>
        </a:p>
      </dsp:txBody>
      <dsp:txXfrm>
        <a:off x="3096740" y="1087966"/>
        <a:ext cx="2102794" cy="1231037"/>
      </dsp:txXfrm>
    </dsp:sp>
    <dsp:sp modelId="{D0945C35-425A-4A2F-91D3-FD22C76A65BC}">
      <dsp:nvSpPr>
        <dsp:cNvPr id="0" name=""/>
        <dsp:cNvSpPr/>
      </dsp:nvSpPr>
      <dsp:spPr>
        <a:xfrm>
          <a:off x="5455773" y="1433240"/>
          <a:ext cx="462031" cy="540489"/>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kumimoji="1" lang="ja-JP" altLang="en-US" sz="2300" kern="1200"/>
        </a:p>
      </dsp:txBody>
      <dsp:txXfrm>
        <a:off x="5455773" y="1541338"/>
        <a:ext cx="323422" cy="324293"/>
      </dsp:txXfrm>
    </dsp:sp>
    <dsp:sp modelId="{B909342E-A641-4EBE-B921-EA5E1A1990B7}">
      <dsp:nvSpPr>
        <dsp:cNvPr id="0" name=""/>
        <dsp:cNvSpPr/>
      </dsp:nvSpPr>
      <dsp:spPr>
        <a:xfrm>
          <a:off x="6109590" y="1049667"/>
          <a:ext cx="2179392" cy="1307635"/>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ja-JP" altLang="en-US" sz="3500" kern="1200" dirty="0"/>
            <a:t>発音練習</a:t>
          </a:r>
          <a:endParaRPr lang="en-US" sz="3500" kern="1200" dirty="0"/>
        </a:p>
      </dsp:txBody>
      <dsp:txXfrm>
        <a:off x="6147889" y="1087966"/>
        <a:ext cx="2102794" cy="123103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C86514-BEA2-4EC3-90CD-EEF2DF60B0E4}" type="datetimeFigureOut">
              <a:rPr kumimoji="1" lang="ja-JP" altLang="en-US" smtClean="0"/>
              <a:t>2023/10/5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71AF1C-743A-435E-9B0B-D29EECF38791}" type="slidenum">
              <a:rPr kumimoji="1" lang="ja-JP" altLang="en-US" smtClean="0"/>
              <a:t>‹#›</a:t>
            </a:fld>
            <a:endParaRPr kumimoji="1" lang="ja-JP" altLang="en-US"/>
          </a:p>
        </p:txBody>
      </p:sp>
    </p:spTree>
    <p:extLst>
      <p:ext uri="{BB962C8B-B14F-4D97-AF65-F5344CB8AC3E}">
        <p14:creationId xmlns:p14="http://schemas.microsoft.com/office/powerpoint/2010/main" val="21423825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P43</a:t>
            </a:r>
            <a:r>
              <a:rPr kumimoji="1" lang="zh-CN" altLang="en-US" dirty="0"/>
              <a:t> 单词 ，学习重点 也     →</a:t>
            </a:r>
            <a:r>
              <a:rPr kumimoji="1" lang="en-US" altLang="zh-CN" dirty="0"/>
              <a:t>p42    </a:t>
            </a:r>
            <a:r>
              <a:rPr kumimoji="1" lang="zh-CN" altLang="en-US" dirty="0"/>
              <a:t>→</a:t>
            </a:r>
            <a:r>
              <a:rPr kumimoji="1" lang="en-US" altLang="zh-CN" dirty="0"/>
              <a:t>p45</a:t>
            </a:r>
            <a:r>
              <a:rPr kumimoji="1" lang="zh-CN" altLang="en-US" dirty="0"/>
              <a:t>是的时态   →</a:t>
            </a:r>
            <a:r>
              <a:rPr kumimoji="1" lang="en-US" altLang="zh-CN" dirty="0"/>
              <a:t>p47 </a:t>
            </a:r>
            <a:r>
              <a:rPr kumimoji="1" lang="zh-CN" altLang="en-US" dirty="0"/>
              <a:t>也 （我也要</a:t>
            </a:r>
            <a:r>
              <a:rPr kumimoji="1" lang="en-US" altLang="zh-CN" dirty="0"/>
              <a:t>xxx</a:t>
            </a:r>
            <a:r>
              <a:rPr kumimoji="1" lang="zh-CN" altLang="en-US" dirty="0"/>
              <a:t>。）</a:t>
            </a:r>
            <a:endParaRPr kumimoji="1" lang="en-US" altLang="ja-JP" dirty="0"/>
          </a:p>
        </p:txBody>
      </p:sp>
      <p:sp>
        <p:nvSpPr>
          <p:cNvPr id="4" name="スライド番号プレースホルダー 3"/>
          <p:cNvSpPr>
            <a:spLocks noGrp="1"/>
          </p:cNvSpPr>
          <p:nvPr>
            <p:ph type="sldNum" sz="quarter" idx="5"/>
          </p:nvPr>
        </p:nvSpPr>
        <p:spPr/>
        <p:txBody>
          <a:bodyPr/>
          <a:lstStyle/>
          <a:p>
            <a:fld id="{9371AF1C-743A-435E-9B0B-D29EECF38791}" type="slidenum">
              <a:rPr kumimoji="1" lang="ja-JP" altLang="en-US" smtClean="0"/>
              <a:t>4</a:t>
            </a:fld>
            <a:endParaRPr kumimoji="1" lang="ja-JP" altLang="en-US"/>
          </a:p>
        </p:txBody>
      </p:sp>
    </p:spTree>
    <p:extLst>
      <p:ext uri="{BB962C8B-B14F-4D97-AF65-F5344CB8AC3E}">
        <p14:creationId xmlns:p14="http://schemas.microsoft.com/office/powerpoint/2010/main" val="2577957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zh-CN" altLang="en-US" dirty="0"/>
              <a:t>你是哪国人？ 对话练习 </a:t>
            </a:r>
            <a:r>
              <a:rPr kumimoji="1" lang="en-US" altLang="zh-CN" dirty="0"/>
              <a:t>A</a:t>
            </a:r>
            <a:r>
              <a:rPr kumimoji="1" lang="zh-CN" altLang="en-US" dirty="0"/>
              <a:t>是自己，</a:t>
            </a:r>
            <a:r>
              <a:rPr kumimoji="1" lang="en-US" altLang="zh-CN" dirty="0"/>
              <a:t>B</a:t>
            </a:r>
            <a:r>
              <a:rPr kumimoji="1" lang="zh-CN" altLang="en-US" dirty="0"/>
              <a:t>是除了日本之外的国家的人。</a:t>
            </a:r>
            <a:endParaRPr kumimoji="1" lang="ja-JP" altLang="en-US" dirty="0"/>
          </a:p>
        </p:txBody>
      </p:sp>
      <p:sp>
        <p:nvSpPr>
          <p:cNvPr id="4" name="スライド番号プレースホルダー 3"/>
          <p:cNvSpPr>
            <a:spLocks noGrp="1"/>
          </p:cNvSpPr>
          <p:nvPr>
            <p:ph type="sldNum" sz="quarter" idx="5"/>
          </p:nvPr>
        </p:nvSpPr>
        <p:spPr/>
        <p:txBody>
          <a:bodyPr/>
          <a:lstStyle/>
          <a:p>
            <a:fld id="{9371AF1C-743A-435E-9B0B-D29EECF38791}" type="slidenum">
              <a:rPr kumimoji="1" lang="ja-JP" altLang="en-US" smtClean="0"/>
              <a:t>5</a:t>
            </a:fld>
            <a:endParaRPr kumimoji="1" lang="ja-JP" altLang="en-US"/>
          </a:p>
        </p:txBody>
      </p:sp>
    </p:spTree>
    <p:extLst>
      <p:ext uri="{BB962C8B-B14F-4D97-AF65-F5344CB8AC3E}">
        <p14:creationId xmlns:p14="http://schemas.microsoft.com/office/powerpoint/2010/main" val="2561909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zh-CN" dirty="0"/>
              <a:t>P50</a:t>
            </a:r>
            <a:r>
              <a:rPr kumimoji="1" lang="ja-JP" altLang="en-US" dirty="0"/>
              <a:t>　</a:t>
            </a:r>
          </a:p>
        </p:txBody>
      </p:sp>
      <p:sp>
        <p:nvSpPr>
          <p:cNvPr id="4" name="スライド番号プレースホルダー 3"/>
          <p:cNvSpPr>
            <a:spLocks noGrp="1"/>
          </p:cNvSpPr>
          <p:nvPr>
            <p:ph type="sldNum" sz="quarter" idx="5"/>
          </p:nvPr>
        </p:nvSpPr>
        <p:spPr/>
        <p:txBody>
          <a:bodyPr/>
          <a:lstStyle/>
          <a:p>
            <a:fld id="{9371AF1C-743A-435E-9B0B-D29EECF38791}" type="slidenum">
              <a:rPr kumimoji="1" lang="ja-JP" altLang="en-US" smtClean="0"/>
              <a:t>12</a:t>
            </a:fld>
            <a:endParaRPr kumimoji="1" lang="ja-JP" altLang="en-US"/>
          </a:p>
        </p:txBody>
      </p:sp>
    </p:spTree>
    <p:extLst>
      <p:ext uri="{BB962C8B-B14F-4D97-AF65-F5344CB8AC3E}">
        <p14:creationId xmlns:p14="http://schemas.microsoft.com/office/powerpoint/2010/main" val="3735393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zh-CN" dirty="0"/>
              <a:t>P51 </a:t>
            </a:r>
            <a:r>
              <a:rPr kumimoji="1" lang="zh-CN" altLang="en-US" dirty="0"/>
              <a:t>单词  </a:t>
            </a:r>
            <a:r>
              <a:rPr kumimoji="1" lang="en-US" altLang="zh-CN" dirty="0"/>
              <a:t>p50 </a:t>
            </a:r>
            <a:endParaRPr kumimoji="1" lang="ja-JP" altLang="en-US" dirty="0"/>
          </a:p>
        </p:txBody>
      </p:sp>
      <p:sp>
        <p:nvSpPr>
          <p:cNvPr id="4" name="スライド番号プレースホルダー 3"/>
          <p:cNvSpPr>
            <a:spLocks noGrp="1"/>
          </p:cNvSpPr>
          <p:nvPr>
            <p:ph type="sldNum" sz="quarter" idx="5"/>
          </p:nvPr>
        </p:nvSpPr>
        <p:spPr/>
        <p:txBody>
          <a:bodyPr/>
          <a:lstStyle/>
          <a:p>
            <a:fld id="{9371AF1C-743A-435E-9B0B-D29EECF38791}" type="slidenum">
              <a:rPr kumimoji="1" lang="ja-JP" altLang="en-US" smtClean="0"/>
              <a:t>14</a:t>
            </a:fld>
            <a:endParaRPr kumimoji="1" lang="ja-JP" altLang="en-US"/>
          </a:p>
        </p:txBody>
      </p:sp>
    </p:spTree>
    <p:extLst>
      <p:ext uri="{BB962C8B-B14F-4D97-AF65-F5344CB8AC3E}">
        <p14:creationId xmlns:p14="http://schemas.microsoft.com/office/powerpoint/2010/main" val="2938035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10/5/2023</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86184021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215035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539921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175514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05064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727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00100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373318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20620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482222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10/5/2023</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1910188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10/5/2023</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86727281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4Gx4oPljpE&amp;list=PLGnjPtt6DJXQZRQyiiRYVJM-NA5JdjPS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4Gx4oPljpE&amp;list=PLGnjPtt6DJXQZRQyiiRYVJM-NA5JdjPS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39" name="Rectangle 32">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キャンディの目">
            <a:extLst>
              <a:ext uri="{FF2B5EF4-FFF2-40B4-BE49-F238E27FC236}">
                <a16:creationId xmlns:a16="http://schemas.microsoft.com/office/drawing/2014/main" id="{CD1E0C73-D4EC-0F72-BB7B-76217B4510BB}"/>
              </a:ext>
            </a:extLst>
          </p:cNvPr>
          <p:cNvPicPr>
            <a:picLocks noChangeAspect="1"/>
          </p:cNvPicPr>
          <p:nvPr/>
        </p:nvPicPr>
        <p:blipFill rotWithShape="1">
          <a:blip r:embed="rId2">
            <a:alphaModFix/>
          </a:blip>
          <a:srcRect l="10445" r="3314" b="-1"/>
          <a:stretch/>
        </p:blipFill>
        <p:spPr>
          <a:xfrm>
            <a:off x="3331593" y="10"/>
            <a:ext cx="8860407" cy="6857990"/>
          </a:xfrm>
          <a:custGeom>
            <a:avLst/>
            <a:gdLst/>
            <a:ahLst/>
            <a:cxnLst/>
            <a:rect l="l" t="t" r="r" b="b"/>
            <a:pathLst>
              <a:path w="8860407" h="6858000">
                <a:moveTo>
                  <a:pt x="0" y="0"/>
                </a:moveTo>
                <a:lnTo>
                  <a:pt x="8860407" y="0"/>
                </a:lnTo>
                <a:lnTo>
                  <a:pt x="8860407" y="6858000"/>
                </a:lnTo>
                <a:lnTo>
                  <a:pt x="661049" y="6858000"/>
                </a:lnTo>
                <a:lnTo>
                  <a:pt x="832672" y="6662026"/>
                </a:lnTo>
                <a:cubicBezTo>
                  <a:pt x="1465328" y="5866432"/>
                  <a:pt x="1845374" y="4846462"/>
                  <a:pt x="1845374" y="3734370"/>
                </a:cubicBezTo>
                <a:cubicBezTo>
                  <a:pt x="1845374" y="2244963"/>
                  <a:pt x="1163691" y="920792"/>
                  <a:pt x="106458" y="79568"/>
                </a:cubicBezTo>
                <a:close/>
              </a:path>
            </a:pathLst>
          </a:custGeom>
        </p:spPr>
      </p:pic>
      <p:sp>
        <p:nvSpPr>
          <p:cNvPr id="2" name="タイトル 1">
            <a:extLst>
              <a:ext uri="{FF2B5EF4-FFF2-40B4-BE49-F238E27FC236}">
                <a16:creationId xmlns:a16="http://schemas.microsoft.com/office/drawing/2014/main" id="{163C2E0C-D083-1272-4896-F74D0B6354C3}"/>
              </a:ext>
            </a:extLst>
          </p:cNvPr>
          <p:cNvSpPr>
            <a:spLocks noGrp="1"/>
          </p:cNvSpPr>
          <p:nvPr>
            <p:ph type="ctrTitle"/>
          </p:nvPr>
        </p:nvSpPr>
        <p:spPr>
          <a:xfrm>
            <a:off x="595122" y="1280161"/>
            <a:ext cx="6902958" cy="3198226"/>
          </a:xfrm>
        </p:spPr>
        <p:txBody>
          <a:bodyPr anchor="b">
            <a:noAutofit/>
          </a:bodyPr>
          <a:lstStyle/>
          <a:p>
            <a:pPr>
              <a:lnSpc>
                <a:spcPct val="120000"/>
              </a:lnSpc>
            </a:pPr>
            <a:r>
              <a:rPr kumimoji="1" lang="zh-CN" altLang="en-US" sz="5400" b="1" i="0" dirty="0"/>
              <a:t>大家好😊</a:t>
            </a:r>
            <a:br>
              <a:rPr kumimoji="1" lang="en-US" altLang="zh-CN" sz="5400" b="1" i="0" dirty="0"/>
            </a:br>
            <a:r>
              <a:rPr kumimoji="1" lang="ja-JP" altLang="en-US" sz="5400" b="1" i="0" dirty="0"/>
              <a:t>みんなの</a:t>
            </a:r>
            <a:br>
              <a:rPr kumimoji="1" lang="en-US" altLang="ja-JP" sz="5400" b="1" i="0" dirty="0"/>
            </a:br>
            <a:r>
              <a:rPr kumimoji="1" lang="ja-JP" altLang="en-US" sz="5400" b="1" i="0" dirty="0"/>
              <a:t>中国語教室</a:t>
            </a:r>
          </a:p>
        </p:txBody>
      </p:sp>
      <p:sp>
        <p:nvSpPr>
          <p:cNvPr id="40"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2" name="テキスト ボックス 21">
            <a:extLst>
              <a:ext uri="{FF2B5EF4-FFF2-40B4-BE49-F238E27FC236}">
                <a16:creationId xmlns:a16="http://schemas.microsoft.com/office/drawing/2014/main" id="{E197D0B3-ECEB-009F-3C0F-1971E6426F84}"/>
              </a:ext>
            </a:extLst>
          </p:cNvPr>
          <p:cNvSpPr txBox="1"/>
          <p:nvPr/>
        </p:nvSpPr>
        <p:spPr>
          <a:xfrm>
            <a:off x="800038" y="1351281"/>
            <a:ext cx="2103120" cy="369332"/>
          </a:xfrm>
          <a:prstGeom prst="rect">
            <a:avLst/>
          </a:prstGeom>
          <a:noFill/>
        </p:spPr>
        <p:txBody>
          <a:bodyPr wrap="square">
            <a:spAutoFit/>
          </a:bodyPr>
          <a:lstStyle/>
          <a:p>
            <a:r>
              <a:rPr lang="en-US" altLang="ja-JP" dirty="0" err="1"/>
              <a:t>dà</a:t>
            </a:r>
            <a:r>
              <a:rPr lang="ja-JP" altLang="en-US" dirty="0"/>
              <a:t>　　</a:t>
            </a:r>
            <a:r>
              <a:rPr lang="en-US" altLang="ja-JP" dirty="0" err="1"/>
              <a:t>jiā</a:t>
            </a:r>
            <a:r>
              <a:rPr lang="ja-JP" altLang="en-US" dirty="0"/>
              <a:t>　　</a:t>
            </a:r>
            <a:r>
              <a:rPr lang="en-US" altLang="ja-JP" dirty="0" err="1"/>
              <a:t>hǎo</a:t>
            </a:r>
            <a:endParaRPr lang="ja-JP" altLang="en-US" dirty="0"/>
          </a:p>
        </p:txBody>
      </p:sp>
    </p:spTree>
    <p:extLst>
      <p:ext uri="{BB962C8B-B14F-4D97-AF65-F5344CB8AC3E}">
        <p14:creationId xmlns:p14="http://schemas.microsoft.com/office/powerpoint/2010/main" val="3925640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9BDAFC7-2423-0E34-DB27-441736AFB8C5}"/>
              </a:ext>
            </a:extLst>
          </p:cNvPr>
          <p:cNvSpPr txBox="1"/>
          <p:nvPr/>
        </p:nvSpPr>
        <p:spPr>
          <a:xfrm>
            <a:off x="8934450" y="240656"/>
            <a:ext cx="3095625" cy="1046440"/>
          </a:xfrm>
          <a:prstGeom prst="rect">
            <a:avLst/>
          </a:prstGeom>
          <a:noFill/>
        </p:spPr>
        <p:txBody>
          <a:bodyPr wrap="square" rtlCol="0">
            <a:spAutoFit/>
          </a:bodyPr>
          <a:lstStyle/>
          <a:p>
            <a:r>
              <a:rPr kumimoji="1" lang="ja-JP" altLang="en-US" sz="4400" dirty="0">
                <a:latin typeface="+mj-lt"/>
              </a:rPr>
              <a:t>謝る言葉</a:t>
            </a:r>
            <a:endParaRPr kumimoji="1" lang="en-US" altLang="ja-JP" sz="4400" dirty="0">
              <a:latin typeface="+mj-lt"/>
            </a:endParaRPr>
          </a:p>
          <a:p>
            <a:endParaRPr kumimoji="1" lang="ja-JP" altLang="en-US" dirty="0"/>
          </a:p>
        </p:txBody>
      </p:sp>
      <p:sp>
        <p:nvSpPr>
          <p:cNvPr id="7" name="テキスト ボックス 6">
            <a:extLst>
              <a:ext uri="{FF2B5EF4-FFF2-40B4-BE49-F238E27FC236}">
                <a16:creationId xmlns:a16="http://schemas.microsoft.com/office/drawing/2014/main" id="{6DD970BB-2B54-5245-3B95-BCC890C096C3}"/>
              </a:ext>
            </a:extLst>
          </p:cNvPr>
          <p:cNvSpPr txBox="1"/>
          <p:nvPr/>
        </p:nvSpPr>
        <p:spPr>
          <a:xfrm>
            <a:off x="4138611" y="1269892"/>
            <a:ext cx="6343651" cy="1819216"/>
          </a:xfrm>
          <a:prstGeom prst="rect">
            <a:avLst/>
          </a:prstGeom>
          <a:noFill/>
        </p:spPr>
        <p:txBody>
          <a:bodyPr wrap="square">
            <a:spAutoFit/>
          </a:bodyPr>
          <a:lstStyle/>
          <a:p>
            <a:pPr>
              <a:lnSpc>
                <a:spcPct val="120000"/>
              </a:lnSpc>
            </a:pPr>
            <a:r>
              <a:rPr lang="ja-JP" altLang="en-US" sz="2000" dirty="0"/>
              <a:t>①より深い謝罪の気持ちを表現する際に使用される。よりフォーマルな場面で使われる。</a:t>
            </a:r>
            <a:endParaRPr lang="en-US" altLang="ja-JP" sz="2000" dirty="0"/>
          </a:p>
          <a:p>
            <a:pPr>
              <a:lnSpc>
                <a:spcPct val="120000"/>
              </a:lnSpc>
            </a:pPr>
            <a:r>
              <a:rPr lang="ja-JP" altLang="en-US" sz="2800" dirty="0"/>
              <a:t>・对不起 </a:t>
            </a:r>
            <a:r>
              <a:rPr lang="en-US" altLang="ja-JP" sz="2800" dirty="0"/>
              <a:t>(</a:t>
            </a:r>
            <a:r>
              <a:rPr lang="en-US" altLang="ja-JP" sz="2800" dirty="0" err="1"/>
              <a:t>duì</a:t>
            </a:r>
            <a:r>
              <a:rPr lang="ja-JP" altLang="en-US" sz="2800" dirty="0"/>
              <a:t>　</a:t>
            </a:r>
            <a:r>
              <a:rPr lang="en-US" altLang="ja-JP" sz="2800" dirty="0" err="1"/>
              <a:t>bu</a:t>
            </a:r>
            <a:r>
              <a:rPr lang="ja-JP" altLang="en-US" sz="2800" dirty="0"/>
              <a:t>　</a:t>
            </a:r>
            <a:r>
              <a:rPr lang="en-US" altLang="ja-JP" sz="2800" dirty="0" err="1"/>
              <a:t>qǐ</a:t>
            </a:r>
            <a:r>
              <a:rPr lang="en-US" altLang="ja-JP" sz="2800" dirty="0"/>
              <a:t>)</a:t>
            </a:r>
          </a:p>
          <a:p>
            <a:pPr>
              <a:lnSpc>
                <a:spcPct val="120000"/>
              </a:lnSpc>
            </a:pPr>
            <a:r>
              <a:rPr lang="ja-JP" altLang="en-US" sz="2800" dirty="0"/>
              <a:t>・抱歉 </a:t>
            </a:r>
            <a:r>
              <a:rPr lang="en-US" altLang="ja-JP" sz="2800" dirty="0"/>
              <a:t>(</a:t>
            </a:r>
            <a:r>
              <a:rPr lang="en-US" altLang="ja-JP" sz="2800" dirty="0" err="1"/>
              <a:t>bào</a:t>
            </a:r>
            <a:r>
              <a:rPr lang="ja-JP" altLang="en-US" sz="2800" dirty="0"/>
              <a:t>　</a:t>
            </a:r>
            <a:r>
              <a:rPr lang="en-US" altLang="ja-JP" sz="2800" dirty="0" err="1"/>
              <a:t>qiàn</a:t>
            </a:r>
            <a:r>
              <a:rPr lang="en-US" altLang="ja-JP" sz="2800" dirty="0"/>
              <a:t>)</a:t>
            </a:r>
          </a:p>
        </p:txBody>
      </p:sp>
      <p:sp>
        <p:nvSpPr>
          <p:cNvPr id="11" name="テキスト ボックス 10">
            <a:extLst>
              <a:ext uri="{FF2B5EF4-FFF2-40B4-BE49-F238E27FC236}">
                <a16:creationId xmlns:a16="http://schemas.microsoft.com/office/drawing/2014/main" id="{94225D03-5523-7246-42E8-A27D51D750CF}"/>
              </a:ext>
            </a:extLst>
          </p:cNvPr>
          <p:cNvSpPr txBox="1"/>
          <p:nvPr/>
        </p:nvSpPr>
        <p:spPr>
          <a:xfrm>
            <a:off x="4138611" y="3943350"/>
            <a:ext cx="7258050" cy="1819216"/>
          </a:xfrm>
          <a:prstGeom prst="rect">
            <a:avLst/>
          </a:prstGeom>
          <a:noFill/>
        </p:spPr>
        <p:txBody>
          <a:bodyPr wrap="square">
            <a:spAutoFit/>
          </a:bodyPr>
          <a:lstStyle/>
          <a:p>
            <a:pPr>
              <a:lnSpc>
                <a:spcPct val="120000"/>
              </a:lnSpc>
            </a:pPr>
            <a:r>
              <a:rPr lang="ja-JP" altLang="en-US" sz="2000" dirty="0"/>
              <a:t>②より軽い謝罪の場面や、相手に対する謝罪の度合いが低い場合に適している。</a:t>
            </a:r>
          </a:p>
          <a:p>
            <a:pPr>
              <a:lnSpc>
                <a:spcPct val="120000"/>
              </a:lnSpc>
            </a:pPr>
            <a:r>
              <a:rPr lang="ja-JP" altLang="en-US" sz="2800" dirty="0"/>
              <a:t>・不好意思（</a:t>
            </a:r>
            <a:r>
              <a:rPr lang="en-US" altLang="ja-JP" sz="2800" dirty="0" err="1"/>
              <a:t>bù</a:t>
            </a:r>
            <a:r>
              <a:rPr lang="ja-JP" altLang="en-US" sz="2800" dirty="0"/>
              <a:t>　</a:t>
            </a:r>
            <a:r>
              <a:rPr lang="en-US" altLang="ja-JP" sz="2800" dirty="0" err="1"/>
              <a:t>hǎo</a:t>
            </a:r>
            <a:r>
              <a:rPr lang="ja-JP" altLang="en-US" sz="2800" dirty="0"/>
              <a:t>　</a:t>
            </a:r>
            <a:r>
              <a:rPr lang="en-US" altLang="ja-JP" sz="2800" dirty="0" err="1"/>
              <a:t>yì</a:t>
            </a:r>
            <a:r>
              <a:rPr lang="ja-JP" altLang="en-US" sz="2800" dirty="0"/>
              <a:t>　</a:t>
            </a:r>
            <a:r>
              <a:rPr lang="en-US" altLang="ja-JP" sz="2800" dirty="0" err="1"/>
              <a:t>si</a:t>
            </a:r>
            <a:r>
              <a:rPr lang="ja-JP" altLang="en-US" sz="2800" dirty="0"/>
              <a:t>）</a:t>
            </a:r>
            <a:endParaRPr lang="en-US" altLang="ja-JP" sz="2800" dirty="0"/>
          </a:p>
          <a:p>
            <a:pPr>
              <a:lnSpc>
                <a:spcPct val="120000"/>
              </a:lnSpc>
            </a:pPr>
            <a:r>
              <a:rPr lang="ja-JP" altLang="en-US" sz="2800" dirty="0"/>
              <a:t>・对不住（</a:t>
            </a:r>
            <a:r>
              <a:rPr lang="en-US" altLang="ja-JP" sz="2800" dirty="0" err="1"/>
              <a:t>duì</a:t>
            </a:r>
            <a:r>
              <a:rPr lang="ja-JP" altLang="en-US" sz="2800" dirty="0"/>
              <a:t>　</a:t>
            </a:r>
            <a:r>
              <a:rPr lang="en-US" altLang="ja-JP" sz="2800" dirty="0"/>
              <a:t> </a:t>
            </a:r>
            <a:r>
              <a:rPr lang="en-US" altLang="ja-JP" sz="2800" dirty="0" err="1"/>
              <a:t>bu</a:t>
            </a:r>
            <a:r>
              <a:rPr lang="en-US" altLang="ja-JP" sz="2800" dirty="0"/>
              <a:t> </a:t>
            </a:r>
            <a:r>
              <a:rPr lang="ja-JP" altLang="en-US" sz="2800" dirty="0"/>
              <a:t>　</a:t>
            </a:r>
            <a:r>
              <a:rPr lang="en-US" altLang="ja-JP" sz="2800" dirty="0" err="1"/>
              <a:t>zhù</a:t>
            </a:r>
            <a:r>
              <a:rPr lang="ja-JP" altLang="en-US" sz="2800" dirty="0"/>
              <a:t>）</a:t>
            </a:r>
            <a:endParaRPr lang="en-US" altLang="ja-JP" sz="2800" dirty="0"/>
          </a:p>
        </p:txBody>
      </p:sp>
      <p:pic>
        <p:nvPicPr>
          <p:cNvPr id="15" name="図 14" descr="食品, 挿絵 が含まれている画像&#10;&#10;自動的に生成された説明">
            <a:extLst>
              <a:ext uri="{FF2B5EF4-FFF2-40B4-BE49-F238E27FC236}">
                <a16:creationId xmlns:a16="http://schemas.microsoft.com/office/drawing/2014/main" id="{43004A18-A625-4C4F-AE55-5233539AD7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6637" y="3862637"/>
            <a:ext cx="1642414" cy="2361642"/>
          </a:xfrm>
          <a:prstGeom prst="rect">
            <a:avLst/>
          </a:prstGeom>
        </p:spPr>
      </p:pic>
      <p:pic>
        <p:nvPicPr>
          <p:cNvPr id="17" name="図 16" descr="アイコン&#10;&#10;中程度の精度で自動的に生成された説明">
            <a:extLst>
              <a:ext uri="{FF2B5EF4-FFF2-40B4-BE49-F238E27FC236}">
                <a16:creationId xmlns:a16="http://schemas.microsoft.com/office/drawing/2014/main" id="{C9D9D9A2-BCA0-23CD-7F7D-E4DFF38CB9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9175" y="763876"/>
            <a:ext cx="2831248" cy="2831248"/>
          </a:xfrm>
          <a:prstGeom prst="rect">
            <a:avLst/>
          </a:prstGeom>
        </p:spPr>
      </p:pic>
      <p:cxnSp>
        <p:nvCxnSpPr>
          <p:cNvPr id="19" name="直線コネクタ 18">
            <a:extLst>
              <a:ext uri="{FF2B5EF4-FFF2-40B4-BE49-F238E27FC236}">
                <a16:creationId xmlns:a16="http://schemas.microsoft.com/office/drawing/2014/main" id="{4BAE2911-B785-A8DD-21A1-6E4A01C96BDD}"/>
              </a:ext>
            </a:extLst>
          </p:cNvPr>
          <p:cNvCxnSpPr/>
          <p:nvPr/>
        </p:nvCxnSpPr>
        <p:spPr>
          <a:xfrm>
            <a:off x="704850" y="3627834"/>
            <a:ext cx="10715625" cy="0"/>
          </a:xfrm>
          <a:prstGeom prst="line">
            <a:avLst/>
          </a:prstGeom>
        </p:spPr>
        <p:style>
          <a:lnRef idx="1">
            <a:schemeClr val="accent6"/>
          </a:lnRef>
          <a:fillRef idx="0">
            <a:schemeClr val="accent6"/>
          </a:fillRef>
          <a:effectRef idx="0">
            <a:schemeClr val="accent6"/>
          </a:effectRef>
          <a:fontRef idx="minor">
            <a:schemeClr val="tx1"/>
          </a:fontRef>
        </p:style>
      </p:cxnSp>
      <p:sp>
        <p:nvSpPr>
          <p:cNvPr id="2" name="テキスト ボックス 1">
            <a:extLst>
              <a:ext uri="{FF2B5EF4-FFF2-40B4-BE49-F238E27FC236}">
                <a16:creationId xmlns:a16="http://schemas.microsoft.com/office/drawing/2014/main" id="{06C210E5-EACB-50DF-67D8-DC3482921791}"/>
              </a:ext>
            </a:extLst>
          </p:cNvPr>
          <p:cNvSpPr txBox="1"/>
          <p:nvPr/>
        </p:nvSpPr>
        <p:spPr>
          <a:xfrm>
            <a:off x="9128551" y="4760211"/>
            <a:ext cx="2707421" cy="679160"/>
          </a:xfrm>
          <a:prstGeom prst="rect">
            <a:avLst/>
          </a:prstGeom>
          <a:noFill/>
        </p:spPr>
        <p:txBody>
          <a:bodyPr wrap="square" rtlCol="0">
            <a:spAutoFit/>
          </a:bodyPr>
          <a:lstStyle/>
          <a:p>
            <a:pPr>
              <a:lnSpc>
                <a:spcPct val="110000"/>
              </a:lnSpc>
            </a:pPr>
            <a:r>
              <a:rPr kumimoji="1" lang="ja-JP" altLang="en-US" dirty="0"/>
              <a:t>←誰かにお願いした時も </a:t>
            </a:r>
            <a:r>
              <a:rPr lang="ja-JP" altLang="en-US" dirty="0"/>
              <a:t>　　</a:t>
            </a:r>
            <a:r>
              <a:rPr kumimoji="1" lang="ja-JP" altLang="en-US" dirty="0"/>
              <a:t>使える。</a:t>
            </a:r>
          </a:p>
        </p:txBody>
      </p:sp>
    </p:spTree>
    <p:extLst>
      <p:ext uri="{BB962C8B-B14F-4D97-AF65-F5344CB8AC3E}">
        <p14:creationId xmlns:p14="http://schemas.microsoft.com/office/powerpoint/2010/main" val="836254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9BDAFC7-2423-0E34-DB27-441736AFB8C5}"/>
              </a:ext>
            </a:extLst>
          </p:cNvPr>
          <p:cNvSpPr txBox="1"/>
          <p:nvPr/>
        </p:nvSpPr>
        <p:spPr>
          <a:xfrm>
            <a:off x="8934450" y="240656"/>
            <a:ext cx="3095625" cy="1046440"/>
          </a:xfrm>
          <a:prstGeom prst="rect">
            <a:avLst/>
          </a:prstGeom>
          <a:noFill/>
        </p:spPr>
        <p:txBody>
          <a:bodyPr wrap="square" rtlCol="0">
            <a:spAutoFit/>
          </a:bodyPr>
          <a:lstStyle/>
          <a:p>
            <a:r>
              <a:rPr kumimoji="1" lang="ja-JP" altLang="en-US" sz="4400" dirty="0">
                <a:latin typeface="+mj-lt"/>
              </a:rPr>
              <a:t>謝る言葉</a:t>
            </a:r>
            <a:endParaRPr kumimoji="1" lang="en-US" altLang="ja-JP" sz="4400" dirty="0">
              <a:latin typeface="+mj-lt"/>
            </a:endParaRPr>
          </a:p>
          <a:p>
            <a:endParaRPr kumimoji="1" lang="ja-JP" altLang="en-US" dirty="0"/>
          </a:p>
        </p:txBody>
      </p:sp>
      <p:sp>
        <p:nvSpPr>
          <p:cNvPr id="7" name="テキスト ボックス 6">
            <a:extLst>
              <a:ext uri="{FF2B5EF4-FFF2-40B4-BE49-F238E27FC236}">
                <a16:creationId xmlns:a16="http://schemas.microsoft.com/office/drawing/2014/main" id="{6DD970BB-2B54-5245-3B95-BCC890C096C3}"/>
              </a:ext>
            </a:extLst>
          </p:cNvPr>
          <p:cNvSpPr txBox="1"/>
          <p:nvPr/>
        </p:nvSpPr>
        <p:spPr>
          <a:xfrm>
            <a:off x="4138611" y="1269892"/>
            <a:ext cx="6343651" cy="1819216"/>
          </a:xfrm>
          <a:prstGeom prst="rect">
            <a:avLst/>
          </a:prstGeom>
          <a:noFill/>
        </p:spPr>
        <p:txBody>
          <a:bodyPr wrap="square">
            <a:spAutoFit/>
          </a:bodyPr>
          <a:lstStyle/>
          <a:p>
            <a:pPr>
              <a:lnSpc>
                <a:spcPct val="120000"/>
              </a:lnSpc>
            </a:pPr>
            <a:r>
              <a:rPr lang="ja-JP" altLang="en-US" sz="2000" dirty="0"/>
              <a:t>①より深い謝罪の気持ちを表現する際に使用される。よりフォーマルな場面で使われる。</a:t>
            </a:r>
            <a:endParaRPr lang="en-US" altLang="ja-JP" sz="2000" dirty="0"/>
          </a:p>
          <a:p>
            <a:pPr>
              <a:lnSpc>
                <a:spcPct val="120000"/>
              </a:lnSpc>
            </a:pPr>
            <a:r>
              <a:rPr lang="ja-JP" altLang="en-US" sz="2800" dirty="0"/>
              <a:t>・对不起 </a:t>
            </a:r>
            <a:r>
              <a:rPr lang="en-US" altLang="ja-JP" sz="2800" dirty="0"/>
              <a:t>(</a:t>
            </a:r>
            <a:r>
              <a:rPr lang="en-US" altLang="ja-JP" sz="2800" dirty="0" err="1"/>
              <a:t>duì</a:t>
            </a:r>
            <a:r>
              <a:rPr lang="ja-JP" altLang="en-US" sz="2800" dirty="0"/>
              <a:t>　</a:t>
            </a:r>
            <a:r>
              <a:rPr lang="en-US" altLang="ja-JP" sz="2800" dirty="0" err="1"/>
              <a:t>bu</a:t>
            </a:r>
            <a:r>
              <a:rPr lang="ja-JP" altLang="en-US" sz="2800" dirty="0"/>
              <a:t>　</a:t>
            </a:r>
            <a:r>
              <a:rPr lang="en-US" altLang="ja-JP" sz="2800" dirty="0" err="1"/>
              <a:t>qǐ</a:t>
            </a:r>
            <a:r>
              <a:rPr lang="en-US" altLang="ja-JP" sz="2800" dirty="0"/>
              <a:t>)</a:t>
            </a:r>
          </a:p>
          <a:p>
            <a:pPr>
              <a:lnSpc>
                <a:spcPct val="120000"/>
              </a:lnSpc>
            </a:pPr>
            <a:r>
              <a:rPr lang="ja-JP" altLang="en-US" sz="2800" dirty="0"/>
              <a:t>・抱歉 </a:t>
            </a:r>
            <a:r>
              <a:rPr lang="en-US" altLang="ja-JP" sz="2800" dirty="0"/>
              <a:t>(</a:t>
            </a:r>
            <a:r>
              <a:rPr lang="en-US" altLang="ja-JP" sz="2800" dirty="0" err="1"/>
              <a:t>bào</a:t>
            </a:r>
            <a:r>
              <a:rPr lang="ja-JP" altLang="en-US" sz="2800" dirty="0"/>
              <a:t>　</a:t>
            </a:r>
            <a:r>
              <a:rPr lang="en-US" altLang="ja-JP" sz="2800" dirty="0" err="1"/>
              <a:t>qiàn</a:t>
            </a:r>
            <a:r>
              <a:rPr lang="en-US" altLang="ja-JP" sz="2800" dirty="0"/>
              <a:t>)</a:t>
            </a:r>
          </a:p>
        </p:txBody>
      </p:sp>
      <p:pic>
        <p:nvPicPr>
          <p:cNvPr id="17" name="図 16" descr="アイコン&#10;&#10;中程度の精度で自動的に生成された説明">
            <a:extLst>
              <a:ext uri="{FF2B5EF4-FFF2-40B4-BE49-F238E27FC236}">
                <a16:creationId xmlns:a16="http://schemas.microsoft.com/office/drawing/2014/main" id="{C9D9D9A2-BCA0-23CD-7F7D-E4DFF38CB9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175" y="763876"/>
            <a:ext cx="2831248" cy="2831248"/>
          </a:xfrm>
          <a:prstGeom prst="rect">
            <a:avLst/>
          </a:prstGeom>
        </p:spPr>
      </p:pic>
      <p:sp>
        <p:nvSpPr>
          <p:cNvPr id="4" name="テキスト ボックス 3">
            <a:extLst>
              <a:ext uri="{FF2B5EF4-FFF2-40B4-BE49-F238E27FC236}">
                <a16:creationId xmlns:a16="http://schemas.microsoft.com/office/drawing/2014/main" id="{58916ECB-1023-479E-9124-69E2CDBA6B00}"/>
              </a:ext>
            </a:extLst>
          </p:cNvPr>
          <p:cNvSpPr txBox="1"/>
          <p:nvPr/>
        </p:nvSpPr>
        <p:spPr>
          <a:xfrm>
            <a:off x="1477537" y="4101584"/>
            <a:ext cx="2105024" cy="584775"/>
          </a:xfrm>
          <a:prstGeom prst="rect">
            <a:avLst/>
          </a:prstGeom>
          <a:noFill/>
        </p:spPr>
        <p:txBody>
          <a:bodyPr wrap="square" rtlCol="0">
            <a:spAutoFit/>
          </a:bodyPr>
          <a:lstStyle/>
          <a:p>
            <a:r>
              <a:rPr lang="zh-CN" altLang="en-US" sz="3200" dirty="0"/>
              <a:t>程度副词</a:t>
            </a:r>
            <a:endParaRPr kumimoji="1" lang="ja-JP" altLang="en-US" sz="3200" dirty="0"/>
          </a:p>
        </p:txBody>
      </p:sp>
      <p:sp>
        <p:nvSpPr>
          <p:cNvPr id="5" name="テキスト ボックス 4">
            <a:extLst>
              <a:ext uri="{FF2B5EF4-FFF2-40B4-BE49-F238E27FC236}">
                <a16:creationId xmlns:a16="http://schemas.microsoft.com/office/drawing/2014/main" id="{A42C170E-C9CF-B81E-0F5C-486CDC04C8EA}"/>
              </a:ext>
            </a:extLst>
          </p:cNvPr>
          <p:cNvSpPr txBox="1"/>
          <p:nvPr/>
        </p:nvSpPr>
        <p:spPr>
          <a:xfrm>
            <a:off x="1477537" y="3779790"/>
            <a:ext cx="2105024" cy="369332"/>
          </a:xfrm>
          <a:prstGeom prst="rect">
            <a:avLst/>
          </a:prstGeom>
          <a:noFill/>
        </p:spPr>
        <p:txBody>
          <a:bodyPr wrap="square" rtlCol="0">
            <a:spAutoFit/>
          </a:bodyPr>
          <a:lstStyle/>
          <a:p>
            <a:r>
              <a:rPr lang="en-US" altLang="ja-JP" b="0" i="0" dirty="0" err="1">
                <a:solidFill>
                  <a:srgbClr val="000000"/>
                </a:solidFill>
                <a:effectLst/>
                <a:latin typeface="Meiryo" panose="020B0604030504040204" pitchFamily="50" charset="-128"/>
                <a:ea typeface="Meiryo" panose="020B0604030504040204" pitchFamily="50" charset="-128"/>
              </a:rPr>
              <a:t>Chéng</a:t>
            </a:r>
            <a:r>
              <a:rPr lang="en-US" altLang="ja-JP" b="0" i="0" dirty="0">
                <a:solidFill>
                  <a:srgbClr val="000000"/>
                </a:solidFill>
                <a:effectLst/>
                <a:latin typeface="Meiryo" panose="020B0604030504040204" pitchFamily="50" charset="-128"/>
                <a:ea typeface="Meiryo" panose="020B0604030504040204" pitchFamily="50" charset="-128"/>
              </a:rPr>
              <a:t> </a:t>
            </a:r>
            <a:r>
              <a:rPr lang="en-US" altLang="ja-JP" b="0" i="0" dirty="0" err="1">
                <a:solidFill>
                  <a:srgbClr val="000000"/>
                </a:solidFill>
                <a:effectLst/>
                <a:latin typeface="Meiryo" panose="020B0604030504040204" pitchFamily="50" charset="-128"/>
                <a:ea typeface="Meiryo" panose="020B0604030504040204" pitchFamily="50" charset="-128"/>
              </a:rPr>
              <a:t>dù</a:t>
            </a:r>
            <a:r>
              <a:rPr lang="en-US" altLang="ja-JP" b="0" i="0" dirty="0">
                <a:solidFill>
                  <a:srgbClr val="000000"/>
                </a:solidFill>
                <a:effectLst/>
                <a:latin typeface="Meiryo" panose="020B0604030504040204" pitchFamily="50" charset="-128"/>
                <a:ea typeface="Meiryo" panose="020B0604030504040204" pitchFamily="50" charset="-128"/>
              </a:rPr>
              <a:t> </a:t>
            </a:r>
            <a:r>
              <a:rPr lang="en-US" altLang="ja-JP" b="0" i="0" dirty="0" err="1">
                <a:solidFill>
                  <a:srgbClr val="000000"/>
                </a:solidFill>
                <a:effectLst/>
                <a:latin typeface="Meiryo" panose="020B0604030504040204" pitchFamily="50" charset="-128"/>
                <a:ea typeface="Meiryo" panose="020B0604030504040204" pitchFamily="50" charset="-128"/>
              </a:rPr>
              <a:t>fù</a:t>
            </a:r>
            <a:r>
              <a:rPr lang="en-US" altLang="ja-JP" b="0" i="0" dirty="0">
                <a:solidFill>
                  <a:srgbClr val="000000"/>
                </a:solidFill>
                <a:effectLst/>
                <a:latin typeface="Meiryo" panose="020B0604030504040204" pitchFamily="50" charset="-128"/>
                <a:ea typeface="Meiryo" panose="020B0604030504040204" pitchFamily="50" charset="-128"/>
              </a:rPr>
              <a:t> </a:t>
            </a:r>
            <a:r>
              <a:rPr lang="en-US" altLang="ja-JP" b="0" i="0" dirty="0" err="1">
                <a:solidFill>
                  <a:srgbClr val="000000"/>
                </a:solidFill>
                <a:effectLst/>
                <a:latin typeface="Meiryo" panose="020B0604030504040204" pitchFamily="50" charset="-128"/>
                <a:ea typeface="Meiryo" panose="020B0604030504040204" pitchFamily="50" charset="-128"/>
              </a:rPr>
              <a:t>cí</a:t>
            </a:r>
            <a:endParaRPr kumimoji="1" lang="ja-JP" altLang="en-US" dirty="0"/>
          </a:p>
        </p:txBody>
      </p:sp>
      <p:sp>
        <p:nvSpPr>
          <p:cNvPr id="8" name="テキスト ボックス 7">
            <a:extLst>
              <a:ext uri="{FF2B5EF4-FFF2-40B4-BE49-F238E27FC236}">
                <a16:creationId xmlns:a16="http://schemas.microsoft.com/office/drawing/2014/main" id="{87DAE401-B2FC-403E-867C-29022199AF27}"/>
              </a:ext>
            </a:extLst>
          </p:cNvPr>
          <p:cNvSpPr txBox="1"/>
          <p:nvPr/>
        </p:nvSpPr>
        <p:spPr>
          <a:xfrm>
            <a:off x="3512711" y="3946220"/>
            <a:ext cx="5421739" cy="1480277"/>
          </a:xfrm>
          <a:prstGeom prst="rect">
            <a:avLst/>
          </a:prstGeom>
          <a:noFill/>
        </p:spPr>
        <p:txBody>
          <a:bodyPr wrap="square" rtlCol="0">
            <a:spAutoFit/>
          </a:bodyPr>
          <a:lstStyle/>
          <a:p>
            <a:pPr>
              <a:lnSpc>
                <a:spcPct val="150000"/>
              </a:lnSpc>
            </a:pPr>
            <a:r>
              <a:rPr kumimoji="1" lang="zh-CN" altLang="en-US" sz="3200" dirty="0"/>
              <a:t>非常</a:t>
            </a:r>
            <a:r>
              <a:rPr kumimoji="1" lang="en-US" altLang="zh-CN" sz="3200" dirty="0"/>
              <a:t>(</a:t>
            </a:r>
            <a:r>
              <a:rPr lang="en-US" altLang="ja-JP" sz="3200" dirty="0" err="1"/>
              <a:t>fēi</a:t>
            </a:r>
            <a:r>
              <a:rPr lang="en-US" altLang="ja-JP" sz="3200" dirty="0"/>
              <a:t> </a:t>
            </a:r>
            <a:r>
              <a:rPr lang="en-US" altLang="ja-JP" sz="3200" dirty="0" err="1"/>
              <a:t>cháng</a:t>
            </a:r>
            <a:r>
              <a:rPr kumimoji="1" lang="en-US" altLang="zh-CN" sz="3200" dirty="0"/>
              <a:t>)    </a:t>
            </a:r>
            <a:r>
              <a:rPr lang="ja-JP" altLang="en-US" sz="3200" dirty="0"/>
              <a:t>对不起</a:t>
            </a:r>
            <a:endParaRPr lang="en-US" altLang="ja-JP" sz="3200" dirty="0"/>
          </a:p>
          <a:p>
            <a:pPr>
              <a:lnSpc>
                <a:spcPct val="150000"/>
              </a:lnSpc>
            </a:pPr>
            <a:r>
              <a:rPr kumimoji="1" lang="zh-CN" altLang="en-US" sz="3200" dirty="0"/>
              <a:t>很</a:t>
            </a:r>
            <a:r>
              <a:rPr lang="zh-CN" altLang="en-US" sz="3200" dirty="0"/>
              <a:t>（</a:t>
            </a:r>
            <a:r>
              <a:rPr lang="en-US" altLang="zh-CN" sz="3200" dirty="0" err="1"/>
              <a:t>hěn</a:t>
            </a:r>
            <a:r>
              <a:rPr lang="zh-CN" altLang="en-US" sz="3200" dirty="0"/>
              <a:t>）            </a:t>
            </a:r>
            <a:r>
              <a:rPr lang="ja-JP" altLang="en-US" sz="3200" dirty="0"/>
              <a:t>抱歉</a:t>
            </a:r>
            <a:endParaRPr kumimoji="1" lang="en-US" altLang="zh-CN" sz="3200" dirty="0"/>
          </a:p>
        </p:txBody>
      </p:sp>
      <p:sp>
        <p:nvSpPr>
          <p:cNvPr id="16" name="テキスト ボックス 15">
            <a:extLst>
              <a:ext uri="{FF2B5EF4-FFF2-40B4-BE49-F238E27FC236}">
                <a16:creationId xmlns:a16="http://schemas.microsoft.com/office/drawing/2014/main" id="{4B8BD99C-9CDD-70F9-067D-3716040C5C75}"/>
              </a:ext>
            </a:extLst>
          </p:cNvPr>
          <p:cNvSpPr txBox="1"/>
          <p:nvPr/>
        </p:nvSpPr>
        <p:spPr>
          <a:xfrm>
            <a:off x="6315075" y="4211390"/>
            <a:ext cx="361950" cy="461665"/>
          </a:xfrm>
          <a:prstGeom prst="rect">
            <a:avLst/>
          </a:prstGeom>
          <a:noFill/>
        </p:spPr>
        <p:txBody>
          <a:bodyPr wrap="square" rtlCol="0">
            <a:spAutoFit/>
          </a:bodyPr>
          <a:lstStyle/>
          <a:p>
            <a:r>
              <a:rPr kumimoji="1" lang="ja-JP" altLang="en-US" sz="2400" dirty="0"/>
              <a:t>＋</a:t>
            </a:r>
          </a:p>
        </p:txBody>
      </p:sp>
      <p:sp>
        <p:nvSpPr>
          <p:cNvPr id="18" name="テキスト ボックス 17">
            <a:extLst>
              <a:ext uri="{FF2B5EF4-FFF2-40B4-BE49-F238E27FC236}">
                <a16:creationId xmlns:a16="http://schemas.microsoft.com/office/drawing/2014/main" id="{B393B968-143D-C6AE-D05A-94320ED70475}"/>
              </a:ext>
            </a:extLst>
          </p:cNvPr>
          <p:cNvSpPr txBox="1"/>
          <p:nvPr/>
        </p:nvSpPr>
        <p:spPr>
          <a:xfrm>
            <a:off x="6315075" y="4859989"/>
            <a:ext cx="361950" cy="461665"/>
          </a:xfrm>
          <a:prstGeom prst="rect">
            <a:avLst/>
          </a:prstGeom>
          <a:noFill/>
        </p:spPr>
        <p:txBody>
          <a:bodyPr wrap="square" rtlCol="0">
            <a:spAutoFit/>
          </a:bodyPr>
          <a:lstStyle/>
          <a:p>
            <a:r>
              <a:rPr kumimoji="1" lang="ja-JP" altLang="en-US" sz="2400" dirty="0"/>
              <a:t>＋</a:t>
            </a:r>
          </a:p>
        </p:txBody>
      </p:sp>
    </p:spTree>
    <p:extLst>
      <p:ext uri="{BB962C8B-B14F-4D97-AF65-F5344CB8AC3E}">
        <p14:creationId xmlns:p14="http://schemas.microsoft.com/office/powerpoint/2010/main" val="2248908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A1A4B5-876B-2F5B-A444-9001E018B90D}"/>
              </a:ext>
            </a:extLst>
          </p:cNvPr>
          <p:cNvSpPr>
            <a:spLocks noGrp="1"/>
          </p:cNvSpPr>
          <p:nvPr>
            <p:ph type="title"/>
          </p:nvPr>
        </p:nvSpPr>
        <p:spPr>
          <a:xfrm>
            <a:off x="1440012" y="3429000"/>
            <a:ext cx="9311975" cy="1746123"/>
          </a:xfrm>
        </p:spPr>
        <p:txBody>
          <a:bodyPr>
            <a:normAutofit/>
          </a:bodyPr>
          <a:lstStyle/>
          <a:p>
            <a:pPr>
              <a:lnSpc>
                <a:spcPct val="150000"/>
              </a:lnSpc>
            </a:pPr>
            <a:r>
              <a:rPr kumimoji="1" lang="zh-CN" altLang="en-US" i="0" dirty="0"/>
              <a:t>你要</a:t>
            </a:r>
            <a:r>
              <a:rPr kumimoji="1" lang="zh-CN" altLang="en-US" b="1" i="0" dirty="0"/>
              <a:t>哪个</a:t>
            </a:r>
            <a:r>
              <a:rPr kumimoji="1" lang="zh-CN" altLang="en-US" i="0" dirty="0"/>
              <a:t>？</a:t>
            </a:r>
            <a:r>
              <a:rPr kumimoji="1" lang="en-US" altLang="zh-CN" i="0" dirty="0"/>
              <a:t> </a:t>
            </a:r>
            <a:r>
              <a:rPr kumimoji="1" lang="zh-CN" altLang="en-US" i="0" dirty="0"/>
              <a:t>我要</a:t>
            </a:r>
            <a:r>
              <a:rPr kumimoji="1" lang="zh-CN" altLang="en-US" b="1" i="0" dirty="0"/>
              <a:t>这个</a:t>
            </a:r>
            <a:r>
              <a:rPr kumimoji="1" lang="en-US" altLang="zh-CN" b="1" i="0" dirty="0"/>
              <a:t>/</a:t>
            </a:r>
            <a:r>
              <a:rPr kumimoji="1" lang="zh-CN" altLang="en-US" b="1" i="0" dirty="0"/>
              <a:t>那个</a:t>
            </a:r>
            <a:r>
              <a:rPr kumimoji="1" lang="ja-JP" altLang="en-US" i="0" dirty="0"/>
              <a:t>。</a:t>
            </a:r>
            <a:endParaRPr kumimoji="1" lang="ja-JP" altLang="en-US" sz="3100" i="0" dirty="0"/>
          </a:p>
        </p:txBody>
      </p:sp>
      <p:graphicFrame>
        <p:nvGraphicFramePr>
          <p:cNvPr id="4" name="表 4">
            <a:extLst>
              <a:ext uri="{FF2B5EF4-FFF2-40B4-BE49-F238E27FC236}">
                <a16:creationId xmlns:a16="http://schemas.microsoft.com/office/drawing/2014/main" id="{EAFC5A09-6478-FBC2-F2E5-847FBD27E49D}"/>
              </a:ext>
            </a:extLst>
          </p:cNvPr>
          <p:cNvGraphicFramePr>
            <a:graphicFrameLocks noGrp="1"/>
          </p:cNvGraphicFramePr>
          <p:nvPr>
            <p:extLst>
              <p:ext uri="{D42A27DB-BD31-4B8C-83A1-F6EECF244321}">
                <p14:modId xmlns:p14="http://schemas.microsoft.com/office/powerpoint/2010/main" val="3904816687"/>
              </p:ext>
            </p:extLst>
          </p:nvPr>
        </p:nvGraphicFramePr>
        <p:xfrm>
          <a:off x="1868640" y="1200531"/>
          <a:ext cx="8127999" cy="18897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27983762"/>
                    </a:ext>
                  </a:extLst>
                </a:gridCol>
                <a:gridCol w="2709333">
                  <a:extLst>
                    <a:ext uri="{9D8B030D-6E8A-4147-A177-3AD203B41FA5}">
                      <a16:colId xmlns:a16="http://schemas.microsoft.com/office/drawing/2014/main" val="769876400"/>
                    </a:ext>
                  </a:extLst>
                </a:gridCol>
                <a:gridCol w="2709333">
                  <a:extLst>
                    <a:ext uri="{9D8B030D-6E8A-4147-A177-3AD203B41FA5}">
                      <a16:colId xmlns:a16="http://schemas.microsoft.com/office/drawing/2014/main" val="2269318776"/>
                    </a:ext>
                  </a:extLst>
                </a:gridCol>
              </a:tblGrid>
              <a:tr h="320670">
                <a:tc>
                  <a:txBody>
                    <a:bodyPr/>
                    <a:lstStyle/>
                    <a:p>
                      <a:pPr algn="ctr"/>
                      <a:r>
                        <a:rPr kumimoji="1" lang="ja-JP" altLang="en-US" sz="2800" dirty="0"/>
                        <a:t>日本語</a:t>
                      </a:r>
                    </a:p>
                  </a:txBody>
                  <a:tcPr/>
                </a:tc>
                <a:tc>
                  <a:txBody>
                    <a:bodyPr/>
                    <a:lstStyle/>
                    <a:p>
                      <a:pPr algn="ctr"/>
                      <a:r>
                        <a:rPr kumimoji="1" lang="ja-JP" altLang="en-US" sz="2800" dirty="0"/>
                        <a:t>中国語</a:t>
                      </a:r>
                    </a:p>
                  </a:txBody>
                  <a:tcPr/>
                </a:tc>
                <a:tc>
                  <a:txBody>
                    <a:bodyPr/>
                    <a:lstStyle/>
                    <a:p>
                      <a:pPr algn="ctr"/>
                      <a:r>
                        <a:rPr kumimoji="1" lang="ja-JP" altLang="en-US" sz="2800" dirty="0"/>
                        <a:t>ピンイン</a:t>
                      </a:r>
                    </a:p>
                  </a:txBody>
                  <a:tcPr/>
                </a:tc>
                <a:extLst>
                  <a:ext uri="{0D108BD9-81ED-4DB2-BD59-A6C34878D82A}">
                    <a16:rowId xmlns:a16="http://schemas.microsoft.com/office/drawing/2014/main" val="2327981996"/>
                  </a:ext>
                </a:extLst>
              </a:tr>
              <a:tr h="370840">
                <a:tc>
                  <a:txBody>
                    <a:bodyPr/>
                    <a:lstStyle/>
                    <a:p>
                      <a:pPr algn="ctr"/>
                      <a:r>
                        <a:rPr kumimoji="1" lang="ja-JP" altLang="en-US" sz="2400" dirty="0"/>
                        <a:t>これ</a:t>
                      </a:r>
                    </a:p>
                  </a:txBody>
                  <a:tcPr/>
                </a:tc>
                <a:tc>
                  <a:txBody>
                    <a:bodyPr/>
                    <a:lstStyle/>
                    <a:p>
                      <a:pPr algn="ctr"/>
                      <a:r>
                        <a:rPr kumimoji="1" lang="ja-JP" altLang="en-US" sz="2400" dirty="0">
                          <a:latin typeface="+mj-lt"/>
                        </a:rPr>
                        <a:t>这个</a:t>
                      </a:r>
                    </a:p>
                  </a:txBody>
                  <a:tcPr/>
                </a:tc>
                <a:tc>
                  <a:txBody>
                    <a:bodyPr/>
                    <a:lstStyle/>
                    <a:p>
                      <a:pPr algn="ctr"/>
                      <a:r>
                        <a:rPr kumimoji="1" lang="en-US" altLang="ja-JP" sz="2400" i="0" dirty="0" err="1"/>
                        <a:t>zhè</a:t>
                      </a:r>
                      <a:r>
                        <a:rPr kumimoji="1" lang="en-US" altLang="ja-JP" sz="2400" i="0" dirty="0"/>
                        <a:t> </a:t>
                      </a:r>
                      <a:r>
                        <a:rPr kumimoji="1" lang="en-US" altLang="ja-JP" sz="2400" i="0" dirty="0" err="1"/>
                        <a:t>ge</a:t>
                      </a:r>
                      <a:endParaRPr kumimoji="1" lang="ja-JP" altLang="en-US" sz="2400" dirty="0"/>
                    </a:p>
                  </a:txBody>
                  <a:tcPr/>
                </a:tc>
                <a:extLst>
                  <a:ext uri="{0D108BD9-81ED-4DB2-BD59-A6C34878D82A}">
                    <a16:rowId xmlns:a16="http://schemas.microsoft.com/office/drawing/2014/main" val="3648427405"/>
                  </a:ext>
                </a:extLst>
              </a:tr>
              <a:tr h="370840">
                <a:tc>
                  <a:txBody>
                    <a:bodyPr/>
                    <a:lstStyle/>
                    <a:p>
                      <a:pPr algn="ctr"/>
                      <a:r>
                        <a:rPr kumimoji="1" lang="ja-JP" altLang="en-US" sz="2400" dirty="0"/>
                        <a:t>それ、あれ</a:t>
                      </a:r>
                    </a:p>
                  </a:txBody>
                  <a:tcPr/>
                </a:tc>
                <a:tc>
                  <a:txBody>
                    <a:bodyPr/>
                    <a:lstStyle/>
                    <a:p>
                      <a:pPr algn="ctr"/>
                      <a:r>
                        <a:rPr kumimoji="1" lang="ja-JP" altLang="en-US" sz="2400" i="0" dirty="0">
                          <a:latin typeface="+mj-lt"/>
                        </a:rPr>
                        <a:t>那个</a:t>
                      </a:r>
                      <a:endParaRPr kumimoji="1" lang="ja-JP" altLang="en-US" sz="2400" dirty="0">
                        <a:latin typeface="+mj-lt"/>
                      </a:endParaRPr>
                    </a:p>
                  </a:txBody>
                  <a:tcPr/>
                </a:tc>
                <a:tc>
                  <a:txBody>
                    <a:bodyPr/>
                    <a:lstStyle/>
                    <a:p>
                      <a:pPr algn="ctr"/>
                      <a:r>
                        <a:rPr kumimoji="1" lang="en-US" altLang="ja-JP" sz="2400" i="0" dirty="0" err="1"/>
                        <a:t>nà</a:t>
                      </a:r>
                      <a:r>
                        <a:rPr kumimoji="1" lang="en-US" altLang="ja-JP" sz="2400" i="0" dirty="0"/>
                        <a:t> </a:t>
                      </a:r>
                      <a:r>
                        <a:rPr kumimoji="1" lang="en-US" altLang="ja-JP" sz="2400" i="0" dirty="0" err="1"/>
                        <a:t>ge</a:t>
                      </a:r>
                      <a:endParaRPr kumimoji="1" lang="ja-JP" altLang="en-US" sz="2400" dirty="0"/>
                    </a:p>
                  </a:txBody>
                  <a:tcPr/>
                </a:tc>
                <a:extLst>
                  <a:ext uri="{0D108BD9-81ED-4DB2-BD59-A6C34878D82A}">
                    <a16:rowId xmlns:a16="http://schemas.microsoft.com/office/drawing/2014/main" val="3407437518"/>
                  </a:ext>
                </a:extLst>
              </a:tr>
              <a:tr h="370840">
                <a:tc>
                  <a:txBody>
                    <a:bodyPr/>
                    <a:lstStyle/>
                    <a:p>
                      <a:pPr algn="ctr"/>
                      <a:r>
                        <a:rPr kumimoji="1" lang="ja-JP" altLang="en-US" sz="2400" dirty="0"/>
                        <a:t>どれ</a:t>
                      </a:r>
                    </a:p>
                  </a:txBody>
                  <a:tcPr/>
                </a:tc>
                <a:tc>
                  <a:txBody>
                    <a:bodyPr/>
                    <a:lstStyle/>
                    <a:p>
                      <a:pPr algn="ctr"/>
                      <a:r>
                        <a:rPr kumimoji="1" lang="ja-JP" altLang="en-US" sz="2400" i="0" dirty="0">
                          <a:latin typeface="+mj-lt"/>
                        </a:rPr>
                        <a:t>哪个</a:t>
                      </a:r>
                      <a:endParaRPr kumimoji="1" lang="ja-JP" altLang="en-US" sz="2400" dirty="0">
                        <a:latin typeface="+mj-lt"/>
                      </a:endParaRPr>
                    </a:p>
                  </a:txBody>
                  <a:tcPr/>
                </a:tc>
                <a:tc>
                  <a:txBody>
                    <a:bodyPr/>
                    <a:lstStyle/>
                    <a:p>
                      <a:pPr algn="ctr"/>
                      <a:r>
                        <a:rPr kumimoji="1" lang="en-US" altLang="ja-JP" sz="2400" i="0" dirty="0" err="1"/>
                        <a:t>nǎ</a:t>
                      </a:r>
                      <a:r>
                        <a:rPr kumimoji="1" lang="en-US" altLang="ja-JP" sz="2400" i="0" dirty="0"/>
                        <a:t> </a:t>
                      </a:r>
                      <a:r>
                        <a:rPr kumimoji="1" lang="en-US" altLang="ja-JP" sz="2400" i="0" dirty="0" err="1"/>
                        <a:t>ge</a:t>
                      </a:r>
                      <a:endParaRPr kumimoji="1" lang="ja-JP" altLang="en-US" sz="2400" dirty="0"/>
                    </a:p>
                  </a:txBody>
                  <a:tcPr/>
                </a:tc>
                <a:extLst>
                  <a:ext uri="{0D108BD9-81ED-4DB2-BD59-A6C34878D82A}">
                    <a16:rowId xmlns:a16="http://schemas.microsoft.com/office/drawing/2014/main" val="1911127543"/>
                  </a:ext>
                </a:extLst>
              </a:tr>
            </a:tbl>
          </a:graphicData>
        </a:graphic>
      </p:graphicFrame>
    </p:spTree>
    <p:extLst>
      <p:ext uri="{BB962C8B-B14F-4D97-AF65-F5344CB8AC3E}">
        <p14:creationId xmlns:p14="http://schemas.microsoft.com/office/powerpoint/2010/main" val="408564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4">
            <a:extLst>
              <a:ext uri="{FF2B5EF4-FFF2-40B4-BE49-F238E27FC236}">
                <a16:creationId xmlns:a16="http://schemas.microsoft.com/office/drawing/2014/main" id="{09846FD2-3BB1-36A4-A833-7202000AE849}"/>
              </a:ext>
            </a:extLst>
          </p:cNvPr>
          <p:cNvGraphicFramePr>
            <a:graphicFrameLocks noGrp="1"/>
          </p:cNvGraphicFramePr>
          <p:nvPr>
            <p:extLst>
              <p:ext uri="{D42A27DB-BD31-4B8C-83A1-F6EECF244321}">
                <p14:modId xmlns:p14="http://schemas.microsoft.com/office/powerpoint/2010/main" val="391303441"/>
              </p:ext>
            </p:extLst>
          </p:nvPr>
        </p:nvGraphicFramePr>
        <p:xfrm>
          <a:off x="297015" y="166370"/>
          <a:ext cx="5608485" cy="1097280"/>
        </p:xfrm>
        <a:graphic>
          <a:graphicData uri="http://schemas.openxmlformats.org/drawingml/2006/table">
            <a:tbl>
              <a:tblPr firstRow="1" bandRow="1">
                <a:tableStyleId>{5C22544A-7EE6-4342-B048-85BDC9FD1C3A}</a:tableStyleId>
              </a:tblPr>
              <a:tblGrid>
                <a:gridCol w="1869495">
                  <a:extLst>
                    <a:ext uri="{9D8B030D-6E8A-4147-A177-3AD203B41FA5}">
                      <a16:colId xmlns:a16="http://schemas.microsoft.com/office/drawing/2014/main" val="327983762"/>
                    </a:ext>
                  </a:extLst>
                </a:gridCol>
                <a:gridCol w="1869495">
                  <a:extLst>
                    <a:ext uri="{9D8B030D-6E8A-4147-A177-3AD203B41FA5}">
                      <a16:colId xmlns:a16="http://schemas.microsoft.com/office/drawing/2014/main" val="769876400"/>
                    </a:ext>
                  </a:extLst>
                </a:gridCol>
                <a:gridCol w="1869495">
                  <a:extLst>
                    <a:ext uri="{9D8B030D-6E8A-4147-A177-3AD203B41FA5}">
                      <a16:colId xmlns:a16="http://schemas.microsoft.com/office/drawing/2014/main" val="2269318776"/>
                    </a:ext>
                  </a:extLst>
                </a:gridCol>
              </a:tblGrid>
              <a:tr h="205105">
                <a:tc>
                  <a:txBody>
                    <a:bodyPr/>
                    <a:lstStyle/>
                    <a:p>
                      <a:pPr algn="ctr"/>
                      <a:r>
                        <a:rPr kumimoji="1" lang="ja-JP" altLang="en-US" sz="1200" dirty="0"/>
                        <a:t>日本語</a:t>
                      </a:r>
                    </a:p>
                  </a:txBody>
                  <a:tcPr/>
                </a:tc>
                <a:tc>
                  <a:txBody>
                    <a:bodyPr/>
                    <a:lstStyle/>
                    <a:p>
                      <a:pPr algn="ctr"/>
                      <a:r>
                        <a:rPr kumimoji="1" lang="ja-JP" altLang="en-US" sz="1200" dirty="0"/>
                        <a:t>中国語</a:t>
                      </a:r>
                    </a:p>
                  </a:txBody>
                  <a:tcPr/>
                </a:tc>
                <a:tc>
                  <a:txBody>
                    <a:bodyPr/>
                    <a:lstStyle/>
                    <a:p>
                      <a:pPr algn="ctr"/>
                      <a:r>
                        <a:rPr kumimoji="1" lang="ja-JP" altLang="en-US" sz="1200" dirty="0"/>
                        <a:t>ピンイン</a:t>
                      </a:r>
                    </a:p>
                  </a:txBody>
                  <a:tcPr/>
                </a:tc>
                <a:extLst>
                  <a:ext uri="{0D108BD9-81ED-4DB2-BD59-A6C34878D82A}">
                    <a16:rowId xmlns:a16="http://schemas.microsoft.com/office/drawing/2014/main" val="2327981996"/>
                  </a:ext>
                </a:extLst>
              </a:tr>
              <a:tr h="180975">
                <a:tc>
                  <a:txBody>
                    <a:bodyPr/>
                    <a:lstStyle/>
                    <a:p>
                      <a:pPr algn="ctr"/>
                      <a:r>
                        <a:rPr kumimoji="1" lang="ja-JP" altLang="en-US" sz="1200" dirty="0"/>
                        <a:t>これ</a:t>
                      </a:r>
                    </a:p>
                  </a:txBody>
                  <a:tcPr/>
                </a:tc>
                <a:tc>
                  <a:txBody>
                    <a:bodyPr/>
                    <a:lstStyle/>
                    <a:p>
                      <a:pPr algn="ctr"/>
                      <a:r>
                        <a:rPr kumimoji="1" lang="ja-JP" altLang="en-US" sz="1200" dirty="0">
                          <a:latin typeface="+mj-lt"/>
                        </a:rPr>
                        <a:t>这个</a:t>
                      </a:r>
                    </a:p>
                  </a:txBody>
                  <a:tcPr/>
                </a:tc>
                <a:tc>
                  <a:txBody>
                    <a:bodyPr/>
                    <a:lstStyle/>
                    <a:p>
                      <a:pPr algn="ctr"/>
                      <a:r>
                        <a:rPr kumimoji="1" lang="en-US" altLang="ja-JP" sz="1200" i="0" dirty="0" err="1"/>
                        <a:t>zhè</a:t>
                      </a:r>
                      <a:r>
                        <a:rPr kumimoji="1" lang="en-US" altLang="ja-JP" sz="1200" i="0" dirty="0"/>
                        <a:t> </a:t>
                      </a:r>
                      <a:r>
                        <a:rPr kumimoji="1" lang="en-US" altLang="ja-JP" sz="1200" i="0" dirty="0" err="1"/>
                        <a:t>ge</a:t>
                      </a:r>
                      <a:endParaRPr kumimoji="1" lang="ja-JP" altLang="en-US" sz="1200" dirty="0"/>
                    </a:p>
                  </a:txBody>
                  <a:tcPr/>
                </a:tc>
                <a:extLst>
                  <a:ext uri="{0D108BD9-81ED-4DB2-BD59-A6C34878D82A}">
                    <a16:rowId xmlns:a16="http://schemas.microsoft.com/office/drawing/2014/main" val="3648427405"/>
                  </a:ext>
                </a:extLst>
              </a:tr>
              <a:tr h="180975">
                <a:tc>
                  <a:txBody>
                    <a:bodyPr/>
                    <a:lstStyle/>
                    <a:p>
                      <a:pPr algn="ctr"/>
                      <a:r>
                        <a:rPr kumimoji="1" lang="ja-JP" altLang="en-US" sz="1200" dirty="0"/>
                        <a:t>それ、あれ</a:t>
                      </a:r>
                    </a:p>
                  </a:txBody>
                  <a:tcPr/>
                </a:tc>
                <a:tc>
                  <a:txBody>
                    <a:bodyPr/>
                    <a:lstStyle/>
                    <a:p>
                      <a:pPr algn="ctr"/>
                      <a:r>
                        <a:rPr kumimoji="1" lang="ja-JP" altLang="en-US" sz="1200" i="0" dirty="0">
                          <a:latin typeface="+mj-lt"/>
                        </a:rPr>
                        <a:t>那个</a:t>
                      </a:r>
                      <a:endParaRPr kumimoji="1" lang="ja-JP" altLang="en-US" sz="1200" dirty="0">
                        <a:latin typeface="+mj-lt"/>
                      </a:endParaRPr>
                    </a:p>
                  </a:txBody>
                  <a:tcPr/>
                </a:tc>
                <a:tc>
                  <a:txBody>
                    <a:bodyPr/>
                    <a:lstStyle/>
                    <a:p>
                      <a:pPr algn="ctr"/>
                      <a:r>
                        <a:rPr kumimoji="1" lang="en-US" altLang="ja-JP" sz="1200" i="0" dirty="0" err="1"/>
                        <a:t>nà</a:t>
                      </a:r>
                      <a:r>
                        <a:rPr kumimoji="1" lang="en-US" altLang="ja-JP" sz="1200" i="0" dirty="0"/>
                        <a:t> </a:t>
                      </a:r>
                      <a:r>
                        <a:rPr kumimoji="1" lang="en-US" altLang="ja-JP" sz="1200" i="0" dirty="0" err="1"/>
                        <a:t>ge</a:t>
                      </a:r>
                      <a:endParaRPr kumimoji="1" lang="ja-JP" altLang="en-US" sz="1200" dirty="0"/>
                    </a:p>
                  </a:txBody>
                  <a:tcPr/>
                </a:tc>
                <a:extLst>
                  <a:ext uri="{0D108BD9-81ED-4DB2-BD59-A6C34878D82A}">
                    <a16:rowId xmlns:a16="http://schemas.microsoft.com/office/drawing/2014/main" val="3407437518"/>
                  </a:ext>
                </a:extLst>
              </a:tr>
              <a:tr h="180975">
                <a:tc>
                  <a:txBody>
                    <a:bodyPr/>
                    <a:lstStyle/>
                    <a:p>
                      <a:pPr algn="ctr"/>
                      <a:r>
                        <a:rPr kumimoji="1" lang="ja-JP" altLang="en-US" sz="1200" dirty="0"/>
                        <a:t>どれ</a:t>
                      </a:r>
                    </a:p>
                  </a:txBody>
                  <a:tcPr/>
                </a:tc>
                <a:tc>
                  <a:txBody>
                    <a:bodyPr/>
                    <a:lstStyle/>
                    <a:p>
                      <a:pPr algn="ctr"/>
                      <a:r>
                        <a:rPr kumimoji="1" lang="ja-JP" altLang="en-US" sz="1200" i="0" dirty="0">
                          <a:latin typeface="+mj-lt"/>
                        </a:rPr>
                        <a:t>哪个</a:t>
                      </a:r>
                      <a:endParaRPr kumimoji="1" lang="ja-JP" altLang="en-US" sz="1200" dirty="0">
                        <a:latin typeface="+mj-lt"/>
                      </a:endParaRPr>
                    </a:p>
                  </a:txBody>
                  <a:tcPr/>
                </a:tc>
                <a:tc>
                  <a:txBody>
                    <a:bodyPr/>
                    <a:lstStyle/>
                    <a:p>
                      <a:pPr algn="ctr"/>
                      <a:r>
                        <a:rPr kumimoji="1" lang="en-US" altLang="ja-JP" sz="1200" i="0" dirty="0" err="1"/>
                        <a:t>nǎ</a:t>
                      </a:r>
                      <a:r>
                        <a:rPr kumimoji="1" lang="en-US" altLang="ja-JP" sz="1200" i="0" dirty="0"/>
                        <a:t> </a:t>
                      </a:r>
                      <a:r>
                        <a:rPr kumimoji="1" lang="en-US" altLang="ja-JP" sz="1200" i="0" dirty="0" err="1"/>
                        <a:t>ge</a:t>
                      </a:r>
                      <a:endParaRPr kumimoji="1" lang="ja-JP" altLang="en-US" sz="1200" dirty="0"/>
                    </a:p>
                  </a:txBody>
                  <a:tcPr/>
                </a:tc>
                <a:extLst>
                  <a:ext uri="{0D108BD9-81ED-4DB2-BD59-A6C34878D82A}">
                    <a16:rowId xmlns:a16="http://schemas.microsoft.com/office/drawing/2014/main" val="1911127543"/>
                  </a:ext>
                </a:extLst>
              </a:tr>
            </a:tbl>
          </a:graphicData>
        </a:graphic>
      </p:graphicFrame>
      <p:graphicFrame>
        <p:nvGraphicFramePr>
          <p:cNvPr id="7" name="表 7">
            <a:extLst>
              <a:ext uri="{FF2B5EF4-FFF2-40B4-BE49-F238E27FC236}">
                <a16:creationId xmlns:a16="http://schemas.microsoft.com/office/drawing/2014/main" id="{584DDA54-6802-595D-1A3E-89F7DA9D4CB8}"/>
              </a:ext>
            </a:extLst>
          </p:cNvPr>
          <p:cNvGraphicFramePr>
            <a:graphicFrameLocks noGrp="1"/>
          </p:cNvGraphicFramePr>
          <p:nvPr>
            <p:extLst>
              <p:ext uri="{D42A27DB-BD31-4B8C-83A1-F6EECF244321}">
                <p14:modId xmlns:p14="http://schemas.microsoft.com/office/powerpoint/2010/main" val="1762062675"/>
              </p:ext>
            </p:extLst>
          </p:nvPr>
        </p:nvGraphicFramePr>
        <p:xfrm>
          <a:off x="835024" y="2820457"/>
          <a:ext cx="10521951" cy="2804160"/>
        </p:xfrm>
        <a:graphic>
          <a:graphicData uri="http://schemas.openxmlformats.org/drawingml/2006/table">
            <a:tbl>
              <a:tblPr firstRow="1" bandRow="1">
                <a:tableStyleId>{5C22544A-7EE6-4342-B048-85BDC9FD1C3A}</a:tableStyleId>
              </a:tblPr>
              <a:tblGrid>
                <a:gridCol w="3507317">
                  <a:extLst>
                    <a:ext uri="{9D8B030D-6E8A-4147-A177-3AD203B41FA5}">
                      <a16:colId xmlns:a16="http://schemas.microsoft.com/office/drawing/2014/main" val="2739908334"/>
                    </a:ext>
                  </a:extLst>
                </a:gridCol>
                <a:gridCol w="3507317">
                  <a:extLst>
                    <a:ext uri="{9D8B030D-6E8A-4147-A177-3AD203B41FA5}">
                      <a16:colId xmlns:a16="http://schemas.microsoft.com/office/drawing/2014/main" val="889339523"/>
                    </a:ext>
                  </a:extLst>
                </a:gridCol>
                <a:gridCol w="3507317">
                  <a:extLst>
                    <a:ext uri="{9D8B030D-6E8A-4147-A177-3AD203B41FA5}">
                      <a16:colId xmlns:a16="http://schemas.microsoft.com/office/drawing/2014/main" val="922932548"/>
                    </a:ext>
                  </a:extLst>
                </a:gridCol>
              </a:tblGrid>
              <a:tr h="370840">
                <a:tc>
                  <a:txBody>
                    <a:bodyPr/>
                    <a:lstStyle/>
                    <a:p>
                      <a:pPr algn="ctr"/>
                      <a:r>
                        <a:rPr kumimoji="1" lang="ja-JP" altLang="en-US" sz="2800" dirty="0"/>
                        <a:t>日本語</a:t>
                      </a:r>
                    </a:p>
                  </a:txBody>
                  <a:tcPr/>
                </a:tc>
                <a:tc>
                  <a:txBody>
                    <a:bodyPr/>
                    <a:lstStyle/>
                    <a:p>
                      <a:pPr algn="ctr"/>
                      <a:r>
                        <a:rPr kumimoji="1" lang="ja-JP" altLang="en-US" sz="2800" dirty="0"/>
                        <a:t>中国語</a:t>
                      </a:r>
                    </a:p>
                  </a:txBody>
                  <a:tcPr/>
                </a:tc>
                <a:tc>
                  <a:txBody>
                    <a:bodyPr/>
                    <a:lstStyle/>
                    <a:p>
                      <a:pPr algn="ctr"/>
                      <a:r>
                        <a:rPr kumimoji="1" lang="ja-JP" altLang="en-US" sz="2800" dirty="0"/>
                        <a:t>ピンイン</a:t>
                      </a:r>
                    </a:p>
                  </a:txBody>
                  <a:tcPr/>
                </a:tc>
                <a:extLst>
                  <a:ext uri="{0D108BD9-81ED-4DB2-BD59-A6C34878D82A}">
                    <a16:rowId xmlns:a16="http://schemas.microsoft.com/office/drawing/2014/main" val="1106199203"/>
                  </a:ext>
                </a:extLst>
              </a:tr>
              <a:tr h="370840">
                <a:tc>
                  <a:txBody>
                    <a:bodyPr/>
                    <a:lstStyle/>
                    <a:p>
                      <a:r>
                        <a:rPr kumimoji="1" lang="ja-JP" altLang="en-US" sz="2400" dirty="0"/>
                        <a:t>これ</a:t>
                      </a:r>
                      <a:r>
                        <a:rPr kumimoji="1" lang="en-US" altLang="ja-JP" sz="2400" dirty="0"/>
                        <a:t>/</a:t>
                      </a:r>
                      <a:r>
                        <a:rPr kumimoji="1" lang="ja-JP" altLang="en-US" sz="2400" dirty="0"/>
                        <a:t>それは何ですか？</a:t>
                      </a:r>
                    </a:p>
                  </a:txBody>
                  <a:tcPr/>
                </a:tc>
                <a:tc>
                  <a:txBody>
                    <a:bodyPr/>
                    <a:lstStyle/>
                    <a:p>
                      <a:r>
                        <a:rPr lang="ja-JP" altLang="en-US" sz="2800" dirty="0"/>
                        <a:t>这个</a:t>
                      </a:r>
                      <a:r>
                        <a:rPr lang="en-US" altLang="ja-JP" sz="2800" dirty="0"/>
                        <a:t>/</a:t>
                      </a:r>
                      <a:r>
                        <a:rPr lang="ja-JP" altLang="en-US" sz="2800" dirty="0"/>
                        <a:t>那个是什么？</a:t>
                      </a:r>
                      <a:endParaRPr kumimoji="1" lang="ja-JP" altLang="en-US" sz="2800" dirty="0"/>
                    </a:p>
                  </a:txBody>
                  <a:tcPr/>
                </a:tc>
                <a:tc>
                  <a:txBody>
                    <a:bodyPr/>
                    <a:lstStyle/>
                    <a:p>
                      <a:r>
                        <a:rPr lang="ja-JP" altLang="en-US" sz="2800" dirty="0"/>
                        <a:t>zhè ge</a:t>
                      </a:r>
                      <a:r>
                        <a:rPr lang="en-US" altLang="ja-JP" sz="2800" dirty="0"/>
                        <a:t>/</a:t>
                      </a:r>
                      <a:r>
                        <a:rPr lang="ja-JP" altLang="en-US" sz="2800" dirty="0"/>
                        <a:t>nà ge  shì shén me</a:t>
                      </a:r>
                      <a:endParaRPr kumimoji="1" lang="ja-JP" altLang="en-US" sz="2800" dirty="0"/>
                    </a:p>
                  </a:txBody>
                  <a:tcPr/>
                </a:tc>
                <a:extLst>
                  <a:ext uri="{0D108BD9-81ED-4DB2-BD59-A6C34878D82A}">
                    <a16:rowId xmlns:a16="http://schemas.microsoft.com/office/drawing/2014/main" val="2050582341"/>
                  </a:ext>
                </a:extLst>
              </a:tr>
              <a:tr h="370840">
                <a:tc>
                  <a:txBody>
                    <a:bodyPr/>
                    <a:lstStyle/>
                    <a:p>
                      <a:r>
                        <a:rPr lang="ja-JP" altLang="en-US" sz="2400" dirty="0"/>
                        <a:t>どれを選びますか？</a:t>
                      </a:r>
                      <a:r>
                        <a:rPr lang="en-US" altLang="ja-JP" sz="2400" dirty="0"/>
                        <a:t>/</a:t>
                      </a:r>
                    </a:p>
                    <a:p>
                      <a:r>
                        <a:rPr lang="ja-JP" altLang="en-US" sz="2400" dirty="0"/>
                        <a:t>どれが欲しいですか？</a:t>
                      </a:r>
                      <a:endParaRPr kumimoji="1" lang="ja-JP" altLang="en-US" sz="2400" dirty="0"/>
                    </a:p>
                  </a:txBody>
                  <a:tcPr/>
                </a:tc>
                <a:tc>
                  <a:txBody>
                    <a:bodyPr/>
                    <a:lstStyle/>
                    <a:p>
                      <a:r>
                        <a:rPr lang="ja-JP" altLang="en-US" sz="2800" dirty="0"/>
                        <a:t>你要哪个</a:t>
                      </a:r>
                      <a:endParaRPr kumimoji="1" lang="ja-JP" altLang="en-US" sz="2800" dirty="0"/>
                    </a:p>
                  </a:txBody>
                  <a:tcPr/>
                </a:tc>
                <a:tc>
                  <a:txBody>
                    <a:bodyPr/>
                    <a:lstStyle/>
                    <a:p>
                      <a:r>
                        <a:rPr lang="ja-JP" altLang="en-US" sz="2800" dirty="0"/>
                        <a:t>nǐ yào nǎ ge</a:t>
                      </a:r>
                      <a:endParaRPr kumimoji="1" lang="ja-JP" altLang="en-US" sz="2800" dirty="0"/>
                    </a:p>
                  </a:txBody>
                  <a:tcPr/>
                </a:tc>
                <a:extLst>
                  <a:ext uri="{0D108BD9-81ED-4DB2-BD59-A6C34878D82A}">
                    <a16:rowId xmlns:a16="http://schemas.microsoft.com/office/drawing/2014/main" val="3860233356"/>
                  </a:ext>
                </a:extLst>
              </a:tr>
              <a:tr h="370840">
                <a:tc>
                  <a:txBody>
                    <a:bodyPr/>
                    <a:lstStyle/>
                    <a:p>
                      <a:r>
                        <a:rPr lang="ja-JP" altLang="en-US" sz="2400" dirty="0"/>
                        <a:t>それをください。</a:t>
                      </a:r>
                      <a:endParaRPr kumimoji="1" lang="ja-JP" altLang="en-US" sz="2400" dirty="0"/>
                    </a:p>
                  </a:txBody>
                  <a:tcPr/>
                </a:tc>
                <a:tc>
                  <a:txBody>
                    <a:bodyPr/>
                    <a:lstStyle/>
                    <a:p>
                      <a:r>
                        <a:rPr lang="ja-JP" altLang="en-US" sz="2800" dirty="0"/>
                        <a:t>请给我那个。</a:t>
                      </a:r>
                      <a:endParaRPr kumimoji="1" lang="ja-JP" altLang="en-US" sz="2800" dirty="0"/>
                    </a:p>
                  </a:txBody>
                  <a:tcPr/>
                </a:tc>
                <a:tc>
                  <a:txBody>
                    <a:bodyPr/>
                    <a:lstStyle/>
                    <a:p>
                      <a:r>
                        <a:rPr lang="ja-JP" altLang="en-US" sz="2800" dirty="0"/>
                        <a:t>qǐng gěi wǒ nà ge</a:t>
                      </a:r>
                      <a:endParaRPr kumimoji="1" lang="ja-JP" altLang="en-US" sz="2800" dirty="0"/>
                    </a:p>
                  </a:txBody>
                  <a:tcPr/>
                </a:tc>
                <a:extLst>
                  <a:ext uri="{0D108BD9-81ED-4DB2-BD59-A6C34878D82A}">
                    <a16:rowId xmlns:a16="http://schemas.microsoft.com/office/drawing/2014/main" val="2838014205"/>
                  </a:ext>
                </a:extLst>
              </a:tr>
            </a:tbl>
          </a:graphicData>
        </a:graphic>
      </p:graphicFrame>
      <p:cxnSp>
        <p:nvCxnSpPr>
          <p:cNvPr id="9" name="直線コネクタ 8">
            <a:extLst>
              <a:ext uri="{FF2B5EF4-FFF2-40B4-BE49-F238E27FC236}">
                <a16:creationId xmlns:a16="http://schemas.microsoft.com/office/drawing/2014/main" id="{7EEFF2C0-9E97-25F9-FE63-89475513A1B1}"/>
              </a:ext>
            </a:extLst>
          </p:cNvPr>
          <p:cNvCxnSpPr>
            <a:cxnSpLocks/>
          </p:cNvCxnSpPr>
          <p:nvPr/>
        </p:nvCxnSpPr>
        <p:spPr>
          <a:xfrm>
            <a:off x="297015" y="1263650"/>
            <a:ext cx="538009" cy="15705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46C7A169-93B1-6C33-EF1B-281C37097418}"/>
              </a:ext>
            </a:extLst>
          </p:cNvPr>
          <p:cNvCxnSpPr>
            <a:cxnSpLocks/>
          </p:cNvCxnSpPr>
          <p:nvPr/>
        </p:nvCxnSpPr>
        <p:spPr>
          <a:xfrm>
            <a:off x="5905500" y="1263650"/>
            <a:ext cx="5451475" cy="1570566"/>
          </a:xfrm>
          <a:prstGeom prst="line">
            <a:avLst/>
          </a:prstGeom>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52C01072-E837-1E4A-63E7-EB748C141741}"/>
              </a:ext>
            </a:extLst>
          </p:cNvPr>
          <p:cNvSpPr txBox="1"/>
          <p:nvPr/>
        </p:nvSpPr>
        <p:spPr>
          <a:xfrm>
            <a:off x="8486775" y="542925"/>
            <a:ext cx="5608485" cy="2739211"/>
          </a:xfrm>
          <a:prstGeom prst="rect">
            <a:avLst/>
          </a:prstGeom>
          <a:noFill/>
        </p:spPr>
        <p:txBody>
          <a:bodyPr wrap="square" rtlCol="0">
            <a:spAutoFit/>
          </a:bodyPr>
          <a:lstStyle/>
          <a:p>
            <a:r>
              <a:rPr lang="ja-JP" altLang="en-US" sz="4400" dirty="0">
                <a:highlight>
                  <a:srgbClr val="FFFF00"/>
                </a:highlight>
              </a:rPr>
              <a:t>这个</a:t>
            </a:r>
            <a:r>
              <a:rPr lang="en-US" altLang="ja-JP" sz="4400" dirty="0">
                <a:highlight>
                  <a:srgbClr val="FFFF00"/>
                </a:highlight>
              </a:rPr>
              <a:t>/</a:t>
            </a:r>
            <a:r>
              <a:rPr lang="ja-JP" altLang="en-US" sz="4400" dirty="0">
                <a:highlight>
                  <a:srgbClr val="FFFF00"/>
                </a:highlight>
              </a:rPr>
              <a:t>那个是什么？</a:t>
            </a:r>
            <a:endParaRPr kumimoji="1" lang="ja-JP" altLang="en-US" sz="4400" dirty="0">
              <a:highlight>
                <a:srgbClr val="FFFF00"/>
              </a:highlight>
            </a:endParaRPr>
          </a:p>
          <a:p>
            <a:r>
              <a:rPr kumimoji="1" lang="zh-CN" altLang="en-US" sz="4400" dirty="0">
                <a:highlight>
                  <a:srgbClr val="FFFF00"/>
                </a:highlight>
              </a:rPr>
              <a:t>这是什么？</a:t>
            </a:r>
            <a:endParaRPr kumimoji="1" lang="en-US" altLang="zh-CN" sz="4400" dirty="0">
              <a:highlight>
                <a:srgbClr val="FFFF00"/>
              </a:highlight>
            </a:endParaRPr>
          </a:p>
          <a:p>
            <a:r>
              <a:rPr kumimoji="1" lang="zh-CN" altLang="en-US" sz="4400" dirty="0">
                <a:highlight>
                  <a:srgbClr val="FFFF00"/>
                </a:highlight>
              </a:rPr>
              <a:t>这些是什么？</a:t>
            </a:r>
            <a:endParaRPr kumimoji="1" lang="en-US" altLang="zh-CN" sz="4400" dirty="0">
              <a:highlight>
                <a:srgbClr val="FFFF00"/>
              </a:highlight>
            </a:endParaRPr>
          </a:p>
          <a:p>
            <a:r>
              <a:rPr kumimoji="1" lang="zh-CN" altLang="en-US" sz="4000" dirty="0">
                <a:highlight>
                  <a:srgbClr val="FF0000"/>
                </a:highlight>
              </a:rPr>
              <a:t>区别</a:t>
            </a:r>
            <a:endParaRPr kumimoji="1" lang="ja-JP" altLang="en-US" sz="4000" dirty="0">
              <a:highlight>
                <a:srgbClr val="FF0000"/>
              </a:highlight>
            </a:endParaRPr>
          </a:p>
        </p:txBody>
      </p:sp>
    </p:spTree>
    <p:extLst>
      <p:ext uri="{BB962C8B-B14F-4D97-AF65-F5344CB8AC3E}">
        <p14:creationId xmlns:p14="http://schemas.microsoft.com/office/powerpoint/2010/main" val="3278743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FB0D91-95FD-CB7B-9662-93E6499FDBAE}"/>
              </a:ext>
            </a:extLst>
          </p:cNvPr>
          <p:cNvSpPr>
            <a:spLocks noGrp="1"/>
          </p:cNvSpPr>
          <p:nvPr>
            <p:ph type="title"/>
          </p:nvPr>
        </p:nvSpPr>
        <p:spPr>
          <a:xfrm>
            <a:off x="758952" y="758952"/>
            <a:ext cx="11109198" cy="4754880"/>
          </a:xfrm>
        </p:spPr>
        <p:txBody>
          <a:bodyPr>
            <a:normAutofit/>
          </a:bodyPr>
          <a:lstStyle/>
          <a:p>
            <a:pPr>
              <a:lnSpc>
                <a:spcPct val="150000"/>
              </a:lnSpc>
            </a:pPr>
            <a:r>
              <a:rPr kumimoji="1" lang="en-US" altLang="ja-JP" sz="4000" b="1" i="0" dirty="0"/>
              <a:t>Unit4 </a:t>
            </a:r>
            <a:br>
              <a:rPr kumimoji="1" lang="en-US" altLang="ja-JP" sz="4000" i="0" dirty="0"/>
            </a:br>
            <a:r>
              <a:rPr kumimoji="1" lang="ja-JP" altLang="en-US" sz="4000" i="0" dirty="0"/>
              <a:t>「是」②「指示代名詞＋是＋物の名詞」</a:t>
            </a:r>
            <a:br>
              <a:rPr kumimoji="1" lang="en-US" altLang="ja-JP" sz="4000" i="0" dirty="0"/>
            </a:br>
            <a:r>
              <a:rPr kumimoji="1" lang="ja-JP" altLang="en-US" sz="4000" i="0" dirty="0"/>
              <a:t>ｐ</a:t>
            </a:r>
            <a:r>
              <a:rPr kumimoji="1" lang="en-US" altLang="ja-JP" sz="4000" i="0" dirty="0"/>
              <a:t>50</a:t>
            </a:r>
            <a:r>
              <a:rPr kumimoji="1" lang="ja-JP" altLang="en-US" sz="4000" i="0" dirty="0"/>
              <a:t>～</a:t>
            </a:r>
          </a:p>
        </p:txBody>
      </p:sp>
    </p:spTree>
    <p:extLst>
      <p:ext uri="{BB962C8B-B14F-4D97-AF65-F5344CB8AC3E}">
        <p14:creationId xmlns:p14="http://schemas.microsoft.com/office/powerpoint/2010/main" val="2423119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06DCAF20-51B7-3283-1542-1C656F651D8E}"/>
              </a:ext>
            </a:extLst>
          </p:cNvPr>
          <p:cNvSpPr>
            <a:spLocks noGrp="1"/>
          </p:cNvSpPr>
          <p:nvPr>
            <p:ph type="title"/>
          </p:nvPr>
        </p:nvSpPr>
        <p:spPr>
          <a:xfrm>
            <a:off x="2194560" y="2436578"/>
            <a:ext cx="8321040" cy="1855475"/>
          </a:xfrm>
        </p:spPr>
        <p:txBody>
          <a:bodyPr anchor="ctr">
            <a:normAutofit/>
          </a:bodyPr>
          <a:lstStyle/>
          <a:p>
            <a:pPr algn="ctr"/>
            <a:br>
              <a:rPr kumimoji="1" lang="en-US" altLang="zh-CN" i="0" dirty="0"/>
            </a:br>
            <a:r>
              <a:rPr kumimoji="1" lang="zh-CN" altLang="en-US" i="0" dirty="0"/>
              <a:t>再 见！</a:t>
            </a:r>
            <a:endParaRPr kumimoji="1" lang="ja-JP" altLang="en-US" i="0" dirty="0"/>
          </a:p>
        </p:txBody>
      </p:sp>
      <p:cxnSp>
        <p:nvCxnSpPr>
          <p:cNvPr id="10" name="Straight Connector 9">
            <a:extLst>
              <a:ext uri="{FF2B5EF4-FFF2-40B4-BE49-F238E27FC236}">
                <a16:creationId xmlns:a16="http://schemas.microsoft.com/office/drawing/2014/main" id="{8BD593FB-2EA4-4795-AC37-1F9E8954E4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981200" y="2936160"/>
            <a:ext cx="822960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4" name="表 3">
            <a:extLst>
              <a:ext uri="{FF2B5EF4-FFF2-40B4-BE49-F238E27FC236}">
                <a16:creationId xmlns:a16="http://schemas.microsoft.com/office/drawing/2014/main" id="{E93A6EAD-1540-4F8C-9B37-55A3EB51D64B}"/>
              </a:ext>
            </a:extLst>
          </p:cNvPr>
          <p:cNvGraphicFramePr>
            <a:graphicFrameLocks noGrp="1"/>
          </p:cNvGraphicFramePr>
          <p:nvPr>
            <p:extLst>
              <p:ext uri="{D42A27DB-BD31-4B8C-83A1-F6EECF244321}">
                <p14:modId xmlns:p14="http://schemas.microsoft.com/office/powerpoint/2010/main" val="4018647307"/>
              </p:ext>
            </p:extLst>
          </p:nvPr>
        </p:nvGraphicFramePr>
        <p:xfrm>
          <a:off x="3999548" y="2047788"/>
          <a:ext cx="4192904" cy="518160"/>
        </p:xfrm>
        <a:graphic>
          <a:graphicData uri="http://schemas.openxmlformats.org/drawingml/2006/table">
            <a:tbl>
              <a:tblPr/>
              <a:tblGrid>
                <a:gridCol w="2096452">
                  <a:extLst>
                    <a:ext uri="{9D8B030D-6E8A-4147-A177-3AD203B41FA5}">
                      <a16:colId xmlns:a16="http://schemas.microsoft.com/office/drawing/2014/main" val="4207462372"/>
                    </a:ext>
                  </a:extLst>
                </a:gridCol>
                <a:gridCol w="2096452">
                  <a:extLst>
                    <a:ext uri="{9D8B030D-6E8A-4147-A177-3AD203B41FA5}">
                      <a16:colId xmlns:a16="http://schemas.microsoft.com/office/drawing/2014/main" val="3091523754"/>
                    </a:ext>
                  </a:extLst>
                </a:gridCol>
              </a:tblGrid>
              <a:tr h="304800">
                <a:tc>
                  <a:txBody>
                    <a:bodyPr/>
                    <a:lstStyle/>
                    <a:p>
                      <a:pPr algn="ctr"/>
                      <a:r>
                        <a:rPr lang="en-US" sz="3200" dirty="0" err="1"/>
                        <a:t>zài</a:t>
                      </a:r>
                      <a:endParaRPr lang="en-US" sz="3200" dirty="0"/>
                    </a:p>
                  </a:txBody>
                  <a:tcPr marL="15240" marR="15240" marT="15240" marB="15240" anchor="ctr">
                    <a:lnL>
                      <a:noFill/>
                    </a:lnL>
                    <a:lnR>
                      <a:noFill/>
                    </a:lnR>
                    <a:lnT>
                      <a:noFill/>
                    </a:lnT>
                    <a:lnB>
                      <a:noFill/>
                    </a:lnB>
                    <a:solidFill>
                      <a:srgbClr val="FFFFFF"/>
                    </a:solidFill>
                  </a:tcPr>
                </a:tc>
                <a:tc>
                  <a:txBody>
                    <a:bodyPr/>
                    <a:lstStyle/>
                    <a:p>
                      <a:pPr algn="ctr"/>
                      <a:r>
                        <a:rPr lang="en-US" sz="3200" dirty="0" err="1"/>
                        <a:t>jiàn</a:t>
                      </a:r>
                      <a:endParaRPr lang="en-US" sz="3200" dirty="0"/>
                    </a:p>
                  </a:txBody>
                  <a:tcPr marL="15240" marR="15240" marT="15240" marB="15240" anchor="ctr">
                    <a:lnL>
                      <a:noFill/>
                    </a:lnL>
                    <a:lnR>
                      <a:noFill/>
                    </a:lnR>
                    <a:lnT>
                      <a:noFill/>
                    </a:lnT>
                    <a:lnB>
                      <a:noFill/>
                    </a:lnB>
                    <a:solidFill>
                      <a:srgbClr val="FFFFFF"/>
                    </a:solidFill>
                  </a:tcPr>
                </a:tc>
                <a:extLst>
                  <a:ext uri="{0D108BD9-81ED-4DB2-BD59-A6C34878D82A}">
                    <a16:rowId xmlns:a16="http://schemas.microsoft.com/office/drawing/2014/main" val="1577127126"/>
                  </a:ext>
                </a:extLst>
              </a:tr>
            </a:tbl>
          </a:graphicData>
        </a:graphic>
      </p:graphicFrame>
    </p:spTree>
    <p:extLst>
      <p:ext uri="{BB962C8B-B14F-4D97-AF65-F5344CB8AC3E}">
        <p14:creationId xmlns:p14="http://schemas.microsoft.com/office/powerpoint/2010/main" val="3593103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2" name="Rectangle 35">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37">
            <a:extLst>
              <a:ext uri="{FF2B5EF4-FFF2-40B4-BE49-F238E27FC236}">
                <a16:creationId xmlns:a16="http://schemas.microsoft.com/office/drawing/2014/main" id="{41113FF5-9B84-4A89-BF52-EA3C7E01A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195596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1EC16AF5-2A6F-507B-661E-1BDE7D5F32FF}"/>
              </a:ext>
            </a:extLst>
          </p:cNvPr>
          <p:cNvSpPr>
            <a:spLocks noGrp="1"/>
          </p:cNvSpPr>
          <p:nvPr>
            <p:ph type="title"/>
          </p:nvPr>
        </p:nvSpPr>
        <p:spPr>
          <a:xfrm>
            <a:off x="758952" y="420625"/>
            <a:ext cx="10667998" cy="1326814"/>
          </a:xfrm>
        </p:spPr>
        <p:txBody>
          <a:bodyPr anchor="ctr">
            <a:normAutofit/>
          </a:bodyPr>
          <a:lstStyle/>
          <a:p>
            <a:r>
              <a:rPr kumimoji="1" lang="ja-JP" altLang="en-US">
                <a:solidFill>
                  <a:schemeClr val="bg1"/>
                </a:solidFill>
              </a:rPr>
              <a:t>今日の流れ</a:t>
            </a:r>
          </a:p>
        </p:txBody>
      </p:sp>
      <p:sp>
        <p:nvSpPr>
          <p:cNvPr id="44"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14" name="コンテンツ プレースホルダー 2">
            <a:extLst>
              <a:ext uri="{FF2B5EF4-FFF2-40B4-BE49-F238E27FC236}">
                <a16:creationId xmlns:a16="http://schemas.microsoft.com/office/drawing/2014/main" id="{888BCC95-5F80-9BA9-A87F-7797C2394EE8}"/>
              </a:ext>
            </a:extLst>
          </p:cNvPr>
          <p:cNvGraphicFramePr>
            <a:graphicFrameLocks noGrp="1"/>
          </p:cNvGraphicFramePr>
          <p:nvPr>
            <p:ph idx="1"/>
            <p:extLst>
              <p:ext uri="{D42A27DB-BD31-4B8C-83A1-F6EECF244321}">
                <p14:modId xmlns:p14="http://schemas.microsoft.com/office/powerpoint/2010/main" val="870549216"/>
              </p:ext>
            </p:extLst>
          </p:nvPr>
        </p:nvGraphicFramePr>
        <p:xfrm>
          <a:off x="1562100" y="2376593"/>
          <a:ext cx="8296275" cy="34069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吹き出し: 角を丸めた四角形 5">
            <a:extLst>
              <a:ext uri="{FF2B5EF4-FFF2-40B4-BE49-F238E27FC236}">
                <a16:creationId xmlns:a16="http://schemas.microsoft.com/office/drawing/2014/main" id="{0ACB6452-5903-4A21-FBA7-A328D27C13FB}"/>
              </a:ext>
            </a:extLst>
          </p:cNvPr>
          <p:cNvSpPr/>
          <p:nvPr/>
        </p:nvSpPr>
        <p:spPr>
          <a:xfrm>
            <a:off x="9001125" y="3000375"/>
            <a:ext cx="1628775" cy="428625"/>
          </a:xfrm>
          <a:prstGeom prst="wedgeRoundRectCallout">
            <a:avLst>
              <a:gd name="adj1" fmla="val -41301"/>
              <a:gd name="adj2" fmla="val 8027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時間があれば</a:t>
            </a:r>
          </a:p>
        </p:txBody>
      </p:sp>
    </p:spTree>
    <p:extLst>
      <p:ext uri="{BB962C8B-B14F-4D97-AF65-F5344CB8AC3E}">
        <p14:creationId xmlns:p14="http://schemas.microsoft.com/office/powerpoint/2010/main" val="17920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C3E338-0068-B2C1-1287-CD6AC038D7DA}"/>
              </a:ext>
            </a:extLst>
          </p:cNvPr>
          <p:cNvSpPr>
            <a:spLocks noGrp="1"/>
          </p:cNvSpPr>
          <p:nvPr>
            <p:ph type="title"/>
          </p:nvPr>
        </p:nvSpPr>
        <p:spPr>
          <a:xfrm>
            <a:off x="4759452" y="2482977"/>
            <a:ext cx="2412873" cy="1460373"/>
          </a:xfrm>
        </p:spPr>
        <p:txBody>
          <a:bodyPr>
            <a:normAutofit/>
          </a:bodyPr>
          <a:lstStyle/>
          <a:p>
            <a:r>
              <a:rPr kumimoji="1" lang="ja-JP" altLang="en-US" sz="7200" i="0" dirty="0"/>
              <a:t>復習</a:t>
            </a:r>
          </a:p>
        </p:txBody>
      </p:sp>
    </p:spTree>
    <p:extLst>
      <p:ext uri="{BB962C8B-B14F-4D97-AF65-F5344CB8AC3E}">
        <p14:creationId xmlns:p14="http://schemas.microsoft.com/office/powerpoint/2010/main" val="4012936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B29D51FF-71C0-6EB7-972E-509F37E8ABBB}"/>
              </a:ext>
            </a:extLst>
          </p:cNvPr>
          <p:cNvSpPr>
            <a:spLocks noGrp="1"/>
          </p:cNvSpPr>
          <p:nvPr>
            <p:ph type="title"/>
          </p:nvPr>
        </p:nvSpPr>
        <p:spPr>
          <a:xfrm>
            <a:off x="758952" y="379475"/>
            <a:ext cx="10671048" cy="1554480"/>
          </a:xfrm>
        </p:spPr>
        <p:txBody>
          <a:bodyPr anchor="ctr">
            <a:normAutofit/>
          </a:bodyPr>
          <a:lstStyle/>
          <a:p>
            <a:r>
              <a:rPr kumimoji="1" lang="en-US" altLang="ja-JP" sz="5100" i="0" dirty="0">
                <a:solidFill>
                  <a:schemeClr val="bg1"/>
                </a:solidFill>
              </a:rPr>
              <a:t>Unit3 </a:t>
            </a:r>
            <a:r>
              <a:rPr kumimoji="1" lang="ja-JP" altLang="en-US" sz="5100" i="0" dirty="0">
                <a:solidFill>
                  <a:schemeClr val="bg1"/>
                </a:solidFill>
              </a:rPr>
              <a:t>「是」①「人＋是＋人の名詞」</a:t>
            </a:r>
            <a:r>
              <a:rPr kumimoji="1" lang="en-US" altLang="zh-CN" sz="5100" i="0" dirty="0">
                <a:solidFill>
                  <a:schemeClr val="bg1"/>
                </a:solidFill>
              </a:rPr>
              <a:t>p42</a:t>
            </a:r>
            <a:r>
              <a:rPr kumimoji="1" lang="ja-JP" altLang="en-US" sz="5100" i="0" dirty="0">
                <a:solidFill>
                  <a:schemeClr val="bg1"/>
                </a:solidFill>
              </a:rPr>
              <a:t>～</a:t>
            </a:r>
            <a:r>
              <a:rPr kumimoji="1" lang="en-US" altLang="ja-JP" sz="5100" i="0" dirty="0">
                <a:solidFill>
                  <a:schemeClr val="bg1"/>
                </a:solidFill>
              </a:rPr>
              <a:t>47</a:t>
            </a:r>
            <a:endParaRPr kumimoji="1" lang="ja-JP" altLang="en-US" sz="5100" i="0" dirty="0">
              <a:solidFill>
                <a:schemeClr val="bg1"/>
              </a:solidFill>
            </a:endParaRPr>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5" name="表 4">
            <a:extLst>
              <a:ext uri="{FF2B5EF4-FFF2-40B4-BE49-F238E27FC236}">
                <a16:creationId xmlns:a16="http://schemas.microsoft.com/office/drawing/2014/main" id="{75427220-3439-EAD8-11D1-537159EBF53D}"/>
              </a:ext>
            </a:extLst>
          </p:cNvPr>
          <p:cNvGraphicFramePr>
            <a:graphicFrameLocks noGrp="1"/>
          </p:cNvGraphicFramePr>
          <p:nvPr>
            <p:extLst>
              <p:ext uri="{D42A27DB-BD31-4B8C-83A1-F6EECF244321}">
                <p14:modId xmlns:p14="http://schemas.microsoft.com/office/powerpoint/2010/main" val="364704771"/>
              </p:ext>
            </p:extLst>
          </p:nvPr>
        </p:nvGraphicFramePr>
        <p:xfrm>
          <a:off x="2030476" y="3303252"/>
          <a:ext cx="8127999" cy="23469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27983762"/>
                    </a:ext>
                  </a:extLst>
                </a:gridCol>
                <a:gridCol w="2709333">
                  <a:extLst>
                    <a:ext uri="{9D8B030D-6E8A-4147-A177-3AD203B41FA5}">
                      <a16:colId xmlns:a16="http://schemas.microsoft.com/office/drawing/2014/main" val="769876400"/>
                    </a:ext>
                  </a:extLst>
                </a:gridCol>
                <a:gridCol w="2709333">
                  <a:extLst>
                    <a:ext uri="{9D8B030D-6E8A-4147-A177-3AD203B41FA5}">
                      <a16:colId xmlns:a16="http://schemas.microsoft.com/office/drawing/2014/main" val="2269318776"/>
                    </a:ext>
                  </a:extLst>
                </a:gridCol>
              </a:tblGrid>
              <a:tr h="281044">
                <a:tc>
                  <a:txBody>
                    <a:bodyPr/>
                    <a:lstStyle/>
                    <a:p>
                      <a:pPr algn="ctr"/>
                      <a:r>
                        <a:rPr kumimoji="1" lang="ja-JP" altLang="en-US" sz="2800" dirty="0"/>
                        <a:t>日本語</a:t>
                      </a:r>
                    </a:p>
                  </a:txBody>
                  <a:tcPr/>
                </a:tc>
                <a:tc>
                  <a:txBody>
                    <a:bodyPr/>
                    <a:lstStyle/>
                    <a:p>
                      <a:pPr algn="ctr"/>
                      <a:r>
                        <a:rPr kumimoji="1" lang="ja-JP" altLang="en-US" sz="2800" dirty="0"/>
                        <a:t>中国語</a:t>
                      </a:r>
                    </a:p>
                  </a:txBody>
                  <a:tcPr/>
                </a:tc>
                <a:tc>
                  <a:txBody>
                    <a:bodyPr/>
                    <a:lstStyle/>
                    <a:p>
                      <a:pPr algn="ctr"/>
                      <a:r>
                        <a:rPr kumimoji="1" lang="ja-JP" altLang="en-US" sz="2800" dirty="0"/>
                        <a:t>ピンイン</a:t>
                      </a:r>
                    </a:p>
                  </a:txBody>
                  <a:tcPr/>
                </a:tc>
                <a:extLst>
                  <a:ext uri="{0D108BD9-81ED-4DB2-BD59-A6C34878D82A}">
                    <a16:rowId xmlns:a16="http://schemas.microsoft.com/office/drawing/2014/main" val="2327981996"/>
                  </a:ext>
                </a:extLst>
              </a:tr>
              <a:tr h="370840">
                <a:tc>
                  <a:txBody>
                    <a:bodyPr/>
                    <a:lstStyle/>
                    <a:p>
                      <a:pPr algn="ctr"/>
                      <a:r>
                        <a:rPr kumimoji="1" lang="ja-JP" altLang="en-US" sz="2400" b="0" dirty="0"/>
                        <a:t>台湾</a:t>
                      </a:r>
                      <a:endParaRPr kumimoji="1" lang="ja-JP" altLang="en-US" sz="2400" b="0" kern="1200" dirty="0">
                        <a:solidFill>
                          <a:schemeClr val="dk1"/>
                        </a:solidFill>
                        <a:latin typeface="+mn-lt"/>
                        <a:ea typeface="+mn-ea"/>
                        <a:cs typeface="+mn-cs"/>
                      </a:endParaRPr>
                    </a:p>
                  </a:txBody>
                  <a:tcPr/>
                </a:tc>
                <a:tc>
                  <a:txBody>
                    <a:bodyPr/>
                    <a:lstStyle/>
                    <a:p>
                      <a:pPr algn="ctr"/>
                      <a:r>
                        <a:rPr kumimoji="1" lang="ja-JP" altLang="en-US" sz="2400" b="0" dirty="0"/>
                        <a:t>台湾</a:t>
                      </a:r>
                      <a:endParaRPr kumimoji="1" lang="ja-JP" altLang="en-US" sz="2400" b="0" dirty="0">
                        <a:latin typeface="+mj-lt"/>
                      </a:endParaRPr>
                    </a:p>
                  </a:txBody>
                  <a:tcPr/>
                </a:tc>
                <a:tc>
                  <a:txBody>
                    <a:bodyPr/>
                    <a:lstStyle/>
                    <a:p>
                      <a:pPr algn="ctr"/>
                      <a:r>
                        <a:rPr kumimoji="1" lang="en-US" altLang="ja-JP" sz="2400" dirty="0" err="1"/>
                        <a:t>tái</a:t>
                      </a:r>
                      <a:r>
                        <a:rPr kumimoji="1" lang="en-US" altLang="ja-JP" sz="2400" dirty="0"/>
                        <a:t> </a:t>
                      </a:r>
                      <a:r>
                        <a:rPr kumimoji="1" lang="en-US" altLang="ja-JP" sz="2400" dirty="0" err="1"/>
                        <a:t>wān</a:t>
                      </a:r>
                      <a:endParaRPr kumimoji="1" lang="ja-JP" altLang="en-US" sz="2400" dirty="0"/>
                    </a:p>
                  </a:txBody>
                  <a:tcPr/>
                </a:tc>
                <a:extLst>
                  <a:ext uri="{0D108BD9-81ED-4DB2-BD59-A6C34878D82A}">
                    <a16:rowId xmlns:a16="http://schemas.microsoft.com/office/drawing/2014/main" val="3648427405"/>
                  </a:ext>
                </a:extLst>
              </a:tr>
              <a:tr h="370840">
                <a:tc>
                  <a:txBody>
                    <a:bodyPr/>
                    <a:lstStyle/>
                    <a:p>
                      <a:pPr algn="ctr"/>
                      <a:r>
                        <a:rPr kumimoji="1" lang="ja-JP" altLang="en-US" sz="2400" b="0" dirty="0"/>
                        <a:t>香港</a:t>
                      </a:r>
                      <a:endParaRPr kumimoji="1" lang="ja-JP" altLang="en-US" sz="2400" b="0" kern="1200" dirty="0">
                        <a:solidFill>
                          <a:schemeClr val="dk1"/>
                        </a:solidFill>
                        <a:latin typeface="+mn-lt"/>
                        <a:ea typeface="+mn-ea"/>
                        <a:cs typeface="+mn-cs"/>
                      </a:endParaRPr>
                    </a:p>
                  </a:txBody>
                  <a:tcPr/>
                </a:tc>
                <a:tc>
                  <a:txBody>
                    <a:bodyPr/>
                    <a:lstStyle/>
                    <a:p>
                      <a:pPr algn="ctr"/>
                      <a:r>
                        <a:rPr kumimoji="1" lang="ja-JP" altLang="en-US" sz="2400" b="0" dirty="0"/>
                        <a:t>香港</a:t>
                      </a:r>
                      <a:endParaRPr kumimoji="1" lang="ja-JP" altLang="en-US" sz="2400" b="0" dirty="0">
                        <a:latin typeface="+mj-lt"/>
                      </a:endParaRPr>
                    </a:p>
                  </a:txBody>
                  <a:tcPr/>
                </a:tc>
                <a:tc>
                  <a:txBody>
                    <a:bodyPr/>
                    <a:lstStyle/>
                    <a:p>
                      <a:pPr algn="ctr"/>
                      <a:r>
                        <a:rPr kumimoji="1" lang="en-US" altLang="ja-JP" sz="2400" dirty="0" err="1"/>
                        <a:t>xiāng</a:t>
                      </a:r>
                      <a:r>
                        <a:rPr kumimoji="1" lang="en-US" altLang="ja-JP" sz="2400" dirty="0"/>
                        <a:t> </a:t>
                      </a:r>
                      <a:r>
                        <a:rPr kumimoji="1" lang="en-US" altLang="ja-JP" sz="2400" dirty="0" err="1"/>
                        <a:t>gǎng</a:t>
                      </a:r>
                      <a:endParaRPr kumimoji="1" lang="ja-JP" altLang="en-US" sz="2400" dirty="0"/>
                    </a:p>
                  </a:txBody>
                  <a:tcPr/>
                </a:tc>
                <a:extLst>
                  <a:ext uri="{0D108BD9-81ED-4DB2-BD59-A6C34878D82A}">
                    <a16:rowId xmlns:a16="http://schemas.microsoft.com/office/drawing/2014/main" val="3407437518"/>
                  </a:ext>
                </a:extLst>
              </a:tr>
              <a:tr h="370840">
                <a:tc>
                  <a:txBody>
                    <a:bodyPr/>
                    <a:lstStyle/>
                    <a:p>
                      <a:pPr algn="ctr"/>
                      <a:r>
                        <a:rPr kumimoji="1" lang="ja-JP" altLang="en-US" sz="2400" dirty="0"/>
                        <a:t>シンガポール</a:t>
                      </a:r>
                    </a:p>
                  </a:txBody>
                  <a:tcPr/>
                </a:tc>
                <a:tc>
                  <a:txBody>
                    <a:bodyPr/>
                    <a:lstStyle/>
                    <a:p>
                      <a:pPr algn="ctr"/>
                      <a:r>
                        <a:rPr kumimoji="1" lang="ja-JP" altLang="en-US" sz="2400" b="0" dirty="0"/>
                        <a:t>新加坡</a:t>
                      </a:r>
                      <a:endParaRPr kumimoji="1" lang="ja-JP" altLang="en-US" sz="2400" b="0" dirty="0">
                        <a:latin typeface="+mj-lt"/>
                      </a:endParaRPr>
                    </a:p>
                  </a:txBody>
                  <a:tcPr/>
                </a:tc>
                <a:tc>
                  <a:txBody>
                    <a:bodyPr/>
                    <a:lstStyle/>
                    <a:p>
                      <a:pPr algn="ctr"/>
                      <a:r>
                        <a:rPr kumimoji="1" lang="en-US" altLang="zh-CN" sz="2400" dirty="0" err="1"/>
                        <a:t>x</a:t>
                      </a:r>
                      <a:r>
                        <a:rPr kumimoji="1" lang="en-US" altLang="ja-JP" sz="2400" dirty="0" err="1"/>
                        <a:t>īn</a:t>
                      </a:r>
                      <a:r>
                        <a:rPr kumimoji="1" lang="en-US" altLang="ja-JP" sz="2400" dirty="0"/>
                        <a:t> </a:t>
                      </a:r>
                      <a:r>
                        <a:rPr kumimoji="1" lang="en-US" altLang="ja-JP" sz="2400" dirty="0" err="1"/>
                        <a:t>jiā</a:t>
                      </a:r>
                      <a:r>
                        <a:rPr kumimoji="1" lang="en-US" altLang="ja-JP" sz="2400" dirty="0"/>
                        <a:t>	 </a:t>
                      </a:r>
                      <a:r>
                        <a:rPr kumimoji="1" lang="en-US" altLang="ja-JP" sz="2400" dirty="0" err="1"/>
                        <a:t>pō</a:t>
                      </a:r>
                      <a:endParaRPr kumimoji="1" lang="ja-JP" altLang="en-US" sz="2400" dirty="0"/>
                    </a:p>
                  </a:txBody>
                  <a:tcPr/>
                </a:tc>
                <a:extLst>
                  <a:ext uri="{0D108BD9-81ED-4DB2-BD59-A6C34878D82A}">
                    <a16:rowId xmlns:a16="http://schemas.microsoft.com/office/drawing/2014/main" val="1911127543"/>
                  </a:ext>
                </a:extLst>
              </a:tr>
              <a:tr h="370840">
                <a:tc>
                  <a:txBody>
                    <a:bodyPr/>
                    <a:lstStyle/>
                    <a:p>
                      <a:pPr algn="ctr"/>
                      <a:r>
                        <a:rPr kumimoji="1" lang="ja-JP" altLang="en-US" sz="2400" dirty="0"/>
                        <a:t>マレーシア</a:t>
                      </a:r>
                    </a:p>
                  </a:txBody>
                  <a:tcPr/>
                </a:tc>
                <a:tc>
                  <a:txBody>
                    <a:bodyPr/>
                    <a:lstStyle/>
                    <a:p>
                      <a:pPr algn="ctr"/>
                      <a:r>
                        <a:rPr kumimoji="1" lang="ja-JP" altLang="en-US" sz="2400" b="0" dirty="0"/>
                        <a:t>马来西亚</a:t>
                      </a:r>
                      <a:endParaRPr kumimoji="1" lang="ja-JP" altLang="en-US" sz="2400" b="0" dirty="0">
                        <a:latin typeface="+mj-lt"/>
                      </a:endParaRPr>
                    </a:p>
                  </a:txBody>
                  <a:tcPr/>
                </a:tc>
                <a:tc>
                  <a:txBody>
                    <a:bodyPr/>
                    <a:lstStyle/>
                    <a:p>
                      <a:pPr algn="ctr"/>
                      <a:r>
                        <a:rPr kumimoji="1" lang="en-US" altLang="ja-JP" sz="2400" dirty="0" err="1"/>
                        <a:t>mǎ</a:t>
                      </a:r>
                      <a:r>
                        <a:rPr kumimoji="1" lang="en-US" altLang="ja-JP" sz="2400" dirty="0"/>
                        <a:t>   </a:t>
                      </a:r>
                      <a:r>
                        <a:rPr kumimoji="1" lang="en-US" altLang="ja-JP" sz="2400" dirty="0" err="1"/>
                        <a:t>lái</a:t>
                      </a:r>
                      <a:r>
                        <a:rPr kumimoji="1" lang="en-US" altLang="ja-JP" sz="2400" dirty="0"/>
                        <a:t>   </a:t>
                      </a:r>
                      <a:r>
                        <a:rPr kumimoji="1" lang="en-US" altLang="ja-JP" sz="2400" dirty="0" err="1"/>
                        <a:t>xī</a:t>
                      </a:r>
                      <a:r>
                        <a:rPr kumimoji="1" lang="en-US" altLang="ja-JP" sz="2400" dirty="0"/>
                        <a:t>  </a:t>
                      </a:r>
                      <a:r>
                        <a:rPr kumimoji="1" lang="en-US" altLang="ja-JP" sz="2400" dirty="0" err="1"/>
                        <a:t>yà</a:t>
                      </a:r>
                      <a:endParaRPr kumimoji="1" lang="ja-JP" altLang="en-US" sz="2400" dirty="0"/>
                    </a:p>
                  </a:txBody>
                  <a:tcPr/>
                </a:tc>
                <a:extLst>
                  <a:ext uri="{0D108BD9-81ED-4DB2-BD59-A6C34878D82A}">
                    <a16:rowId xmlns:a16="http://schemas.microsoft.com/office/drawing/2014/main" val="96676130"/>
                  </a:ext>
                </a:extLst>
              </a:tr>
            </a:tbl>
          </a:graphicData>
        </a:graphic>
      </p:graphicFrame>
      <p:sp>
        <p:nvSpPr>
          <p:cNvPr id="13" name="テキスト ボックス 12">
            <a:extLst>
              <a:ext uri="{FF2B5EF4-FFF2-40B4-BE49-F238E27FC236}">
                <a16:creationId xmlns:a16="http://schemas.microsoft.com/office/drawing/2014/main" id="{CA24A89A-B7D6-6AD8-0C3A-60662344E84C}"/>
              </a:ext>
            </a:extLst>
          </p:cNvPr>
          <p:cNvSpPr txBox="1"/>
          <p:nvPr/>
        </p:nvSpPr>
        <p:spPr>
          <a:xfrm>
            <a:off x="1863852" y="2800349"/>
            <a:ext cx="3003423" cy="461665"/>
          </a:xfrm>
          <a:prstGeom prst="rect">
            <a:avLst/>
          </a:prstGeom>
          <a:noFill/>
        </p:spPr>
        <p:txBody>
          <a:bodyPr wrap="square" rtlCol="0">
            <a:spAutoFit/>
          </a:bodyPr>
          <a:lstStyle/>
          <a:p>
            <a:r>
              <a:rPr kumimoji="1" lang="ja-JP" altLang="en-US" sz="2400" dirty="0"/>
              <a:t>・中国語を喋る地域</a:t>
            </a:r>
          </a:p>
        </p:txBody>
      </p:sp>
    </p:spTree>
    <p:extLst>
      <p:ext uri="{BB962C8B-B14F-4D97-AF65-F5344CB8AC3E}">
        <p14:creationId xmlns:p14="http://schemas.microsoft.com/office/powerpoint/2010/main" val="272476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F7792B3A-0CDD-C4B9-9B7E-DC1BBC117F14}"/>
              </a:ext>
            </a:extLst>
          </p:cNvPr>
          <p:cNvSpPr txBox="1"/>
          <p:nvPr/>
        </p:nvSpPr>
        <p:spPr>
          <a:xfrm>
            <a:off x="333374" y="180886"/>
            <a:ext cx="7162801" cy="983859"/>
          </a:xfrm>
          <a:prstGeom prst="rect">
            <a:avLst/>
          </a:prstGeom>
          <a:noFill/>
        </p:spPr>
        <p:txBody>
          <a:bodyPr wrap="square">
            <a:spAutoFit/>
          </a:bodyPr>
          <a:lstStyle/>
          <a:p>
            <a:pPr>
              <a:lnSpc>
                <a:spcPct val="110000"/>
              </a:lnSpc>
            </a:pPr>
            <a:r>
              <a:rPr lang="ja-JP" altLang="en-US" dirty="0"/>
              <a:t>ある日、あなたは店で食事をしている。</a:t>
            </a:r>
            <a:endParaRPr lang="en-US" altLang="ja-JP" dirty="0"/>
          </a:p>
          <a:p>
            <a:pPr>
              <a:lnSpc>
                <a:spcPct val="110000"/>
              </a:lnSpc>
            </a:pPr>
            <a:r>
              <a:rPr lang="ja-JP" altLang="en-US" dirty="0"/>
              <a:t>隣には中国語を話す人の人が座った。</a:t>
            </a:r>
            <a:endParaRPr lang="en-US" altLang="ja-JP" dirty="0"/>
          </a:p>
          <a:p>
            <a:pPr>
              <a:lnSpc>
                <a:spcPct val="110000"/>
              </a:lnSpc>
            </a:pPr>
            <a:r>
              <a:rPr lang="ja-JP" altLang="en-US" dirty="0"/>
              <a:t>このとき、あなたは彼らに「どこから来ましたか？」と尋ねたい。</a:t>
            </a:r>
          </a:p>
        </p:txBody>
      </p:sp>
      <p:graphicFrame>
        <p:nvGraphicFramePr>
          <p:cNvPr id="8" name="表 7">
            <a:extLst>
              <a:ext uri="{FF2B5EF4-FFF2-40B4-BE49-F238E27FC236}">
                <a16:creationId xmlns:a16="http://schemas.microsoft.com/office/drawing/2014/main" id="{F0D21E3D-E9FE-05F4-B868-6FD0CB7F0F9F}"/>
              </a:ext>
            </a:extLst>
          </p:cNvPr>
          <p:cNvGraphicFramePr>
            <a:graphicFrameLocks noGrp="1"/>
          </p:cNvGraphicFramePr>
          <p:nvPr>
            <p:extLst>
              <p:ext uri="{D42A27DB-BD31-4B8C-83A1-F6EECF244321}">
                <p14:modId xmlns:p14="http://schemas.microsoft.com/office/powerpoint/2010/main" val="1737693100"/>
              </p:ext>
            </p:extLst>
          </p:nvPr>
        </p:nvGraphicFramePr>
        <p:xfrm>
          <a:off x="7050151" y="4876889"/>
          <a:ext cx="4913250" cy="1524000"/>
        </p:xfrm>
        <a:graphic>
          <a:graphicData uri="http://schemas.openxmlformats.org/drawingml/2006/table">
            <a:tbl>
              <a:tblPr firstRow="1" bandRow="1">
                <a:tableStyleId>{5C22544A-7EE6-4342-B048-85BDC9FD1C3A}</a:tableStyleId>
              </a:tblPr>
              <a:tblGrid>
                <a:gridCol w="1637750">
                  <a:extLst>
                    <a:ext uri="{9D8B030D-6E8A-4147-A177-3AD203B41FA5}">
                      <a16:colId xmlns:a16="http://schemas.microsoft.com/office/drawing/2014/main" val="327983762"/>
                    </a:ext>
                  </a:extLst>
                </a:gridCol>
                <a:gridCol w="1637750">
                  <a:extLst>
                    <a:ext uri="{9D8B030D-6E8A-4147-A177-3AD203B41FA5}">
                      <a16:colId xmlns:a16="http://schemas.microsoft.com/office/drawing/2014/main" val="769876400"/>
                    </a:ext>
                  </a:extLst>
                </a:gridCol>
                <a:gridCol w="1637750">
                  <a:extLst>
                    <a:ext uri="{9D8B030D-6E8A-4147-A177-3AD203B41FA5}">
                      <a16:colId xmlns:a16="http://schemas.microsoft.com/office/drawing/2014/main" val="2269318776"/>
                    </a:ext>
                  </a:extLst>
                </a:gridCol>
              </a:tblGrid>
              <a:tr h="174967">
                <a:tc>
                  <a:txBody>
                    <a:bodyPr/>
                    <a:lstStyle/>
                    <a:p>
                      <a:pPr algn="ctr"/>
                      <a:r>
                        <a:rPr kumimoji="1" lang="ja-JP" altLang="en-US" sz="1400" dirty="0"/>
                        <a:t>日本語</a:t>
                      </a:r>
                    </a:p>
                  </a:txBody>
                  <a:tcPr/>
                </a:tc>
                <a:tc>
                  <a:txBody>
                    <a:bodyPr/>
                    <a:lstStyle/>
                    <a:p>
                      <a:pPr algn="ctr"/>
                      <a:r>
                        <a:rPr kumimoji="1" lang="ja-JP" altLang="en-US" sz="1400" dirty="0"/>
                        <a:t>中国語</a:t>
                      </a:r>
                    </a:p>
                  </a:txBody>
                  <a:tcPr/>
                </a:tc>
                <a:tc>
                  <a:txBody>
                    <a:bodyPr/>
                    <a:lstStyle/>
                    <a:p>
                      <a:pPr algn="ctr"/>
                      <a:r>
                        <a:rPr kumimoji="1" lang="ja-JP" altLang="en-US" sz="1400" dirty="0"/>
                        <a:t>ピンイン</a:t>
                      </a:r>
                    </a:p>
                  </a:txBody>
                  <a:tcPr/>
                </a:tc>
                <a:extLst>
                  <a:ext uri="{0D108BD9-81ED-4DB2-BD59-A6C34878D82A}">
                    <a16:rowId xmlns:a16="http://schemas.microsoft.com/office/drawing/2014/main" val="2327981996"/>
                  </a:ext>
                </a:extLst>
              </a:tr>
              <a:tr h="154383">
                <a:tc>
                  <a:txBody>
                    <a:bodyPr/>
                    <a:lstStyle/>
                    <a:p>
                      <a:pPr algn="ctr"/>
                      <a:r>
                        <a:rPr kumimoji="1" lang="ja-JP" altLang="en-US" sz="1400" b="0" dirty="0"/>
                        <a:t>台湾</a:t>
                      </a:r>
                      <a:endParaRPr kumimoji="1" lang="ja-JP" altLang="en-US" sz="1400" b="0" kern="1200" dirty="0">
                        <a:solidFill>
                          <a:schemeClr val="dk1"/>
                        </a:solidFill>
                        <a:latin typeface="+mn-lt"/>
                        <a:ea typeface="+mn-ea"/>
                        <a:cs typeface="+mn-cs"/>
                      </a:endParaRPr>
                    </a:p>
                  </a:txBody>
                  <a:tcPr/>
                </a:tc>
                <a:tc>
                  <a:txBody>
                    <a:bodyPr/>
                    <a:lstStyle/>
                    <a:p>
                      <a:pPr algn="ctr"/>
                      <a:r>
                        <a:rPr kumimoji="1" lang="ja-JP" altLang="en-US" sz="1400" b="0" dirty="0"/>
                        <a:t>台湾</a:t>
                      </a:r>
                      <a:endParaRPr kumimoji="1" lang="ja-JP" altLang="en-US" sz="1400" b="0" dirty="0">
                        <a:latin typeface="+mj-lt"/>
                      </a:endParaRPr>
                    </a:p>
                  </a:txBody>
                  <a:tcPr/>
                </a:tc>
                <a:tc>
                  <a:txBody>
                    <a:bodyPr/>
                    <a:lstStyle/>
                    <a:p>
                      <a:pPr algn="ctr"/>
                      <a:r>
                        <a:rPr kumimoji="1" lang="en-US" altLang="ja-JP" sz="1400" dirty="0" err="1"/>
                        <a:t>tái</a:t>
                      </a:r>
                      <a:r>
                        <a:rPr kumimoji="1" lang="en-US" altLang="ja-JP" sz="1400" dirty="0"/>
                        <a:t> </a:t>
                      </a:r>
                      <a:r>
                        <a:rPr kumimoji="1" lang="en-US" altLang="ja-JP" sz="1400" dirty="0" err="1"/>
                        <a:t>wān</a:t>
                      </a:r>
                      <a:endParaRPr kumimoji="1" lang="ja-JP" altLang="en-US" sz="1400" dirty="0"/>
                    </a:p>
                  </a:txBody>
                  <a:tcPr/>
                </a:tc>
                <a:extLst>
                  <a:ext uri="{0D108BD9-81ED-4DB2-BD59-A6C34878D82A}">
                    <a16:rowId xmlns:a16="http://schemas.microsoft.com/office/drawing/2014/main" val="3648427405"/>
                  </a:ext>
                </a:extLst>
              </a:tr>
              <a:tr h="251556">
                <a:tc>
                  <a:txBody>
                    <a:bodyPr/>
                    <a:lstStyle/>
                    <a:p>
                      <a:pPr algn="ctr"/>
                      <a:r>
                        <a:rPr kumimoji="1" lang="ja-JP" altLang="en-US" sz="1400" b="0" dirty="0"/>
                        <a:t>香港</a:t>
                      </a:r>
                      <a:endParaRPr kumimoji="1" lang="ja-JP" altLang="en-US" sz="1400" b="0" kern="1200" dirty="0">
                        <a:solidFill>
                          <a:schemeClr val="dk1"/>
                        </a:solidFill>
                        <a:latin typeface="+mn-lt"/>
                        <a:ea typeface="+mn-ea"/>
                        <a:cs typeface="+mn-cs"/>
                      </a:endParaRPr>
                    </a:p>
                  </a:txBody>
                  <a:tcPr/>
                </a:tc>
                <a:tc>
                  <a:txBody>
                    <a:bodyPr/>
                    <a:lstStyle/>
                    <a:p>
                      <a:pPr algn="ctr"/>
                      <a:r>
                        <a:rPr kumimoji="1" lang="ja-JP" altLang="en-US" sz="1400" b="0" dirty="0"/>
                        <a:t>香港</a:t>
                      </a:r>
                      <a:endParaRPr kumimoji="1" lang="ja-JP" altLang="en-US" sz="1400" b="0" dirty="0">
                        <a:latin typeface="+mj-lt"/>
                      </a:endParaRPr>
                    </a:p>
                  </a:txBody>
                  <a:tcPr/>
                </a:tc>
                <a:tc>
                  <a:txBody>
                    <a:bodyPr/>
                    <a:lstStyle/>
                    <a:p>
                      <a:pPr algn="ctr"/>
                      <a:r>
                        <a:rPr kumimoji="1" lang="en-US" altLang="ja-JP" sz="1400" dirty="0" err="1"/>
                        <a:t>xiāng</a:t>
                      </a:r>
                      <a:r>
                        <a:rPr kumimoji="1" lang="en-US" altLang="ja-JP" sz="1400" dirty="0"/>
                        <a:t> </a:t>
                      </a:r>
                      <a:r>
                        <a:rPr kumimoji="1" lang="en-US" altLang="ja-JP" sz="1400" dirty="0" err="1"/>
                        <a:t>gǎng</a:t>
                      </a:r>
                      <a:endParaRPr kumimoji="1" lang="ja-JP" altLang="en-US" sz="1400" dirty="0"/>
                    </a:p>
                  </a:txBody>
                  <a:tcPr/>
                </a:tc>
                <a:extLst>
                  <a:ext uri="{0D108BD9-81ED-4DB2-BD59-A6C34878D82A}">
                    <a16:rowId xmlns:a16="http://schemas.microsoft.com/office/drawing/2014/main" val="3407437518"/>
                  </a:ext>
                </a:extLst>
              </a:tr>
              <a:tr h="154383">
                <a:tc>
                  <a:txBody>
                    <a:bodyPr/>
                    <a:lstStyle/>
                    <a:p>
                      <a:pPr algn="ctr"/>
                      <a:r>
                        <a:rPr kumimoji="1" lang="ja-JP" altLang="en-US" sz="1400" dirty="0"/>
                        <a:t>シンガポール</a:t>
                      </a:r>
                    </a:p>
                  </a:txBody>
                  <a:tcPr/>
                </a:tc>
                <a:tc>
                  <a:txBody>
                    <a:bodyPr/>
                    <a:lstStyle/>
                    <a:p>
                      <a:pPr algn="ctr"/>
                      <a:r>
                        <a:rPr kumimoji="1" lang="ja-JP" altLang="en-US" sz="1400" b="0" dirty="0"/>
                        <a:t>新加坡</a:t>
                      </a:r>
                      <a:endParaRPr kumimoji="1" lang="ja-JP" altLang="en-US" sz="1400" b="0" dirty="0">
                        <a:latin typeface="+mj-lt"/>
                      </a:endParaRPr>
                    </a:p>
                  </a:txBody>
                  <a:tcPr/>
                </a:tc>
                <a:tc>
                  <a:txBody>
                    <a:bodyPr/>
                    <a:lstStyle/>
                    <a:p>
                      <a:pPr algn="ctr"/>
                      <a:r>
                        <a:rPr kumimoji="1" lang="en-US" altLang="zh-CN" sz="1400" dirty="0" err="1"/>
                        <a:t>x</a:t>
                      </a:r>
                      <a:r>
                        <a:rPr kumimoji="1" lang="en-US" altLang="ja-JP" sz="1400" dirty="0" err="1"/>
                        <a:t>īn</a:t>
                      </a:r>
                      <a:r>
                        <a:rPr kumimoji="1" lang="en-US" altLang="ja-JP" sz="1400" dirty="0"/>
                        <a:t> </a:t>
                      </a:r>
                      <a:r>
                        <a:rPr kumimoji="1" lang="en-US" altLang="ja-JP" sz="1400" dirty="0" err="1"/>
                        <a:t>jiā</a:t>
                      </a:r>
                      <a:r>
                        <a:rPr kumimoji="1" lang="ja-JP" altLang="en-US" sz="1400" dirty="0"/>
                        <a:t> </a:t>
                      </a:r>
                      <a:r>
                        <a:rPr kumimoji="1" lang="en-US" altLang="ja-JP" sz="1400" dirty="0"/>
                        <a:t> </a:t>
                      </a:r>
                      <a:r>
                        <a:rPr kumimoji="1" lang="en-US" altLang="ja-JP" sz="1400" dirty="0" err="1"/>
                        <a:t>pō</a:t>
                      </a:r>
                      <a:endParaRPr kumimoji="1" lang="ja-JP" altLang="en-US" sz="1400" dirty="0"/>
                    </a:p>
                  </a:txBody>
                  <a:tcPr/>
                </a:tc>
                <a:extLst>
                  <a:ext uri="{0D108BD9-81ED-4DB2-BD59-A6C34878D82A}">
                    <a16:rowId xmlns:a16="http://schemas.microsoft.com/office/drawing/2014/main" val="1911127543"/>
                  </a:ext>
                </a:extLst>
              </a:tr>
              <a:tr h="154383">
                <a:tc>
                  <a:txBody>
                    <a:bodyPr/>
                    <a:lstStyle/>
                    <a:p>
                      <a:pPr algn="ctr"/>
                      <a:r>
                        <a:rPr kumimoji="1" lang="ja-JP" altLang="en-US" sz="1400" dirty="0"/>
                        <a:t>マレーシア</a:t>
                      </a:r>
                    </a:p>
                  </a:txBody>
                  <a:tcPr/>
                </a:tc>
                <a:tc>
                  <a:txBody>
                    <a:bodyPr/>
                    <a:lstStyle/>
                    <a:p>
                      <a:pPr algn="ctr"/>
                      <a:r>
                        <a:rPr kumimoji="1" lang="ja-JP" altLang="en-US" sz="1400" b="0" dirty="0"/>
                        <a:t>马来西亚</a:t>
                      </a:r>
                      <a:endParaRPr kumimoji="1" lang="ja-JP" altLang="en-US" sz="1400" b="0" dirty="0">
                        <a:latin typeface="+mj-lt"/>
                      </a:endParaRPr>
                    </a:p>
                  </a:txBody>
                  <a:tcPr/>
                </a:tc>
                <a:tc>
                  <a:txBody>
                    <a:bodyPr/>
                    <a:lstStyle/>
                    <a:p>
                      <a:pPr algn="ctr"/>
                      <a:r>
                        <a:rPr kumimoji="1" lang="en-US" altLang="ja-JP" sz="1400" dirty="0" err="1"/>
                        <a:t>mǎ</a:t>
                      </a:r>
                      <a:r>
                        <a:rPr kumimoji="1" lang="en-US" altLang="ja-JP" sz="1400" dirty="0"/>
                        <a:t>   </a:t>
                      </a:r>
                      <a:r>
                        <a:rPr kumimoji="1" lang="en-US" altLang="ja-JP" sz="1400" dirty="0" err="1"/>
                        <a:t>lái</a:t>
                      </a:r>
                      <a:r>
                        <a:rPr kumimoji="1" lang="en-US" altLang="ja-JP" sz="1400" dirty="0"/>
                        <a:t>   </a:t>
                      </a:r>
                      <a:r>
                        <a:rPr kumimoji="1" lang="en-US" altLang="ja-JP" sz="1400" dirty="0" err="1"/>
                        <a:t>xī</a:t>
                      </a:r>
                      <a:r>
                        <a:rPr kumimoji="1" lang="en-US" altLang="ja-JP" sz="1400" dirty="0"/>
                        <a:t>  </a:t>
                      </a:r>
                      <a:r>
                        <a:rPr kumimoji="1" lang="en-US" altLang="ja-JP" sz="1400" dirty="0" err="1"/>
                        <a:t>yà</a:t>
                      </a:r>
                      <a:endParaRPr kumimoji="1" lang="ja-JP" altLang="en-US" sz="1400" dirty="0"/>
                    </a:p>
                  </a:txBody>
                  <a:tcPr/>
                </a:tc>
                <a:extLst>
                  <a:ext uri="{0D108BD9-81ED-4DB2-BD59-A6C34878D82A}">
                    <a16:rowId xmlns:a16="http://schemas.microsoft.com/office/drawing/2014/main" val="96676130"/>
                  </a:ext>
                </a:extLst>
              </a:tr>
            </a:tbl>
          </a:graphicData>
        </a:graphic>
      </p:graphicFrame>
      <p:sp>
        <p:nvSpPr>
          <p:cNvPr id="9" name="テキスト ボックス 8">
            <a:extLst>
              <a:ext uri="{FF2B5EF4-FFF2-40B4-BE49-F238E27FC236}">
                <a16:creationId xmlns:a16="http://schemas.microsoft.com/office/drawing/2014/main" id="{9AE8A421-099C-41A9-1A8E-AF5DDD367972}"/>
              </a:ext>
            </a:extLst>
          </p:cNvPr>
          <p:cNvSpPr txBox="1"/>
          <p:nvPr/>
        </p:nvSpPr>
        <p:spPr>
          <a:xfrm>
            <a:off x="1295399" y="1638300"/>
            <a:ext cx="10001251" cy="3585597"/>
          </a:xfrm>
          <a:prstGeom prst="rect">
            <a:avLst/>
          </a:prstGeom>
          <a:noFill/>
        </p:spPr>
        <p:txBody>
          <a:bodyPr wrap="square" rtlCol="0">
            <a:spAutoFit/>
          </a:bodyPr>
          <a:lstStyle/>
          <a:p>
            <a:pPr>
              <a:lnSpc>
                <a:spcPct val="150000"/>
              </a:lnSpc>
            </a:pPr>
            <a:r>
              <a:rPr kumimoji="1" lang="ja-JP" altLang="en-US" sz="3600" dirty="0"/>
              <a:t>①</a:t>
            </a:r>
            <a:r>
              <a:rPr kumimoji="1" lang="zh-CN" altLang="en-US" sz="3600" dirty="0"/>
              <a:t>你是 中国</a:t>
            </a:r>
            <a:r>
              <a:rPr kumimoji="1" lang="en-US" altLang="zh-CN" sz="3600" dirty="0"/>
              <a:t>/</a:t>
            </a:r>
            <a:r>
              <a:rPr kumimoji="1" lang="ja-JP" altLang="en-US" sz="3600" b="0" dirty="0"/>
              <a:t>台湾</a:t>
            </a:r>
            <a:r>
              <a:rPr lang="en-US" altLang="ja-JP" sz="3600" b="0" dirty="0"/>
              <a:t>/</a:t>
            </a:r>
            <a:r>
              <a:rPr kumimoji="1" lang="ja-JP" altLang="en-US" sz="3600" b="0" dirty="0"/>
              <a:t>香港</a:t>
            </a:r>
            <a:r>
              <a:rPr lang="en-US" altLang="ja-JP" sz="3600" dirty="0">
                <a:solidFill>
                  <a:schemeClr val="dk1"/>
                </a:solidFill>
              </a:rPr>
              <a:t>/</a:t>
            </a:r>
            <a:r>
              <a:rPr kumimoji="1" lang="ja-JP" altLang="en-US" sz="3600" b="0" dirty="0"/>
              <a:t>新加坡</a:t>
            </a:r>
            <a:r>
              <a:rPr kumimoji="1" lang="en-US" altLang="ja-JP" sz="3600" b="0" dirty="0"/>
              <a:t>/</a:t>
            </a:r>
            <a:r>
              <a:rPr kumimoji="1" lang="ja-JP" altLang="en-US" sz="3600" b="0" dirty="0"/>
              <a:t>马来西亚</a:t>
            </a:r>
            <a:r>
              <a:rPr kumimoji="1" lang="zh-CN" altLang="en-US" sz="3600" b="0" dirty="0"/>
              <a:t>人 吗？</a:t>
            </a:r>
            <a:endParaRPr kumimoji="1" lang="en-US" altLang="zh-CN" sz="3600" b="0" dirty="0"/>
          </a:p>
          <a:p>
            <a:pPr>
              <a:lnSpc>
                <a:spcPct val="150000"/>
              </a:lnSpc>
            </a:pPr>
            <a:r>
              <a:rPr kumimoji="1" lang="ja-JP" altLang="en-US" sz="3600" dirty="0"/>
              <a:t>②</a:t>
            </a:r>
            <a:r>
              <a:rPr kumimoji="1" lang="zh-CN" altLang="en-US" sz="5400" dirty="0"/>
              <a:t>你是哪国人</a:t>
            </a:r>
            <a:r>
              <a:rPr lang="en-US" altLang="zh-CN" sz="5400" dirty="0"/>
              <a:t>?    </a:t>
            </a:r>
          </a:p>
          <a:p>
            <a:pPr>
              <a:lnSpc>
                <a:spcPct val="150000"/>
              </a:lnSpc>
            </a:pPr>
            <a:r>
              <a:rPr lang="ja-JP" altLang="en-US" sz="4000" dirty="0"/>
              <a:t>　</a:t>
            </a:r>
            <a:r>
              <a:rPr lang="en-US" altLang="zh-CN" sz="4000" dirty="0" err="1"/>
              <a:t>nǐ</a:t>
            </a:r>
            <a:r>
              <a:rPr lang="en-US" altLang="zh-CN" sz="4000" dirty="0"/>
              <a:t> </a:t>
            </a:r>
            <a:r>
              <a:rPr lang="en-US" altLang="zh-CN" sz="4000" dirty="0" err="1"/>
              <a:t>shì</a:t>
            </a:r>
            <a:r>
              <a:rPr lang="en-US" altLang="zh-CN" sz="4000" dirty="0"/>
              <a:t> </a:t>
            </a:r>
            <a:r>
              <a:rPr lang="en-US" altLang="zh-CN" sz="4000" dirty="0" err="1"/>
              <a:t>nǎ</a:t>
            </a:r>
            <a:r>
              <a:rPr lang="en-US" altLang="zh-CN" sz="4000" dirty="0"/>
              <a:t> </a:t>
            </a:r>
            <a:r>
              <a:rPr lang="en-US" altLang="zh-CN" sz="4000" dirty="0" err="1"/>
              <a:t>guórén</a:t>
            </a:r>
            <a:r>
              <a:rPr lang="en-US" altLang="zh-CN" sz="4000" dirty="0"/>
              <a:t>?</a:t>
            </a:r>
            <a:endParaRPr kumimoji="1" lang="ja-JP" altLang="en-US" sz="4000" b="0" dirty="0">
              <a:latin typeface="+mj-lt"/>
            </a:endParaRPr>
          </a:p>
          <a:p>
            <a:r>
              <a:rPr kumimoji="1" lang="zh-CN" altLang="en-US" sz="1800" dirty="0"/>
              <a:t>      </a:t>
            </a:r>
            <a:r>
              <a:rPr kumimoji="1" lang="ja-JP" altLang="en-US" sz="3200" dirty="0"/>
              <a:t>＊</a:t>
            </a:r>
            <a:r>
              <a:rPr kumimoji="1" lang="zh-CN" altLang="en-US" sz="3200" dirty="0"/>
              <a:t>哪</a:t>
            </a:r>
            <a:r>
              <a:rPr lang="zh-CN" altLang="en-US" sz="3200" dirty="0"/>
              <a:t>国   </a:t>
            </a:r>
            <a:r>
              <a:rPr lang="en-US" altLang="zh-CN" sz="3200" dirty="0" err="1"/>
              <a:t>nǎ</a:t>
            </a:r>
            <a:r>
              <a:rPr lang="en-US" altLang="zh-CN" sz="3200" dirty="0"/>
              <a:t> </a:t>
            </a:r>
            <a:r>
              <a:rPr lang="en-US" altLang="zh-CN" sz="3200" dirty="0" err="1"/>
              <a:t>guó</a:t>
            </a:r>
            <a:r>
              <a:rPr lang="zh-CN" altLang="en-US" sz="3200" dirty="0"/>
              <a:t>   </a:t>
            </a:r>
            <a:r>
              <a:rPr lang="ja-JP" altLang="en-US" sz="3200" dirty="0"/>
              <a:t>どの国</a:t>
            </a:r>
          </a:p>
        </p:txBody>
      </p:sp>
    </p:spTree>
    <p:extLst>
      <p:ext uri="{BB962C8B-B14F-4D97-AF65-F5344CB8AC3E}">
        <p14:creationId xmlns:p14="http://schemas.microsoft.com/office/powerpoint/2010/main" val="2948555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3582FA6D-70CD-9337-E801-F514E7CD54F1}"/>
              </a:ext>
            </a:extLst>
          </p:cNvPr>
          <p:cNvSpPr txBox="1"/>
          <p:nvPr/>
        </p:nvSpPr>
        <p:spPr>
          <a:xfrm>
            <a:off x="1038225" y="1581835"/>
            <a:ext cx="9467850" cy="3315780"/>
          </a:xfrm>
          <a:prstGeom prst="rect">
            <a:avLst/>
          </a:prstGeom>
          <a:solidFill>
            <a:schemeClr val="bg2">
              <a:lumMod val="90000"/>
            </a:schemeClr>
          </a:solidFill>
        </p:spPr>
        <p:txBody>
          <a:bodyPr wrap="square">
            <a:spAutoFit/>
          </a:bodyPr>
          <a:lstStyle/>
          <a:p>
            <a:pPr>
              <a:lnSpc>
                <a:spcPct val="150000"/>
              </a:lnSpc>
            </a:pPr>
            <a:r>
              <a:rPr lang="zh-CN" altLang="en-US" sz="3600" dirty="0"/>
              <a:t>①  </a:t>
            </a:r>
            <a:r>
              <a:rPr lang="en-US" altLang="zh-CN" sz="3600" dirty="0"/>
              <a:t>Q. </a:t>
            </a:r>
            <a:r>
              <a:rPr lang="zh-CN" altLang="en-US" sz="3600" dirty="0"/>
              <a:t>你是 </a:t>
            </a:r>
            <a:r>
              <a:rPr lang="ja-JP" altLang="en-US" sz="3600" dirty="0"/>
              <a:t>日本</a:t>
            </a:r>
            <a:r>
              <a:rPr lang="en-US" altLang="ja-JP" sz="3600" dirty="0"/>
              <a:t>/</a:t>
            </a:r>
            <a:r>
              <a:rPr lang="zh-CN" altLang="en-US" sz="3600" dirty="0"/>
              <a:t> 中国</a:t>
            </a:r>
            <a:r>
              <a:rPr lang="en-US" altLang="ja-JP" sz="3600" dirty="0"/>
              <a:t>/</a:t>
            </a:r>
            <a:r>
              <a:rPr lang="zh-CN" altLang="en-US" sz="3600" dirty="0"/>
              <a:t>台湾</a:t>
            </a:r>
            <a:r>
              <a:rPr lang="ja-JP" altLang="en-US" sz="3600" dirty="0"/>
              <a:t>人</a:t>
            </a:r>
            <a:r>
              <a:rPr lang="en-US" altLang="ja-JP" sz="3600" dirty="0"/>
              <a:t>…</a:t>
            </a:r>
            <a:r>
              <a:rPr lang="zh-CN" altLang="en-US" sz="3600" dirty="0"/>
              <a:t>吗？</a:t>
            </a:r>
            <a:endParaRPr lang="en-US" altLang="zh-CN" sz="3600" dirty="0"/>
          </a:p>
          <a:p>
            <a:pPr>
              <a:lnSpc>
                <a:spcPct val="150000"/>
              </a:lnSpc>
            </a:pPr>
            <a:r>
              <a:rPr kumimoji="1" lang="zh-CN" altLang="en-US" sz="3600" dirty="0"/>
              <a:t>       </a:t>
            </a:r>
            <a:r>
              <a:rPr kumimoji="1" lang="en-US" altLang="zh-CN" sz="3600" dirty="0"/>
              <a:t>A. </a:t>
            </a:r>
            <a:r>
              <a:rPr kumimoji="1" lang="zh-CN" altLang="en-US" sz="3600" dirty="0"/>
              <a:t>是</a:t>
            </a:r>
            <a:r>
              <a:rPr kumimoji="1" lang="en-US" altLang="zh-CN" sz="3600" dirty="0"/>
              <a:t>/</a:t>
            </a:r>
            <a:r>
              <a:rPr kumimoji="1" lang="zh-CN" altLang="en-US" sz="3600" dirty="0"/>
              <a:t>不是。我是</a:t>
            </a:r>
            <a:r>
              <a:rPr lang="ja-JP" altLang="en-US" sz="3600" dirty="0"/>
              <a:t>日本</a:t>
            </a:r>
            <a:r>
              <a:rPr lang="en-US" altLang="ja-JP" sz="3600" dirty="0"/>
              <a:t>/</a:t>
            </a:r>
            <a:r>
              <a:rPr lang="zh-CN" altLang="en-US" sz="3600" dirty="0"/>
              <a:t> 中国</a:t>
            </a:r>
            <a:r>
              <a:rPr lang="en-US" altLang="ja-JP" sz="3600" dirty="0"/>
              <a:t>/</a:t>
            </a:r>
            <a:r>
              <a:rPr lang="zh-CN" altLang="en-US" sz="3600" dirty="0"/>
              <a:t>台湾</a:t>
            </a:r>
            <a:r>
              <a:rPr lang="en-US" altLang="zh-CN" sz="3600" dirty="0"/>
              <a:t>…</a:t>
            </a:r>
            <a:r>
              <a:rPr lang="ja-JP" altLang="en-US" sz="3600" dirty="0"/>
              <a:t>人</a:t>
            </a:r>
            <a:r>
              <a:rPr lang="zh-CN" altLang="en-US" sz="3600" dirty="0"/>
              <a:t>。</a:t>
            </a:r>
          </a:p>
          <a:p>
            <a:pPr>
              <a:lnSpc>
                <a:spcPct val="150000"/>
              </a:lnSpc>
            </a:pPr>
            <a:r>
              <a:rPr lang="zh-CN" altLang="en-US" sz="3600" dirty="0"/>
              <a:t>②  </a:t>
            </a:r>
            <a:r>
              <a:rPr lang="en-US" altLang="zh-CN" sz="3600" dirty="0"/>
              <a:t>Q. </a:t>
            </a:r>
            <a:r>
              <a:rPr lang="zh-CN" altLang="en-US" sz="3600" dirty="0"/>
              <a:t>你是哪国人</a:t>
            </a:r>
            <a:r>
              <a:rPr lang="en-US" altLang="zh-CN" sz="3600" dirty="0"/>
              <a:t>?    </a:t>
            </a:r>
          </a:p>
          <a:p>
            <a:pPr>
              <a:lnSpc>
                <a:spcPct val="150000"/>
              </a:lnSpc>
            </a:pPr>
            <a:r>
              <a:rPr lang="en-US" altLang="zh-CN" sz="3600" dirty="0"/>
              <a:t>       A. </a:t>
            </a:r>
            <a:r>
              <a:rPr kumimoji="1" lang="zh-CN" altLang="en-US" sz="3600" dirty="0"/>
              <a:t>我是</a:t>
            </a:r>
            <a:r>
              <a:rPr lang="ja-JP" altLang="en-US" sz="3600" dirty="0"/>
              <a:t>日本</a:t>
            </a:r>
            <a:r>
              <a:rPr lang="en-US" altLang="ja-JP" sz="3600" dirty="0"/>
              <a:t>/</a:t>
            </a:r>
            <a:r>
              <a:rPr lang="zh-CN" altLang="en-US" sz="3600" dirty="0"/>
              <a:t> 中国</a:t>
            </a:r>
            <a:r>
              <a:rPr lang="en-US" altLang="ja-JP" sz="3600" dirty="0"/>
              <a:t>/</a:t>
            </a:r>
            <a:r>
              <a:rPr lang="zh-CN" altLang="en-US" sz="3600" dirty="0"/>
              <a:t>台湾</a:t>
            </a:r>
            <a:r>
              <a:rPr lang="en-US" altLang="zh-CN" sz="3600" dirty="0"/>
              <a:t>…</a:t>
            </a:r>
            <a:r>
              <a:rPr lang="ja-JP" altLang="en-US" sz="3600" dirty="0"/>
              <a:t>人</a:t>
            </a:r>
            <a:r>
              <a:rPr lang="zh-CN" altLang="en-US" sz="3600" dirty="0"/>
              <a:t>。</a:t>
            </a:r>
          </a:p>
        </p:txBody>
      </p:sp>
      <p:graphicFrame>
        <p:nvGraphicFramePr>
          <p:cNvPr id="9" name="表 8">
            <a:extLst>
              <a:ext uri="{FF2B5EF4-FFF2-40B4-BE49-F238E27FC236}">
                <a16:creationId xmlns:a16="http://schemas.microsoft.com/office/drawing/2014/main" id="{24DDAE5F-0251-392A-93B8-0056170FB61F}"/>
              </a:ext>
            </a:extLst>
          </p:cNvPr>
          <p:cNvGraphicFramePr>
            <a:graphicFrameLocks noGrp="1"/>
          </p:cNvGraphicFramePr>
          <p:nvPr>
            <p:extLst>
              <p:ext uri="{D42A27DB-BD31-4B8C-83A1-F6EECF244321}">
                <p14:modId xmlns:p14="http://schemas.microsoft.com/office/powerpoint/2010/main" val="650762047"/>
              </p:ext>
            </p:extLst>
          </p:nvPr>
        </p:nvGraphicFramePr>
        <p:xfrm>
          <a:off x="8448674" y="4876800"/>
          <a:ext cx="3743326" cy="1981200"/>
        </p:xfrm>
        <a:graphic>
          <a:graphicData uri="http://schemas.openxmlformats.org/drawingml/2006/table">
            <a:tbl>
              <a:tblPr firstRow="1" bandRow="1">
                <a:tableStyleId>{5C22544A-7EE6-4342-B048-85BDC9FD1C3A}</a:tableStyleId>
              </a:tblPr>
              <a:tblGrid>
                <a:gridCol w="1871663">
                  <a:extLst>
                    <a:ext uri="{9D8B030D-6E8A-4147-A177-3AD203B41FA5}">
                      <a16:colId xmlns:a16="http://schemas.microsoft.com/office/drawing/2014/main" val="769876400"/>
                    </a:ext>
                  </a:extLst>
                </a:gridCol>
                <a:gridCol w="1871663">
                  <a:extLst>
                    <a:ext uri="{9D8B030D-6E8A-4147-A177-3AD203B41FA5}">
                      <a16:colId xmlns:a16="http://schemas.microsoft.com/office/drawing/2014/main" val="2269318776"/>
                    </a:ext>
                  </a:extLst>
                </a:gridCol>
              </a:tblGrid>
              <a:tr h="174967">
                <a:tc>
                  <a:txBody>
                    <a:bodyPr/>
                    <a:lstStyle/>
                    <a:p>
                      <a:pPr algn="ctr"/>
                      <a:r>
                        <a:rPr kumimoji="1" lang="ja-JP" altLang="en-US" sz="2000" dirty="0"/>
                        <a:t>中国語</a:t>
                      </a:r>
                    </a:p>
                  </a:txBody>
                  <a:tcPr/>
                </a:tc>
                <a:tc>
                  <a:txBody>
                    <a:bodyPr/>
                    <a:lstStyle/>
                    <a:p>
                      <a:pPr algn="ctr"/>
                      <a:r>
                        <a:rPr kumimoji="1" lang="ja-JP" altLang="en-US" sz="2000" dirty="0"/>
                        <a:t>ピンイン</a:t>
                      </a:r>
                    </a:p>
                  </a:txBody>
                  <a:tcPr/>
                </a:tc>
                <a:extLst>
                  <a:ext uri="{0D108BD9-81ED-4DB2-BD59-A6C34878D82A}">
                    <a16:rowId xmlns:a16="http://schemas.microsoft.com/office/drawing/2014/main" val="2327981996"/>
                  </a:ext>
                </a:extLst>
              </a:tr>
              <a:tr h="154383">
                <a:tc>
                  <a:txBody>
                    <a:bodyPr/>
                    <a:lstStyle/>
                    <a:p>
                      <a:pPr algn="ctr"/>
                      <a:r>
                        <a:rPr kumimoji="1" lang="ja-JP" altLang="en-US" sz="2000" b="0" dirty="0"/>
                        <a:t>台湾</a:t>
                      </a:r>
                      <a:endParaRPr kumimoji="1" lang="ja-JP" altLang="en-US" sz="2000" b="0" dirty="0">
                        <a:latin typeface="+mj-lt"/>
                      </a:endParaRPr>
                    </a:p>
                  </a:txBody>
                  <a:tcPr/>
                </a:tc>
                <a:tc>
                  <a:txBody>
                    <a:bodyPr/>
                    <a:lstStyle/>
                    <a:p>
                      <a:pPr algn="ctr"/>
                      <a:r>
                        <a:rPr kumimoji="1" lang="en-US" altLang="ja-JP" sz="2000" dirty="0" err="1"/>
                        <a:t>tái</a:t>
                      </a:r>
                      <a:r>
                        <a:rPr kumimoji="1" lang="en-US" altLang="ja-JP" sz="2000" dirty="0"/>
                        <a:t> </a:t>
                      </a:r>
                      <a:r>
                        <a:rPr kumimoji="1" lang="en-US" altLang="ja-JP" sz="2000" dirty="0" err="1"/>
                        <a:t>wān</a:t>
                      </a:r>
                      <a:endParaRPr kumimoji="1" lang="ja-JP" altLang="en-US" sz="2000" dirty="0"/>
                    </a:p>
                  </a:txBody>
                  <a:tcPr/>
                </a:tc>
                <a:extLst>
                  <a:ext uri="{0D108BD9-81ED-4DB2-BD59-A6C34878D82A}">
                    <a16:rowId xmlns:a16="http://schemas.microsoft.com/office/drawing/2014/main" val="3648427405"/>
                  </a:ext>
                </a:extLst>
              </a:tr>
              <a:tr h="251556">
                <a:tc>
                  <a:txBody>
                    <a:bodyPr/>
                    <a:lstStyle/>
                    <a:p>
                      <a:pPr algn="ctr"/>
                      <a:r>
                        <a:rPr kumimoji="1" lang="ja-JP" altLang="en-US" sz="2000" b="0" dirty="0"/>
                        <a:t>香港</a:t>
                      </a:r>
                      <a:endParaRPr kumimoji="1" lang="ja-JP" altLang="en-US" sz="2000" b="0" dirty="0">
                        <a:latin typeface="+mj-lt"/>
                      </a:endParaRPr>
                    </a:p>
                  </a:txBody>
                  <a:tcPr/>
                </a:tc>
                <a:tc>
                  <a:txBody>
                    <a:bodyPr/>
                    <a:lstStyle/>
                    <a:p>
                      <a:pPr algn="ctr"/>
                      <a:r>
                        <a:rPr kumimoji="1" lang="en-US" altLang="ja-JP" sz="2000" dirty="0" err="1"/>
                        <a:t>xiāng</a:t>
                      </a:r>
                      <a:r>
                        <a:rPr kumimoji="1" lang="en-US" altLang="ja-JP" sz="2000" dirty="0"/>
                        <a:t> </a:t>
                      </a:r>
                      <a:r>
                        <a:rPr kumimoji="1" lang="en-US" altLang="ja-JP" sz="2000" dirty="0" err="1"/>
                        <a:t>gǎng</a:t>
                      </a:r>
                      <a:endParaRPr kumimoji="1" lang="ja-JP" altLang="en-US" sz="2000" dirty="0"/>
                    </a:p>
                  </a:txBody>
                  <a:tcPr/>
                </a:tc>
                <a:extLst>
                  <a:ext uri="{0D108BD9-81ED-4DB2-BD59-A6C34878D82A}">
                    <a16:rowId xmlns:a16="http://schemas.microsoft.com/office/drawing/2014/main" val="3407437518"/>
                  </a:ext>
                </a:extLst>
              </a:tr>
              <a:tr h="154383">
                <a:tc>
                  <a:txBody>
                    <a:bodyPr/>
                    <a:lstStyle/>
                    <a:p>
                      <a:pPr algn="ctr"/>
                      <a:r>
                        <a:rPr kumimoji="1" lang="ja-JP" altLang="en-US" sz="2000" b="0" dirty="0"/>
                        <a:t>新加坡</a:t>
                      </a:r>
                      <a:endParaRPr kumimoji="1" lang="ja-JP" altLang="en-US" sz="2000" b="0" dirty="0">
                        <a:latin typeface="+mj-lt"/>
                      </a:endParaRPr>
                    </a:p>
                  </a:txBody>
                  <a:tcPr/>
                </a:tc>
                <a:tc>
                  <a:txBody>
                    <a:bodyPr/>
                    <a:lstStyle/>
                    <a:p>
                      <a:pPr algn="ctr"/>
                      <a:r>
                        <a:rPr kumimoji="1" lang="en-US" altLang="zh-CN" sz="2000" dirty="0" err="1"/>
                        <a:t>x</a:t>
                      </a:r>
                      <a:r>
                        <a:rPr kumimoji="1" lang="en-US" altLang="ja-JP" sz="2000" dirty="0" err="1"/>
                        <a:t>īn</a:t>
                      </a:r>
                      <a:r>
                        <a:rPr kumimoji="1" lang="en-US" altLang="ja-JP" sz="2000" dirty="0"/>
                        <a:t> </a:t>
                      </a:r>
                      <a:r>
                        <a:rPr kumimoji="1" lang="en-US" altLang="ja-JP" sz="2000" dirty="0" err="1"/>
                        <a:t>jiā</a:t>
                      </a:r>
                      <a:r>
                        <a:rPr kumimoji="1" lang="ja-JP" altLang="en-US" sz="2000" dirty="0"/>
                        <a:t> </a:t>
                      </a:r>
                      <a:r>
                        <a:rPr kumimoji="1" lang="en-US" altLang="ja-JP" sz="2000" dirty="0"/>
                        <a:t> </a:t>
                      </a:r>
                      <a:r>
                        <a:rPr kumimoji="1" lang="en-US" altLang="ja-JP" sz="2000" dirty="0" err="1"/>
                        <a:t>pō</a:t>
                      </a:r>
                      <a:endParaRPr kumimoji="1" lang="ja-JP" altLang="en-US" sz="2000" dirty="0"/>
                    </a:p>
                  </a:txBody>
                  <a:tcPr/>
                </a:tc>
                <a:extLst>
                  <a:ext uri="{0D108BD9-81ED-4DB2-BD59-A6C34878D82A}">
                    <a16:rowId xmlns:a16="http://schemas.microsoft.com/office/drawing/2014/main" val="1911127543"/>
                  </a:ext>
                </a:extLst>
              </a:tr>
              <a:tr h="154383">
                <a:tc>
                  <a:txBody>
                    <a:bodyPr/>
                    <a:lstStyle/>
                    <a:p>
                      <a:pPr algn="ctr"/>
                      <a:r>
                        <a:rPr kumimoji="1" lang="ja-JP" altLang="en-US" sz="2000" b="0" dirty="0"/>
                        <a:t>马来西亚</a:t>
                      </a:r>
                      <a:endParaRPr kumimoji="1" lang="ja-JP" altLang="en-US" sz="2000" b="0" dirty="0">
                        <a:latin typeface="+mj-lt"/>
                      </a:endParaRPr>
                    </a:p>
                  </a:txBody>
                  <a:tcPr/>
                </a:tc>
                <a:tc>
                  <a:txBody>
                    <a:bodyPr/>
                    <a:lstStyle/>
                    <a:p>
                      <a:pPr algn="ctr"/>
                      <a:r>
                        <a:rPr kumimoji="1" lang="en-US" altLang="ja-JP" sz="2000" dirty="0" err="1"/>
                        <a:t>mǎ</a:t>
                      </a:r>
                      <a:r>
                        <a:rPr kumimoji="1" lang="en-US" altLang="ja-JP" sz="2000" dirty="0"/>
                        <a:t>   </a:t>
                      </a:r>
                      <a:r>
                        <a:rPr kumimoji="1" lang="en-US" altLang="ja-JP" sz="2000" dirty="0" err="1"/>
                        <a:t>lái</a:t>
                      </a:r>
                      <a:r>
                        <a:rPr kumimoji="1" lang="en-US" altLang="ja-JP" sz="2000" dirty="0"/>
                        <a:t>   </a:t>
                      </a:r>
                      <a:r>
                        <a:rPr kumimoji="1" lang="en-US" altLang="ja-JP" sz="2000" dirty="0" err="1"/>
                        <a:t>xī</a:t>
                      </a:r>
                      <a:r>
                        <a:rPr kumimoji="1" lang="en-US" altLang="ja-JP" sz="2000" dirty="0"/>
                        <a:t>  </a:t>
                      </a:r>
                      <a:r>
                        <a:rPr kumimoji="1" lang="en-US" altLang="ja-JP" sz="2000" dirty="0" err="1"/>
                        <a:t>yà</a:t>
                      </a:r>
                      <a:endParaRPr kumimoji="1" lang="ja-JP" altLang="en-US" sz="2000" dirty="0"/>
                    </a:p>
                  </a:txBody>
                  <a:tcPr/>
                </a:tc>
                <a:extLst>
                  <a:ext uri="{0D108BD9-81ED-4DB2-BD59-A6C34878D82A}">
                    <a16:rowId xmlns:a16="http://schemas.microsoft.com/office/drawing/2014/main" val="96676130"/>
                  </a:ext>
                </a:extLst>
              </a:tr>
            </a:tbl>
          </a:graphicData>
        </a:graphic>
      </p:graphicFrame>
      <p:sp>
        <p:nvSpPr>
          <p:cNvPr id="10" name="テキスト ボックス 9">
            <a:extLst>
              <a:ext uri="{FF2B5EF4-FFF2-40B4-BE49-F238E27FC236}">
                <a16:creationId xmlns:a16="http://schemas.microsoft.com/office/drawing/2014/main" id="{CEA55478-420D-4690-9C46-59CE83B40C7A}"/>
              </a:ext>
            </a:extLst>
          </p:cNvPr>
          <p:cNvSpPr txBox="1"/>
          <p:nvPr/>
        </p:nvSpPr>
        <p:spPr>
          <a:xfrm>
            <a:off x="1038225" y="476250"/>
            <a:ext cx="3495675" cy="830997"/>
          </a:xfrm>
          <a:prstGeom prst="rect">
            <a:avLst/>
          </a:prstGeom>
          <a:noFill/>
        </p:spPr>
        <p:txBody>
          <a:bodyPr wrap="square" rtlCol="0">
            <a:spAutoFit/>
          </a:bodyPr>
          <a:lstStyle/>
          <a:p>
            <a:r>
              <a:rPr lang="ja-JP" altLang="en-US" sz="4800" dirty="0">
                <a:latin typeface="+mj-lt"/>
              </a:rPr>
              <a:t>ペア練習</a:t>
            </a:r>
            <a:endParaRPr kumimoji="1" lang="ja-JP" altLang="en-US" sz="4800" dirty="0">
              <a:latin typeface="+mj-lt"/>
            </a:endParaRPr>
          </a:p>
        </p:txBody>
      </p:sp>
    </p:spTree>
    <p:extLst>
      <p:ext uri="{BB962C8B-B14F-4D97-AF65-F5344CB8AC3E}">
        <p14:creationId xmlns:p14="http://schemas.microsoft.com/office/powerpoint/2010/main" val="746945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C579660-D034-0663-7E40-48044748BAE5}"/>
              </a:ext>
            </a:extLst>
          </p:cNvPr>
          <p:cNvSpPr>
            <a:spLocks noGrp="1"/>
          </p:cNvSpPr>
          <p:nvPr>
            <p:ph type="title"/>
          </p:nvPr>
        </p:nvSpPr>
        <p:spPr>
          <a:xfrm>
            <a:off x="1981200" y="1080685"/>
            <a:ext cx="8321040" cy="1855475"/>
          </a:xfrm>
        </p:spPr>
        <p:txBody>
          <a:bodyPr anchor="ctr">
            <a:normAutofit/>
          </a:bodyPr>
          <a:lstStyle/>
          <a:p>
            <a:pPr algn="ctr"/>
            <a:r>
              <a:rPr kumimoji="1" lang="ja-JP" altLang="en-US" i="0" dirty="0"/>
              <a:t>今日の内容</a:t>
            </a:r>
          </a:p>
        </p:txBody>
      </p:sp>
      <p:cxnSp>
        <p:nvCxnSpPr>
          <p:cNvPr id="10" name="Straight Connector 9">
            <a:extLst>
              <a:ext uri="{FF2B5EF4-FFF2-40B4-BE49-F238E27FC236}">
                <a16:creationId xmlns:a16="http://schemas.microsoft.com/office/drawing/2014/main" id="{8BD593FB-2EA4-4795-AC37-1F9E8954E4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981200" y="2936160"/>
            <a:ext cx="822960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3" name="テキスト ボックス 2">
            <a:extLst>
              <a:ext uri="{FF2B5EF4-FFF2-40B4-BE49-F238E27FC236}">
                <a16:creationId xmlns:a16="http://schemas.microsoft.com/office/drawing/2014/main" id="{769AA257-3B6D-A5E2-8172-3FCE6620C4A3}"/>
              </a:ext>
            </a:extLst>
          </p:cNvPr>
          <p:cNvSpPr txBox="1"/>
          <p:nvPr/>
        </p:nvSpPr>
        <p:spPr>
          <a:xfrm>
            <a:off x="3762376" y="3152775"/>
            <a:ext cx="5248274" cy="1288558"/>
          </a:xfrm>
          <a:prstGeom prst="rect">
            <a:avLst/>
          </a:prstGeom>
          <a:noFill/>
        </p:spPr>
        <p:txBody>
          <a:bodyPr wrap="square" rtlCol="0">
            <a:spAutoFit/>
          </a:bodyPr>
          <a:lstStyle/>
          <a:p>
            <a:pPr>
              <a:lnSpc>
                <a:spcPct val="110000"/>
              </a:lnSpc>
            </a:pPr>
            <a:r>
              <a:rPr kumimoji="1" lang="ja-JP" altLang="en-US" dirty="0"/>
              <a:t>（１）我来自～（私は～から来ました</a:t>
            </a:r>
            <a:r>
              <a:rPr lang="ja-JP" altLang="en-US" dirty="0"/>
              <a:t>）。</a:t>
            </a:r>
            <a:endParaRPr kumimoji="1" lang="en-US" altLang="ja-JP" dirty="0"/>
          </a:p>
          <a:p>
            <a:pPr>
              <a:lnSpc>
                <a:spcPct val="110000"/>
              </a:lnSpc>
            </a:pPr>
            <a:r>
              <a:rPr kumimoji="1" lang="ja-JP" altLang="en-US" dirty="0"/>
              <a:t>（２）謝る言葉</a:t>
            </a:r>
            <a:endParaRPr kumimoji="1" lang="en-US" altLang="ja-JP" dirty="0"/>
          </a:p>
          <a:p>
            <a:pPr>
              <a:lnSpc>
                <a:spcPct val="110000"/>
              </a:lnSpc>
            </a:pPr>
            <a:r>
              <a:rPr kumimoji="1" lang="ja-JP" altLang="en-US" dirty="0"/>
              <a:t>（３）</a:t>
            </a:r>
            <a:r>
              <a:rPr kumimoji="1" lang="en-US" altLang="ja-JP" dirty="0"/>
              <a:t>Unit4 </a:t>
            </a:r>
            <a:r>
              <a:rPr kumimoji="1" lang="ja-JP" altLang="en-US" dirty="0"/>
              <a:t>「是」②「</a:t>
            </a:r>
            <a:r>
              <a:rPr lang="ja-JP" altLang="en-US" dirty="0"/>
              <a:t>指示代名詞</a:t>
            </a:r>
            <a:r>
              <a:rPr kumimoji="1" lang="ja-JP" altLang="en-US" dirty="0"/>
              <a:t>＋是＋物の名詞」</a:t>
            </a:r>
            <a:r>
              <a:rPr kumimoji="1" lang="en-US" altLang="ja-JP" dirty="0"/>
              <a:t>p50</a:t>
            </a:r>
            <a:r>
              <a:rPr kumimoji="1" lang="ja-JP" altLang="en-US" dirty="0"/>
              <a:t>～</a:t>
            </a:r>
            <a:r>
              <a:rPr lang="en-US" altLang="ja-JP" dirty="0"/>
              <a:t>57</a:t>
            </a:r>
            <a:endParaRPr kumimoji="1" lang="ja-JP" altLang="en-US" dirty="0"/>
          </a:p>
        </p:txBody>
      </p:sp>
    </p:spTree>
    <p:extLst>
      <p:ext uri="{BB962C8B-B14F-4D97-AF65-F5344CB8AC3E}">
        <p14:creationId xmlns:p14="http://schemas.microsoft.com/office/powerpoint/2010/main" val="2512219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タイトル 4">
            <a:extLst>
              <a:ext uri="{FF2B5EF4-FFF2-40B4-BE49-F238E27FC236}">
                <a16:creationId xmlns:a16="http://schemas.microsoft.com/office/drawing/2014/main" id="{0A71395F-5172-99DC-0C8B-5D54C6528C2E}"/>
              </a:ext>
            </a:extLst>
          </p:cNvPr>
          <p:cNvSpPr>
            <a:spLocks noGrp="1"/>
          </p:cNvSpPr>
          <p:nvPr>
            <p:ph type="title"/>
          </p:nvPr>
        </p:nvSpPr>
        <p:spPr>
          <a:xfrm>
            <a:off x="5888948" y="1907318"/>
            <a:ext cx="5312254" cy="1051294"/>
          </a:xfrm>
        </p:spPr>
        <p:txBody>
          <a:bodyPr>
            <a:normAutofit/>
          </a:bodyPr>
          <a:lstStyle/>
          <a:p>
            <a:r>
              <a:rPr lang="ja-JP" altLang="en-US" i="0" dirty="0"/>
              <a:t>我来自日本。</a:t>
            </a:r>
          </a:p>
        </p:txBody>
      </p:sp>
      <p:cxnSp>
        <p:nvCxnSpPr>
          <p:cNvPr id="13" name="Straight Connector 12">
            <a:extLst>
              <a:ext uri="{FF2B5EF4-FFF2-40B4-BE49-F238E27FC236}">
                <a16:creationId xmlns:a16="http://schemas.microsoft.com/office/drawing/2014/main" id="{C1FC086D-39EC-448D-97E7-FF232355AE1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86332" y="3088919"/>
            <a:ext cx="521208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コンテンツ プレースホルダー 2">
            <a:extLst>
              <a:ext uri="{FF2B5EF4-FFF2-40B4-BE49-F238E27FC236}">
                <a16:creationId xmlns:a16="http://schemas.microsoft.com/office/drawing/2014/main" id="{6DC45B50-A448-75D6-BA3B-F5EB69EC1687}"/>
              </a:ext>
            </a:extLst>
          </p:cNvPr>
          <p:cNvSpPr>
            <a:spLocks noGrp="1"/>
          </p:cNvSpPr>
          <p:nvPr>
            <p:ph idx="1"/>
          </p:nvPr>
        </p:nvSpPr>
        <p:spPr>
          <a:xfrm>
            <a:off x="5877532" y="3309582"/>
            <a:ext cx="5312254" cy="757593"/>
          </a:xfrm>
        </p:spPr>
        <p:txBody>
          <a:bodyPr>
            <a:normAutofit/>
          </a:bodyPr>
          <a:lstStyle/>
          <a:p>
            <a:pPr marL="0" indent="0">
              <a:buNone/>
            </a:pPr>
            <a:r>
              <a:rPr kumimoji="1" lang="en-US" altLang="ja-JP" dirty="0"/>
              <a:t>(</a:t>
            </a:r>
            <a:r>
              <a:rPr kumimoji="1" lang="ja-JP" altLang="en-US" dirty="0"/>
              <a:t>私は～から来ました。私は～出身です。</a:t>
            </a:r>
            <a:r>
              <a:rPr kumimoji="1" lang="en-US" altLang="ja-JP" dirty="0"/>
              <a:t>)</a:t>
            </a:r>
          </a:p>
        </p:txBody>
      </p:sp>
      <p:sp>
        <p:nvSpPr>
          <p:cNvPr id="15"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3" name="テキスト ボックス 2">
            <a:extLst>
              <a:ext uri="{FF2B5EF4-FFF2-40B4-BE49-F238E27FC236}">
                <a16:creationId xmlns:a16="http://schemas.microsoft.com/office/drawing/2014/main" id="{2A130B6A-B8D7-86C7-F444-7D3D2BB1BFBD}"/>
              </a:ext>
            </a:extLst>
          </p:cNvPr>
          <p:cNvSpPr txBox="1"/>
          <p:nvPr/>
        </p:nvSpPr>
        <p:spPr>
          <a:xfrm>
            <a:off x="5986332" y="1200169"/>
            <a:ext cx="3595818" cy="646331"/>
          </a:xfrm>
          <a:prstGeom prst="rect">
            <a:avLst/>
          </a:prstGeom>
          <a:noFill/>
        </p:spPr>
        <p:txBody>
          <a:bodyPr wrap="square">
            <a:spAutoFit/>
          </a:bodyPr>
          <a:lstStyle/>
          <a:p>
            <a:r>
              <a:rPr lang="en-US" altLang="ja-JP" sz="3600" b="0" i="0" dirty="0" err="1">
                <a:solidFill>
                  <a:srgbClr val="374151"/>
                </a:solidFill>
                <a:effectLst/>
                <a:latin typeface="Söhne"/>
              </a:rPr>
              <a:t>wǒ</a:t>
            </a:r>
            <a:r>
              <a:rPr lang="en-US" altLang="ja-JP" sz="3600" b="0" i="0" dirty="0">
                <a:solidFill>
                  <a:srgbClr val="374151"/>
                </a:solidFill>
                <a:effectLst/>
                <a:latin typeface="Söhne"/>
              </a:rPr>
              <a:t>   </a:t>
            </a:r>
            <a:r>
              <a:rPr lang="en-US" altLang="ja-JP" sz="3600" b="0" i="0" dirty="0" err="1">
                <a:solidFill>
                  <a:srgbClr val="374151"/>
                </a:solidFill>
                <a:effectLst/>
                <a:latin typeface="Söhne"/>
              </a:rPr>
              <a:t>lái</a:t>
            </a:r>
            <a:r>
              <a:rPr lang="en-US" altLang="ja-JP" sz="3600" b="0" i="0" dirty="0">
                <a:solidFill>
                  <a:srgbClr val="374151"/>
                </a:solidFill>
                <a:effectLst/>
                <a:latin typeface="Söhne"/>
              </a:rPr>
              <a:t>   </a:t>
            </a:r>
            <a:r>
              <a:rPr lang="en-US" altLang="ja-JP" sz="3600" b="0" i="0" dirty="0" err="1">
                <a:solidFill>
                  <a:srgbClr val="374151"/>
                </a:solidFill>
                <a:effectLst/>
                <a:latin typeface="Söhne"/>
              </a:rPr>
              <a:t>zì</a:t>
            </a:r>
            <a:endParaRPr lang="ja-JP" altLang="en-US" sz="3600" dirty="0"/>
          </a:p>
        </p:txBody>
      </p:sp>
      <p:sp>
        <p:nvSpPr>
          <p:cNvPr id="6" name="テキスト ボックス 5">
            <a:extLst>
              <a:ext uri="{FF2B5EF4-FFF2-40B4-BE49-F238E27FC236}">
                <a16:creationId xmlns:a16="http://schemas.microsoft.com/office/drawing/2014/main" id="{42765FC6-00ED-7398-1235-678B4CB5F9E3}"/>
              </a:ext>
            </a:extLst>
          </p:cNvPr>
          <p:cNvSpPr txBox="1"/>
          <p:nvPr/>
        </p:nvSpPr>
        <p:spPr>
          <a:xfrm>
            <a:off x="5859528" y="3861100"/>
            <a:ext cx="5688010" cy="1815882"/>
          </a:xfrm>
          <a:prstGeom prst="rect">
            <a:avLst/>
          </a:prstGeom>
          <a:noFill/>
        </p:spPr>
        <p:txBody>
          <a:bodyPr wrap="square" rtlCol="0">
            <a:spAutoFit/>
          </a:bodyPr>
          <a:lstStyle/>
          <a:p>
            <a:r>
              <a:rPr kumimoji="1" lang="en-US" altLang="ja-JP" sz="1400" dirty="0">
                <a:hlinkClick r:id="rId2"/>
              </a:rPr>
              <a:t>https://www.youtube.com/watch?v=-4Gx4oPljpE&amp;list=PLGnjPtt6DJXQZRQyiiRYVJM-NA5JdjPSt</a:t>
            </a:r>
            <a:endParaRPr kumimoji="1" lang="en-US" altLang="ja-JP" sz="1400" dirty="0"/>
          </a:p>
          <a:p>
            <a:r>
              <a:rPr lang="en-US" altLang="ja-JP" sz="1400" dirty="0"/>
              <a:t>4:14</a:t>
            </a:r>
            <a:r>
              <a:rPr lang="ja-JP" altLang="en-US" sz="1400" dirty="0"/>
              <a:t>～</a:t>
            </a:r>
            <a:r>
              <a:rPr kumimoji="1" lang="en-US" altLang="ja-JP" sz="1400" dirty="0"/>
              <a:t> </a:t>
            </a:r>
          </a:p>
          <a:p>
            <a:r>
              <a:rPr kumimoji="1" lang="en-US" altLang="ja-JP" sz="1400" dirty="0"/>
              <a:t>『</a:t>
            </a:r>
            <a:r>
              <a:rPr lang="zh-CN" altLang="en-US" sz="1400" dirty="0"/>
              <a:t>世界青年说</a:t>
            </a:r>
            <a:r>
              <a:rPr kumimoji="1" lang="en-US" altLang="ja-JP" sz="1400" dirty="0"/>
              <a:t>』</a:t>
            </a:r>
            <a:endParaRPr kumimoji="1" lang="en-US" altLang="zh-CN" sz="1400" dirty="0"/>
          </a:p>
          <a:p>
            <a:r>
              <a:rPr kumimoji="1" lang="ja-JP" altLang="en-US" sz="1400" dirty="0"/>
              <a:t>人気の韓国のトークショー「アブノーマル会談」に基づいた中国のトークショーである</a:t>
            </a:r>
            <a:r>
              <a:rPr lang="ja-JP" altLang="en-US" sz="1400" dirty="0"/>
              <a:t>。このプログラムは、</a:t>
            </a:r>
            <a:r>
              <a:rPr lang="en-US" altLang="ja-JP" sz="1400" dirty="0"/>
              <a:t>11</a:t>
            </a:r>
            <a:r>
              <a:rPr lang="ja-JP" altLang="en-US" sz="1400" dirty="0"/>
              <a:t>か国の若者の代表を招き、現在関心のあるトピックや若者の間での熱い議論について話し合うもので、主要メディアや視聴者の注目と白熱した議論を集めた。</a:t>
            </a:r>
            <a:endParaRPr kumimoji="1" lang="en-US" altLang="ja-JP" sz="1400" dirty="0"/>
          </a:p>
        </p:txBody>
      </p:sp>
    </p:spTree>
    <p:extLst>
      <p:ext uri="{BB962C8B-B14F-4D97-AF65-F5344CB8AC3E}">
        <p14:creationId xmlns:p14="http://schemas.microsoft.com/office/powerpoint/2010/main" val="3764138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FBB9A4E-3F86-1663-D0B4-2D846BA2AD6B}"/>
              </a:ext>
            </a:extLst>
          </p:cNvPr>
          <p:cNvSpPr txBox="1"/>
          <p:nvPr/>
        </p:nvSpPr>
        <p:spPr>
          <a:xfrm>
            <a:off x="1525652" y="758951"/>
            <a:ext cx="7827897" cy="5724644"/>
          </a:xfrm>
          <a:prstGeom prst="rect">
            <a:avLst/>
          </a:prstGeom>
          <a:noFill/>
        </p:spPr>
        <p:txBody>
          <a:bodyPr wrap="square" rtlCol="0">
            <a:spAutoFit/>
          </a:bodyPr>
          <a:lstStyle/>
          <a:p>
            <a:r>
              <a:rPr kumimoji="1" lang="en-US" altLang="ja-JP" sz="1400" dirty="0">
                <a:hlinkClick r:id="rId2"/>
              </a:rPr>
              <a:t>https://www.youtube.com/watch?v=-4Gx4oPljpE&amp;list=PLGnjPtt6DJXQZRQyiiRYVJM-NA5JdjPSt</a:t>
            </a:r>
            <a:endParaRPr kumimoji="1" lang="en-US" altLang="ja-JP" sz="1400" dirty="0"/>
          </a:p>
          <a:p>
            <a:r>
              <a:rPr lang="en-US" altLang="ja-JP" sz="1400" dirty="0"/>
              <a:t>4:14</a:t>
            </a:r>
            <a:r>
              <a:rPr lang="ja-JP" altLang="en-US" sz="1400" dirty="0"/>
              <a:t>～</a:t>
            </a:r>
            <a:r>
              <a:rPr kumimoji="1" lang="en-US" altLang="ja-JP" sz="1400" dirty="0"/>
              <a:t> </a:t>
            </a:r>
          </a:p>
          <a:p>
            <a:r>
              <a:rPr kumimoji="1" lang="en-US" altLang="ja-JP" sz="3600" dirty="0"/>
              <a:t>『</a:t>
            </a:r>
            <a:r>
              <a:rPr lang="zh-CN" altLang="en-US" sz="3600" dirty="0"/>
              <a:t>世界青年说</a:t>
            </a:r>
            <a:r>
              <a:rPr kumimoji="1" lang="en-US" altLang="ja-JP" sz="3600" dirty="0"/>
              <a:t>』</a:t>
            </a:r>
            <a:endParaRPr kumimoji="1" lang="en-US" altLang="zh-CN" sz="3600" dirty="0"/>
          </a:p>
          <a:p>
            <a:r>
              <a:rPr kumimoji="1" lang="ja-JP" altLang="en-US" sz="3600" dirty="0"/>
              <a:t>人気の韓国のトークショー「アブノーマル会談」に基づいた中国のトークショーである</a:t>
            </a:r>
            <a:r>
              <a:rPr lang="ja-JP" altLang="en-US" sz="3600" dirty="0"/>
              <a:t>。このプログラムは、</a:t>
            </a:r>
            <a:r>
              <a:rPr lang="en-US" altLang="ja-JP" sz="3600" dirty="0"/>
              <a:t>11</a:t>
            </a:r>
            <a:r>
              <a:rPr lang="ja-JP" altLang="en-US" sz="3600" dirty="0"/>
              <a:t>か国の若者の代表を招き、現在関心のあるトピックや若者の間での熱い議論について話し合うもので、主要メディアや視聴者の注目と白熱した議論を集めた。</a:t>
            </a:r>
            <a:endParaRPr kumimoji="1" lang="en-US" altLang="ja-JP" sz="3600" dirty="0"/>
          </a:p>
        </p:txBody>
      </p:sp>
    </p:spTree>
    <p:extLst>
      <p:ext uri="{BB962C8B-B14F-4D97-AF65-F5344CB8AC3E}">
        <p14:creationId xmlns:p14="http://schemas.microsoft.com/office/powerpoint/2010/main" val="2242847562"/>
      </p:ext>
    </p:extLst>
  </p:cSld>
  <p:clrMapOvr>
    <a:masterClrMapping/>
  </p:clrMapOvr>
</p:sld>
</file>

<file path=ppt/theme/theme1.xml><?xml version="1.0" encoding="utf-8"?>
<a:theme xmlns:a="http://schemas.openxmlformats.org/drawingml/2006/main" name="HeadlinesVTI">
  <a:themeElements>
    <a:clrScheme name="AnalogousFromRegularSeed_2SEEDS">
      <a:dk1>
        <a:srgbClr val="000000"/>
      </a:dk1>
      <a:lt1>
        <a:srgbClr val="FFFFFF"/>
      </a:lt1>
      <a:dk2>
        <a:srgbClr val="351E22"/>
      </a:dk2>
      <a:lt2>
        <a:srgbClr val="E8E2E3"/>
      </a:lt2>
      <a:accent1>
        <a:srgbClr val="3BB195"/>
      </a:accent1>
      <a:accent2>
        <a:srgbClr val="47B56D"/>
      </a:accent2>
      <a:accent3>
        <a:srgbClr val="4BACC0"/>
      </a:accent3>
      <a:accent4>
        <a:srgbClr val="B13B81"/>
      </a:accent4>
      <a:accent5>
        <a:srgbClr val="C34D61"/>
      </a:accent5>
      <a:accent6>
        <a:srgbClr val="B1583B"/>
      </a:accent6>
      <a:hlink>
        <a:srgbClr val="BF3F5E"/>
      </a:hlink>
      <a:folHlink>
        <a:srgbClr val="7F7F7F"/>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4610</TotalTime>
  <Words>809</Words>
  <Application>Microsoft Office PowerPoint</Application>
  <PresentationFormat>ワイド画面</PresentationFormat>
  <Paragraphs>149</Paragraphs>
  <Slides>15</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Söhne</vt:lpstr>
      <vt:lpstr>Meiryo</vt:lpstr>
      <vt:lpstr>游ゴシック</vt:lpstr>
      <vt:lpstr>Arial</vt:lpstr>
      <vt:lpstr>Avenir Next LT Pro</vt:lpstr>
      <vt:lpstr>Sitka Banner</vt:lpstr>
      <vt:lpstr>HeadlinesVTI</vt:lpstr>
      <vt:lpstr>大家好😊 みんなの 中国語教室</vt:lpstr>
      <vt:lpstr>今日の流れ</vt:lpstr>
      <vt:lpstr>復習</vt:lpstr>
      <vt:lpstr>Unit3 「是」①「人＋是＋人の名詞」p42～47</vt:lpstr>
      <vt:lpstr>PowerPoint プレゼンテーション</vt:lpstr>
      <vt:lpstr>PowerPoint プレゼンテーション</vt:lpstr>
      <vt:lpstr>今日の内容</vt:lpstr>
      <vt:lpstr>我来自日本。</vt:lpstr>
      <vt:lpstr>PowerPoint プレゼンテーション</vt:lpstr>
      <vt:lpstr>PowerPoint プレゼンテーション</vt:lpstr>
      <vt:lpstr>PowerPoint プレゼンテーション</vt:lpstr>
      <vt:lpstr>你要哪个？ 我要这个/那个。</vt:lpstr>
      <vt:lpstr>PowerPoint プレゼンテーション</vt:lpstr>
      <vt:lpstr>Unit4  「是」②「指示代名詞＋是＋物の名詞」 ｐ50～</vt:lpstr>
      <vt:lpstr> 再 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大家好😊 みんなの 中国語教室</dc:title>
  <dc:creator>MI SHASHA</dc:creator>
  <cp:lastModifiedBy>MI SHASHA</cp:lastModifiedBy>
  <cp:revision>33</cp:revision>
  <dcterms:created xsi:type="dcterms:W3CDTF">2023-07-17T06:45:32Z</dcterms:created>
  <dcterms:modified xsi:type="dcterms:W3CDTF">2023-10-05T07:06:57Z</dcterms:modified>
</cp:coreProperties>
</file>