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6" r:id="rId2"/>
  </p:sldMasterIdLst>
  <p:notesMasterIdLst>
    <p:notesMasterId r:id="rId10"/>
  </p:notesMasterIdLst>
  <p:sldIdLst>
    <p:sldId id="256" r:id="rId3"/>
    <p:sldId id="257" r:id="rId4"/>
    <p:sldId id="388" r:id="rId5"/>
    <p:sldId id="395" r:id="rId6"/>
    <p:sldId id="396" r:id="rId7"/>
    <p:sldId id="398" r:id="rId8"/>
    <p:sldId id="39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735" autoAdjust="0"/>
  </p:normalViewPr>
  <p:slideViewPr>
    <p:cSldViewPr snapToGrid="0" showGuides="1">
      <p:cViewPr varScale="1">
        <p:scale>
          <a:sx n="58" d="100"/>
          <a:sy n="58" d="100"/>
        </p:scale>
        <p:origin x="9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9A4394F9-50FF-4014-A0E3-1851FA2C4B4A}" type="pres">
      <dgm:prSet presAssocID="{7BD2C4FB-7098-4ABE-901D-D395BE3B2E7B}" presName="linear" presStyleCnt="0">
        <dgm:presLayoutVars>
          <dgm:animLvl val="lvl"/>
          <dgm:resizeHandles val="exact"/>
        </dgm:presLayoutVars>
      </dgm:prSet>
      <dgm:spPr/>
    </dgm:pt>
    <dgm:pt modelId="{B377DAB9-65E0-4A93-8A9E-13EBFCB3E1B8}" type="pres">
      <dgm:prSet presAssocID="{FA7B5443-7DF9-4F51-A5ED-3B7448B86212}" presName="parentText" presStyleLbl="node1" presStyleIdx="0" presStyleCnt="4" custLinFactNeighborY="-42064">
        <dgm:presLayoutVars>
          <dgm:chMax val="0"/>
          <dgm:bulletEnabled val="1"/>
        </dgm:presLayoutVars>
      </dgm:prSet>
      <dgm:spPr/>
    </dgm:pt>
    <dgm:pt modelId="{B6299FCE-D694-4787-AA36-1DB50EC15542}" type="pres">
      <dgm:prSet presAssocID="{F775CFD1-B638-43FF-81C2-7431FAE20E09}" presName="spacer" presStyleCnt="0"/>
      <dgm:spPr/>
    </dgm:pt>
    <dgm:pt modelId="{631C09E5-BB05-4484-8F17-7671956697B4}" type="pres">
      <dgm:prSet presAssocID="{3D13AFCC-6484-435A-ACFE-035EA11671F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C687FC2-129C-43B4-AA1C-057E3DDDC938}" type="pres">
      <dgm:prSet presAssocID="{00C154D2-65A0-4836-8466-0C8958B10102}" presName="spacer" presStyleCnt="0"/>
      <dgm:spPr/>
    </dgm:pt>
    <dgm:pt modelId="{CFCE84BB-6635-434D-A3C2-72EEDA407DCE}" type="pres">
      <dgm:prSet presAssocID="{00A420F6-0C1D-4234-994C-002DF6642F7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FC770F4-A11F-4A61-ACC3-71ADEC4BC1C0}" type="pres">
      <dgm:prSet presAssocID="{0334D1EC-42DB-4F66-B0D9-D731C4B8F211}" presName="spacer" presStyleCnt="0"/>
      <dgm:spPr/>
    </dgm:pt>
    <dgm:pt modelId="{4C56B5FC-820C-43BD-95DE-C5BD0302F65B}" type="pres">
      <dgm:prSet presAssocID="{6D775955-71DC-4379-BA16-CC6571310BE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DEB73E42-37A7-43C2-B92A-96A9F4921F76}" type="presOf" srcId="{7BD2C4FB-7098-4ABE-901D-D395BE3B2E7B}" destId="{9A4394F9-50FF-4014-A0E3-1851FA2C4B4A}" srcOrd="0" destOrd="0" presId="urn:microsoft.com/office/officeart/2005/8/layout/vList2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CB365879-FC0B-4113-928C-C81A9D9E1F87}" type="presOf" srcId="{00A420F6-0C1D-4234-994C-002DF6642F7D}" destId="{CFCE84BB-6635-434D-A3C2-72EEDA407DCE}" srcOrd="0" destOrd="0" presId="urn:microsoft.com/office/officeart/2005/8/layout/vList2"/>
    <dgm:cxn modelId="{786C4F98-407E-4DA8-B5CF-87C05611C31F}" type="presOf" srcId="{6D775955-71DC-4379-BA16-CC6571310BE4}" destId="{4C56B5FC-820C-43BD-95DE-C5BD0302F65B}" srcOrd="0" destOrd="0" presId="urn:microsoft.com/office/officeart/2005/8/layout/vList2"/>
    <dgm:cxn modelId="{C88698B5-931A-44F2-8E12-A322291D9116}" type="presOf" srcId="{FA7B5443-7DF9-4F51-A5ED-3B7448B86212}" destId="{B377DAB9-65E0-4A93-8A9E-13EBFCB3E1B8}" srcOrd="0" destOrd="0" presId="urn:microsoft.com/office/officeart/2005/8/layout/vList2"/>
    <dgm:cxn modelId="{797AAFCF-2E02-496C-8F0F-9BF1C934E1FF}" type="presOf" srcId="{3D13AFCC-6484-435A-ACFE-035EA11671F5}" destId="{631C09E5-BB05-4484-8F17-7671956697B4}" srcOrd="0" destOrd="0" presId="urn:microsoft.com/office/officeart/2005/8/layout/vList2"/>
    <dgm:cxn modelId="{722D0804-A820-4E10-88CA-D1247FF6412D}" type="presParOf" srcId="{9A4394F9-50FF-4014-A0E3-1851FA2C4B4A}" destId="{B377DAB9-65E0-4A93-8A9E-13EBFCB3E1B8}" srcOrd="0" destOrd="0" presId="urn:microsoft.com/office/officeart/2005/8/layout/vList2"/>
    <dgm:cxn modelId="{6EA26624-A9F7-4264-A1EB-856265D4CBC2}" type="presParOf" srcId="{9A4394F9-50FF-4014-A0E3-1851FA2C4B4A}" destId="{B6299FCE-D694-4787-AA36-1DB50EC15542}" srcOrd="1" destOrd="0" presId="urn:microsoft.com/office/officeart/2005/8/layout/vList2"/>
    <dgm:cxn modelId="{60D88185-EA0F-45F1-B50A-7C5BED30F95E}" type="presParOf" srcId="{9A4394F9-50FF-4014-A0E3-1851FA2C4B4A}" destId="{631C09E5-BB05-4484-8F17-7671956697B4}" srcOrd="2" destOrd="0" presId="urn:microsoft.com/office/officeart/2005/8/layout/vList2"/>
    <dgm:cxn modelId="{B83D71B8-7FF5-4071-BADA-8459E7EF5710}" type="presParOf" srcId="{9A4394F9-50FF-4014-A0E3-1851FA2C4B4A}" destId="{DC687FC2-129C-43B4-AA1C-057E3DDDC938}" srcOrd="3" destOrd="0" presId="urn:microsoft.com/office/officeart/2005/8/layout/vList2"/>
    <dgm:cxn modelId="{36EFB53A-3B98-479F-B1BF-5308453F424A}" type="presParOf" srcId="{9A4394F9-50FF-4014-A0E3-1851FA2C4B4A}" destId="{CFCE84BB-6635-434D-A3C2-72EEDA407DCE}" srcOrd="4" destOrd="0" presId="urn:microsoft.com/office/officeart/2005/8/layout/vList2"/>
    <dgm:cxn modelId="{CB2C86EB-DE77-4181-8317-BCB7857CEF66}" type="presParOf" srcId="{9A4394F9-50FF-4014-A0E3-1851FA2C4B4A}" destId="{FFC770F4-A11F-4A61-ACC3-71ADEC4BC1C0}" srcOrd="5" destOrd="0" presId="urn:microsoft.com/office/officeart/2005/8/layout/vList2"/>
    <dgm:cxn modelId="{FEF9593F-8FDC-4856-8D84-BBE850DD8568}" type="presParOf" srcId="{9A4394F9-50FF-4014-A0E3-1851FA2C4B4A}" destId="{4C56B5FC-820C-43BD-95DE-C5BD0302F6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7DAB9-65E0-4A93-8A9E-13EBFCB3E1B8}">
      <dsp:nvSpPr>
        <dsp:cNvPr id="0" name=""/>
        <dsp:cNvSpPr/>
      </dsp:nvSpPr>
      <dsp:spPr>
        <a:xfrm>
          <a:off x="0" y="0"/>
          <a:ext cx="5760899" cy="6475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1" kern="1200" dirty="0"/>
            <a:t>أ ب ت ث ج ح خ</a:t>
          </a:r>
          <a:endParaRPr lang="en-US" sz="2700" kern="1200" dirty="0"/>
        </a:p>
      </dsp:txBody>
      <dsp:txXfrm>
        <a:off x="31613" y="31613"/>
        <a:ext cx="5697673" cy="584369"/>
      </dsp:txXfrm>
    </dsp:sp>
    <dsp:sp modelId="{631C09E5-BB05-4484-8F17-7671956697B4}">
      <dsp:nvSpPr>
        <dsp:cNvPr id="0" name=""/>
        <dsp:cNvSpPr/>
      </dsp:nvSpPr>
      <dsp:spPr>
        <a:xfrm>
          <a:off x="0" y="743994"/>
          <a:ext cx="5760899" cy="6475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1" kern="1200"/>
            <a:t>د ذ ر ز س ش ص</a:t>
          </a:r>
          <a:endParaRPr lang="en-US" sz="2700" kern="1200"/>
        </a:p>
      </dsp:txBody>
      <dsp:txXfrm>
        <a:off x="31613" y="775607"/>
        <a:ext cx="5697673" cy="584369"/>
      </dsp:txXfrm>
    </dsp:sp>
    <dsp:sp modelId="{CFCE84BB-6635-434D-A3C2-72EEDA407DCE}">
      <dsp:nvSpPr>
        <dsp:cNvPr id="0" name=""/>
        <dsp:cNvSpPr/>
      </dsp:nvSpPr>
      <dsp:spPr>
        <a:xfrm>
          <a:off x="0" y="1469349"/>
          <a:ext cx="5760899" cy="6475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1" kern="1200" dirty="0"/>
            <a:t>ض ط ظ ع غ ف ق</a:t>
          </a:r>
          <a:endParaRPr lang="en-US" sz="2700" kern="1200" dirty="0"/>
        </a:p>
      </dsp:txBody>
      <dsp:txXfrm>
        <a:off x="31613" y="1500962"/>
        <a:ext cx="5697673" cy="584369"/>
      </dsp:txXfrm>
    </dsp:sp>
    <dsp:sp modelId="{4C56B5FC-820C-43BD-95DE-C5BD0302F65B}">
      <dsp:nvSpPr>
        <dsp:cNvPr id="0" name=""/>
        <dsp:cNvSpPr/>
      </dsp:nvSpPr>
      <dsp:spPr>
        <a:xfrm>
          <a:off x="0" y="2194704"/>
          <a:ext cx="5760899" cy="6475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1" kern="1200" dirty="0"/>
            <a:t>ك ل م ن ه و ي </a:t>
          </a:r>
          <a:endParaRPr lang="en-US" sz="2700" kern="1200" dirty="0"/>
        </a:p>
      </dsp:txBody>
      <dsp:txXfrm>
        <a:off x="31613" y="2226317"/>
        <a:ext cx="5697673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22T03:54:02.20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F9081-BA44-43B0-98A7-7EAB86D44CB0}" type="datetimeFigureOut">
              <a:rPr lang="en-AE" smtClean="0"/>
              <a:t>28/12/2023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69207-5A8E-4F62-BA05-5DB81E83659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4050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قراءة وكتابة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EAB210-3990-4A66-BEBC-C7CD2F79D28B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676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0" fontAlgn="t"/>
            <a:br>
              <a:rPr lang="en-AE" b="0" i="0" dirty="0">
                <a:solidFill>
                  <a:srgbClr val="202124"/>
                </a:solidFill>
                <a:effectLst/>
                <a:latin typeface="Helvetica Neue"/>
              </a:rPr>
            </a:br>
            <a:endParaRPr lang="en-AE" b="0" i="0" dirty="0">
              <a:solidFill>
                <a:srgbClr val="202124"/>
              </a:solidFill>
              <a:effectLst/>
              <a:latin typeface="Helvetica Neue"/>
            </a:endParaRPr>
          </a:p>
          <a:p>
            <a:pPr algn="r"/>
            <a:r>
              <a:rPr lang="en-US" b="0" i="0" dirty="0">
                <a:solidFill>
                  <a:srgbClr val="040C28"/>
                </a:solidFill>
                <a:effectLst/>
                <a:latin typeface="Helvetica Neue"/>
              </a:rPr>
              <a:t>White symbolizes peace and prosperity, red the battles fought against foreign invaders, and green the fertility of the land</a:t>
            </a:r>
            <a:r>
              <a:rPr lang="en-US" b="0" i="0" dirty="0">
                <a:solidFill>
                  <a:srgbClr val="202124"/>
                </a:solidFill>
                <a:effectLst/>
                <a:latin typeface="Helvetica Neue"/>
              </a:rPr>
              <a:t>. </a:t>
            </a:r>
            <a:endParaRPr lang="en-AE" b="0" i="0">
              <a:solidFill>
                <a:srgbClr val="202124"/>
              </a:solidFill>
              <a:effectLst/>
              <a:latin typeface="Helvetica Neue"/>
            </a:endParaRPr>
          </a:p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69207-5A8E-4F62-BA05-5DB81E83659E}" type="slidenum">
              <a:rPr lang="en-AE" smtClean="0"/>
              <a:t>7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4147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9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78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2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13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959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43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83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21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64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27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56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8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85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913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3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3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7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5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8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4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9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12/28/2023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3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694" r:id="rId5"/>
    <p:sldLayoutId id="2147483699" r:id="rId6"/>
    <p:sldLayoutId id="2147483695" r:id="rId7"/>
    <p:sldLayoutId id="2147483696" r:id="rId8"/>
    <p:sldLayoutId id="2147483697" r:id="rId9"/>
    <p:sldLayoutId id="2147483698" r:id="rId10"/>
    <p:sldLayoutId id="214748370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3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958DF84-F5C6-794F-8945-485D6C107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7D3303-9692-6B12-A739-8F6C0F1183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2" r="882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5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7F019-09B7-27F7-BCBD-5FAD24C9B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513" y="4712399"/>
            <a:ext cx="2906973" cy="948601"/>
          </a:xfrm>
        </p:spPr>
        <p:txBody>
          <a:bodyPr anchor="t">
            <a:normAutofit/>
          </a:bodyPr>
          <a:lstStyle/>
          <a:p>
            <a:pPr algn="ctr"/>
            <a:r>
              <a:rPr lang="ar-JO" dirty="0"/>
              <a:t>أهلا وسهلا بكم جميعا </a:t>
            </a:r>
            <a:endParaRPr lang="en-AE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10D744-BBB7-7597-BC1F-8BD91ABA8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513" y="2017453"/>
            <a:ext cx="3149600" cy="2143125"/>
          </a:xfrm>
        </p:spPr>
        <p:txBody>
          <a:bodyPr>
            <a:normAutofit/>
          </a:bodyPr>
          <a:lstStyle/>
          <a:p>
            <a:pPr indent="-228600">
              <a:lnSpc>
                <a:spcPct val="100000"/>
              </a:lnSpc>
            </a:pPr>
            <a:r>
              <a:rPr lang="en-US" sz="2800" b="1">
                <a:latin typeface="Abadi" panose="020B0604020104020204" pitchFamily="34" charset="0"/>
              </a:rPr>
              <a:t>الدرس</a:t>
            </a:r>
            <a:r>
              <a:rPr lang="ar-JO" sz="2800" b="1">
                <a:latin typeface="Abadi" panose="020B0604020104020204" pitchFamily="34" charset="0"/>
              </a:rPr>
              <a:t> الحادي و</a:t>
            </a:r>
            <a:r>
              <a:rPr lang="en-US" sz="2800" b="1">
                <a:latin typeface="Abadi" panose="020B0604020104020204" pitchFamily="34" charset="0"/>
              </a:rPr>
              <a:t> </a:t>
            </a:r>
            <a:r>
              <a:rPr lang="ar-JO" sz="2800" b="1">
                <a:latin typeface="Abadi" panose="020B0604020104020204" pitchFamily="34" charset="0"/>
              </a:rPr>
              <a:t>العشرون</a:t>
            </a:r>
            <a:br>
              <a:rPr lang="en-US" sz="2800" b="1">
                <a:latin typeface="Abadi" panose="020B0604020104020204" pitchFamily="34" charset="0"/>
              </a:rPr>
            </a:br>
            <a:r>
              <a:rPr lang="en-US" sz="2800" b="1">
                <a:latin typeface="Abadi" panose="020B0604020104020204" pitchFamily="34" charset="0"/>
              </a:rPr>
              <a:t>2</a:t>
            </a:r>
            <a:r>
              <a:rPr lang="ar-JO" sz="2800" b="1">
                <a:latin typeface="Abadi" panose="020B0604020104020204" pitchFamily="34" charset="0"/>
              </a:rPr>
              <a:t>1</a:t>
            </a:r>
            <a:r>
              <a:rPr lang="ja-JP" altLang="en-US" sz="2800" b="1">
                <a:latin typeface="Abadi" panose="020B0604020104020204" pitchFamily="34" charset="0"/>
              </a:rPr>
              <a:t>回目のレッスン</a:t>
            </a:r>
            <a:br>
              <a:rPr lang="en-US" altLang="ja-JP" sz="2800" b="1">
                <a:latin typeface="Abadi" panose="020B0604020104020204" pitchFamily="34" charset="0"/>
              </a:rPr>
            </a:br>
            <a:r>
              <a:rPr lang="ja-JP" altLang="en-US" sz="2800" b="1">
                <a:latin typeface="Abadi" panose="020B0604020104020204" pitchFamily="34" charset="0"/>
              </a:rPr>
              <a:t>２０２３・</a:t>
            </a:r>
            <a:r>
              <a:rPr lang="ar-JO" altLang="ja-JP" sz="2800" b="1">
                <a:latin typeface="Abadi" panose="020B0604020104020204" pitchFamily="34" charset="0"/>
              </a:rPr>
              <a:t>12</a:t>
            </a:r>
            <a:r>
              <a:rPr lang="ja-JP" altLang="en-US" sz="2800" b="1">
                <a:latin typeface="Abadi" panose="020B0604020104020204" pitchFamily="34" charset="0"/>
              </a:rPr>
              <a:t>・</a:t>
            </a:r>
            <a:r>
              <a:rPr lang="ar-JO" altLang="ja-JP" sz="2800" b="1">
                <a:latin typeface="Abadi" panose="020B0604020104020204" pitchFamily="34" charset="0"/>
              </a:rPr>
              <a:t>22</a:t>
            </a:r>
            <a:endParaRPr lang="en-AE" sz="2800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06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958DF84-F5C6-794F-8945-485D6C107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BC6175-88B6-5978-BEF5-9528FAAEDE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14" b="1025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5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707A9-248E-FB74-ED45-13214EFC1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389" y="1826096"/>
            <a:ext cx="3149221" cy="21426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ja-JP" altLang="en-US" sz="4000" b="1" dirty="0">
                <a:solidFill>
                  <a:schemeClr val="tx1"/>
                </a:solidFill>
              </a:rPr>
              <a:t>じゅぎょうのもくひょう</a:t>
            </a: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827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2AB008A-30FC-E40A-3EF1-2C7B3CF7E5D0}"/>
              </a:ext>
            </a:extLst>
          </p:cNvPr>
          <p:cNvSpPr txBox="1">
            <a:spLocks/>
          </p:cNvSpPr>
          <p:nvPr/>
        </p:nvSpPr>
        <p:spPr>
          <a:xfrm>
            <a:off x="1072750" y="1823190"/>
            <a:ext cx="6400800" cy="3657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150000"/>
              <a:buFont typeface="Goudy Old Style" panose="02020502050305020303" pitchFamily="18" charset="0"/>
              <a:buChar char="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4864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150000"/>
              <a:buFont typeface="Goudy Old Style" panose="02020502050305020303" pitchFamily="18" charset="0"/>
              <a:buChar char="∙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9436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SzPct val="150000"/>
              <a:buFont typeface="Goudy Old Style" panose="02020502050305020303" pitchFamily="18" charset="0"/>
              <a:buChar char="∙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highlight>
                  <a:srgbClr val="FFFF00"/>
                </a:highlight>
                <a:latin typeface="Abadi" panose="020B0604020104020204" pitchFamily="34" charset="0"/>
              </a:rPr>
              <a:t>１－</a:t>
            </a:r>
            <a:r>
              <a:rPr lang="ja-JP" altLang="en-US" sz="2000" dirty="0">
                <a:highlight>
                  <a:srgbClr val="FFFF00"/>
                </a:highlight>
                <a:latin typeface="Abadi" panose="020B0604020104020204" pitchFamily="34" charset="0"/>
              </a:rPr>
              <a:t>ふくすうと</a:t>
            </a:r>
            <a:r>
              <a:rPr lang="ja-JP" altLang="en-US" dirty="0">
                <a:highlight>
                  <a:srgbClr val="FFFF00"/>
                </a:highlight>
                <a:latin typeface="Abadi" panose="020B0604020104020204" pitchFamily="34" charset="0"/>
              </a:rPr>
              <a:t>カナの文法　</a:t>
            </a:r>
            <a:endParaRPr lang="en-AE" altLang="ja-JP" dirty="0">
              <a:highlight>
                <a:srgbClr val="FFFF00"/>
              </a:highlight>
              <a:latin typeface="Abadi" panose="020B0604020104020204" pitchFamily="34" charset="0"/>
            </a:endParaRPr>
          </a:p>
          <a:p>
            <a:r>
              <a:rPr lang="ja-JP" altLang="en-US" dirty="0">
                <a:highlight>
                  <a:srgbClr val="FFFF00"/>
                </a:highlight>
                <a:latin typeface="Abadi" panose="020B0604020104020204" pitchFamily="34" charset="0"/>
              </a:rPr>
              <a:t>２－</a:t>
            </a:r>
            <a:r>
              <a:rPr lang="ja-JP" altLang="en-US" sz="1800" dirty="0">
                <a:highlight>
                  <a:srgbClr val="FFFF00"/>
                </a:highlight>
                <a:latin typeface="Abadi" panose="020B0604020104020204" pitchFamily="34" charset="0"/>
              </a:rPr>
              <a:t>あたらしいたんご</a:t>
            </a:r>
            <a:endParaRPr lang="en-AE" altLang="ja-JP" sz="1800" dirty="0">
              <a:highlight>
                <a:srgbClr val="FFFF00"/>
              </a:highlight>
              <a:latin typeface="Abadi" panose="020B0604020104020204" pitchFamily="34" charset="0"/>
            </a:endParaRPr>
          </a:p>
          <a:p>
            <a:r>
              <a:rPr lang="ja-JP" altLang="en-US" dirty="0">
                <a:highlight>
                  <a:srgbClr val="FFFF00"/>
                </a:highlight>
                <a:latin typeface="Abadi" panose="020B0604020104020204" pitchFamily="34" charset="0"/>
              </a:rPr>
              <a:t>３－</a:t>
            </a:r>
            <a:r>
              <a:rPr lang="ja-JP" altLang="en-US" sz="1800" dirty="0">
                <a:highlight>
                  <a:srgbClr val="FFFF00"/>
                </a:highlight>
                <a:latin typeface="Abadi" panose="020B0604020104020204" pitchFamily="34" charset="0"/>
              </a:rPr>
              <a:t>アラビアの文化</a:t>
            </a:r>
            <a:endParaRPr lang="en-US" sz="1800" dirty="0">
              <a:highlight>
                <a:srgbClr val="FFFF00"/>
              </a:highlight>
              <a:latin typeface="Abadi" panose="020B0604020104020204" pitchFamily="34" charset="0"/>
            </a:endParaRPr>
          </a:p>
          <a:p>
            <a:endParaRPr lang="en-AE" sz="1800" dirty="0">
              <a:highlight>
                <a:srgbClr val="FFFF00"/>
              </a:highlight>
              <a:latin typeface="Walbaum Display"/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7003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529E97A-97C3-40EA-8A04-5C02398D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EE6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6F3B29-13FA-46C2-858E-C1F3686A8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630936"/>
            <a:ext cx="3419856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auto">
              <a:lnSpc>
                <a:spcPct val="9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cap="none" spc="-1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مراجعة الحروف الأبجدية</a:t>
            </a:r>
            <a:br>
              <a:rPr kumimoji="0" lang="en-US" sz="3000" b="0" i="0" u="none" strike="noStrike" cap="none" spc="-1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</a:br>
            <a:r>
              <a:rPr kumimoji="0" lang="ja-JP" altLang="en-US" sz="3000" b="0" i="0" u="none" strike="noStrike" cap="none" spc="-1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アラビア語のもじのふくしゅ</a:t>
            </a:r>
            <a:endParaRPr kumimoji="0" lang="en-US" sz="3000" b="0" i="0" u="none" strike="noStrike" cap="none" spc="-1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29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704088"/>
            <a:ext cx="18288" cy="1316736"/>
          </a:xfrm>
          <a:custGeom>
            <a:avLst/>
            <a:gdLst>
              <a:gd name="connsiteX0" fmla="*/ 0 w 18288"/>
              <a:gd name="connsiteY0" fmla="*/ 0 h 1316736"/>
              <a:gd name="connsiteX1" fmla="*/ 18288 w 18288"/>
              <a:gd name="connsiteY1" fmla="*/ 0 h 1316736"/>
              <a:gd name="connsiteX2" fmla="*/ 18288 w 18288"/>
              <a:gd name="connsiteY2" fmla="*/ 632033 h 1316736"/>
              <a:gd name="connsiteX3" fmla="*/ 18288 w 18288"/>
              <a:gd name="connsiteY3" fmla="*/ 1316736 h 1316736"/>
              <a:gd name="connsiteX4" fmla="*/ 0 w 18288"/>
              <a:gd name="connsiteY4" fmla="*/ 1316736 h 1316736"/>
              <a:gd name="connsiteX5" fmla="*/ 0 w 18288"/>
              <a:gd name="connsiteY5" fmla="*/ 671535 h 1316736"/>
              <a:gd name="connsiteX6" fmla="*/ 0 w 18288"/>
              <a:gd name="connsiteY6" fmla="*/ 0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" h="1316736" fill="none" extrusionOk="0">
                <a:moveTo>
                  <a:pt x="0" y="0"/>
                </a:moveTo>
                <a:cubicBezTo>
                  <a:pt x="5414" y="683"/>
                  <a:pt x="12510" y="720"/>
                  <a:pt x="18288" y="0"/>
                </a:cubicBezTo>
                <a:cubicBezTo>
                  <a:pt x="11385" y="276484"/>
                  <a:pt x="47354" y="495364"/>
                  <a:pt x="18288" y="632033"/>
                </a:cubicBezTo>
                <a:cubicBezTo>
                  <a:pt x="-10778" y="768702"/>
                  <a:pt x="26786" y="1005085"/>
                  <a:pt x="18288" y="1316736"/>
                </a:cubicBezTo>
                <a:cubicBezTo>
                  <a:pt x="9577" y="1315893"/>
                  <a:pt x="6900" y="1316365"/>
                  <a:pt x="0" y="1316736"/>
                </a:cubicBezTo>
                <a:cubicBezTo>
                  <a:pt x="-29997" y="1144491"/>
                  <a:pt x="20055" y="926108"/>
                  <a:pt x="0" y="671535"/>
                </a:cubicBezTo>
                <a:cubicBezTo>
                  <a:pt x="-20055" y="416962"/>
                  <a:pt x="15787" y="211813"/>
                  <a:pt x="0" y="0"/>
                </a:cubicBezTo>
                <a:close/>
              </a:path>
              <a:path w="18288" h="1316736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-6741" y="195124"/>
                  <a:pt x="36996" y="409062"/>
                  <a:pt x="18288" y="618866"/>
                </a:cubicBezTo>
                <a:cubicBezTo>
                  <a:pt x="-420" y="828670"/>
                  <a:pt x="28345" y="1144651"/>
                  <a:pt x="18288" y="1316736"/>
                </a:cubicBezTo>
                <a:cubicBezTo>
                  <a:pt x="10476" y="1317615"/>
                  <a:pt x="8805" y="1316987"/>
                  <a:pt x="0" y="1316736"/>
                </a:cubicBezTo>
                <a:cubicBezTo>
                  <a:pt x="30302" y="1053606"/>
                  <a:pt x="-1997" y="890047"/>
                  <a:pt x="0" y="671535"/>
                </a:cubicBezTo>
                <a:cubicBezTo>
                  <a:pt x="1997" y="453023"/>
                  <a:pt x="-25538" y="322042"/>
                  <a:pt x="0" y="0"/>
                </a:cubicBezTo>
                <a:close/>
              </a:path>
            </a:pathLst>
          </a:custGeom>
          <a:solidFill>
            <a:srgbClr val="EE6E96"/>
          </a:solidFill>
          <a:ln w="34925">
            <a:solidFill>
              <a:srgbClr val="EE6E9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80AF8F-5F77-4E1B-B878-E4736CD49701}"/>
              </a:ext>
            </a:extLst>
          </p:cNvPr>
          <p:cNvSpPr>
            <a:spLocks/>
          </p:cNvSpPr>
          <p:nvPr/>
        </p:nvSpPr>
        <p:spPr>
          <a:xfrm>
            <a:off x="914400" y="1420093"/>
            <a:ext cx="4761571" cy="125349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/>
          </p:cNvSpPr>
          <p:nvPr/>
        </p:nvSpPr>
        <p:spPr>
          <a:xfrm>
            <a:off x="3493838" y="6057078"/>
            <a:ext cx="1451594" cy="193210"/>
          </a:xfrm>
          <a:prstGeom prst="rect">
            <a:avLst/>
          </a:prstGeom>
        </p:spPr>
        <p:txBody>
          <a:bodyPr/>
          <a:lstStyle/>
          <a:p>
            <a:pPr defTabSz="475488">
              <a:spcAft>
                <a:spcPts val="312"/>
              </a:spcAft>
              <a:defRPr/>
            </a:pPr>
            <a:fld id="{4D160122-537A-4FB2-A3FD-B4A4F86F3559}" type="datetime1">
              <a:rPr lang="en-US" sz="832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 Bold"/>
                <a:ea typeface="+mn-ea"/>
                <a:cs typeface="+mn-cs"/>
              </a:rPr>
              <a:pPr defTabSz="475488">
                <a:spcAft>
                  <a:spcPts val="312"/>
                </a:spcAft>
                <a:defRPr/>
              </a:pPr>
              <a:t>12/28/2023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/>
          </p:cNvSpPr>
          <p:nvPr/>
        </p:nvSpPr>
        <p:spPr>
          <a:xfrm>
            <a:off x="6592071" y="6057078"/>
            <a:ext cx="2138007" cy="193210"/>
          </a:xfrm>
          <a:prstGeom prst="rect">
            <a:avLst/>
          </a:prstGeom>
        </p:spPr>
        <p:txBody>
          <a:bodyPr/>
          <a:lstStyle/>
          <a:p>
            <a:pPr algn="ctr" defTabSz="475488">
              <a:spcAft>
                <a:spcPts val="312"/>
              </a:spcAft>
              <a:defRPr/>
            </a:pPr>
            <a:r>
              <a:rPr lang="en-US" sz="832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 Bold"/>
                <a:ea typeface="+mn-ea"/>
                <a:cs typeface="+mn-cs"/>
              </a:rPr>
              <a:t>Sample Footer Text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/>
          </p:cNvSpPr>
          <p:nvPr/>
        </p:nvSpPr>
        <p:spPr>
          <a:xfrm>
            <a:off x="8730077" y="6057078"/>
            <a:ext cx="382591" cy="193210"/>
          </a:xfrm>
          <a:prstGeom prst="rect">
            <a:avLst/>
          </a:prstGeom>
        </p:spPr>
        <p:txBody>
          <a:bodyPr/>
          <a:lstStyle/>
          <a:p>
            <a:pPr algn="r" defTabSz="475488">
              <a:spcAft>
                <a:spcPts val="312"/>
              </a:spcAft>
              <a:defRPr/>
            </a:pPr>
            <a:fld id="{2B6A0707-BFCA-4BDD-8B25-E2A14A0F80A6}" type="slidenum">
              <a:rPr lang="en-US" sz="832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 Bold"/>
                <a:ea typeface="+mn-ea"/>
                <a:cs typeface="+mn-cs"/>
              </a:rPr>
              <a:pPr algn="r" defTabSz="475488">
                <a:spcAft>
                  <a:spcPts val="312"/>
                </a:spcAft>
                <a:defRPr/>
              </a:pPr>
              <a:t>3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 Hand Bold"/>
              <a:ea typeface="+mn-ea"/>
              <a:cs typeface="+mn-cs"/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7095760"/>
              </p:ext>
            </p:extLst>
          </p:nvPr>
        </p:nvGraphicFramePr>
        <p:xfrm>
          <a:off x="3067139" y="3077570"/>
          <a:ext cx="5760899" cy="2860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1A2A2-8117-E1CE-92D8-E1624270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ja-JP" altLang="en-US" sz="6600"/>
              <a:t>せんしゅうのごい</a:t>
            </a:r>
            <a:endParaRPr lang="en-US" sz="660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EE6E96"/>
          </a:solidFill>
          <a:ln w="38100" cap="rnd">
            <a:solidFill>
              <a:srgbClr val="EE6E9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F5B404-0789-86EC-7F85-1B9C589952F2}"/>
              </a:ext>
            </a:extLst>
          </p:cNvPr>
          <p:cNvSpPr txBox="1"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br>
              <a:rPr lang="en-US" sz="1500" b="0" i="0">
                <a:effectLst/>
              </a:rPr>
            </a:br>
            <a:r>
              <a:rPr lang="en-US" sz="1500" b="0" i="0">
                <a:effectLst/>
              </a:rPr>
              <a:t>حبHob) - </a:t>
            </a:r>
            <a:r>
              <a:rPr lang="ja-JP" altLang="en-US" sz="1500" b="0" i="0">
                <a:effectLst/>
              </a:rPr>
              <a:t>愛 </a:t>
            </a:r>
            <a:r>
              <a:rPr lang="en-US" altLang="ja-JP" sz="1500" b="0" i="0">
                <a:effectLst/>
              </a:rPr>
              <a:t>(</a:t>
            </a:r>
            <a:r>
              <a:rPr lang="en-US" sz="1500" b="0" i="0">
                <a:effectLst/>
              </a:rPr>
              <a:t>Ai)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0" i="0">
                <a:effectLst/>
              </a:rPr>
              <a:t>عائلة (Aa'ila) - </a:t>
            </a:r>
            <a:r>
              <a:rPr lang="ja-JP" altLang="en-US" sz="1500" b="0" i="0">
                <a:effectLst/>
              </a:rPr>
              <a:t>家族 </a:t>
            </a:r>
            <a:r>
              <a:rPr lang="en-US" altLang="ja-JP" sz="1500" b="0" i="0">
                <a:effectLst/>
              </a:rPr>
              <a:t>(</a:t>
            </a:r>
            <a:r>
              <a:rPr lang="en-US" sz="1500" b="0" i="0">
                <a:effectLst/>
              </a:rPr>
              <a:t>Kazoku)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0" i="0">
                <a:effectLst/>
              </a:rPr>
              <a:t>جميل (Jameel) - </a:t>
            </a:r>
            <a:r>
              <a:rPr lang="ja-JP" altLang="en-US" sz="1500" b="0" i="0">
                <a:effectLst/>
              </a:rPr>
              <a:t>美しい </a:t>
            </a:r>
            <a:r>
              <a:rPr lang="en-US" altLang="ja-JP" sz="1500" b="0" i="0">
                <a:effectLst/>
              </a:rPr>
              <a:t>(</a:t>
            </a:r>
            <a:r>
              <a:rPr lang="en-US" sz="1500" b="0" i="0">
                <a:effectLst/>
              </a:rPr>
              <a:t>Utsukushii)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0" i="0">
                <a:effectLst/>
              </a:rPr>
              <a:t>سعيد (Sa'id) - </a:t>
            </a:r>
            <a:r>
              <a:rPr lang="ja-JP" altLang="en-US" sz="1500" b="0" i="0">
                <a:effectLst/>
              </a:rPr>
              <a:t>幸せ </a:t>
            </a:r>
            <a:r>
              <a:rPr lang="en-US" altLang="ja-JP" sz="1500" b="0" i="0">
                <a:effectLst/>
              </a:rPr>
              <a:t>(</a:t>
            </a:r>
            <a:r>
              <a:rPr lang="en-US" sz="1500" b="0" i="0">
                <a:effectLst/>
              </a:rPr>
              <a:t>Shiawase)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0" i="0">
                <a:effectLst/>
              </a:rPr>
              <a:t>مدرسة (Madrasa) - </a:t>
            </a:r>
            <a:r>
              <a:rPr lang="ja-JP" altLang="en-US" sz="1500" b="0" i="0">
                <a:effectLst/>
              </a:rPr>
              <a:t>学校 </a:t>
            </a:r>
            <a:r>
              <a:rPr lang="en-US" altLang="ja-JP" sz="1500" b="0" i="0">
                <a:effectLst/>
              </a:rPr>
              <a:t>(</a:t>
            </a:r>
            <a:r>
              <a:rPr lang="en-US" sz="1500" b="0" i="0">
                <a:effectLst/>
              </a:rPr>
              <a:t>Gakkou)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0" i="0">
                <a:effectLst/>
              </a:rPr>
              <a:t>كتاب (Kitab) - </a:t>
            </a:r>
            <a:r>
              <a:rPr lang="ja-JP" altLang="en-US" sz="1500" b="0" i="0">
                <a:effectLst/>
              </a:rPr>
              <a:t>本 </a:t>
            </a:r>
            <a:r>
              <a:rPr lang="en-US" altLang="ja-JP" sz="1500" b="0" i="0">
                <a:effectLst/>
              </a:rPr>
              <a:t>(</a:t>
            </a:r>
            <a:r>
              <a:rPr lang="en-US" sz="1500" b="0" i="0">
                <a:effectLst/>
              </a:rPr>
              <a:t>Hon)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0" i="0">
                <a:effectLst/>
              </a:rPr>
              <a:t>طعام (Ta'am) - </a:t>
            </a:r>
            <a:r>
              <a:rPr lang="ja-JP" altLang="en-US" sz="1500" b="0" i="0">
                <a:effectLst/>
              </a:rPr>
              <a:t>食べ物 </a:t>
            </a:r>
            <a:r>
              <a:rPr lang="en-US" altLang="ja-JP" sz="1500" b="0" i="0">
                <a:effectLst/>
              </a:rPr>
              <a:t>(</a:t>
            </a:r>
            <a:r>
              <a:rPr lang="en-US" sz="1500" b="0" i="0">
                <a:effectLst/>
              </a:rPr>
              <a:t>Tabemono)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0" i="0">
                <a:effectLst/>
              </a:rPr>
              <a:t>ماء (Ma') - </a:t>
            </a:r>
            <a:r>
              <a:rPr lang="ja-JP" altLang="en-US" sz="1500" b="0" i="0">
                <a:effectLst/>
              </a:rPr>
              <a:t>水 </a:t>
            </a:r>
            <a:r>
              <a:rPr lang="en-US" altLang="ja-JP" sz="1500" b="0" i="0">
                <a:effectLst/>
              </a:rPr>
              <a:t>(</a:t>
            </a:r>
            <a:r>
              <a:rPr lang="en-US" sz="1500" b="0" i="0">
                <a:effectLst/>
              </a:rPr>
              <a:t>Mizu)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0" i="0">
                <a:effectLst/>
              </a:rPr>
              <a:t>سماء (Sama') - </a:t>
            </a:r>
            <a:r>
              <a:rPr lang="ja-JP" altLang="en-US" sz="1500" b="0" i="0">
                <a:effectLst/>
              </a:rPr>
              <a:t>空 </a:t>
            </a:r>
            <a:r>
              <a:rPr lang="en-US" altLang="ja-JP" sz="1500" b="0" i="0">
                <a:effectLst/>
              </a:rPr>
              <a:t>(</a:t>
            </a:r>
            <a:r>
              <a:rPr lang="en-US" sz="1500" b="0" i="0">
                <a:effectLst/>
              </a:rPr>
              <a:t>Sora)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0" i="0">
                <a:effectLst/>
              </a:rPr>
              <a:t>مدينة (Madinah) - </a:t>
            </a:r>
            <a:r>
              <a:rPr lang="ja-JP" altLang="en-US" sz="1500" b="0" i="0">
                <a:effectLst/>
              </a:rPr>
              <a:t>まち</a:t>
            </a:r>
            <a:endParaRPr lang="en-US" sz="1500" b="0" i="0">
              <a:effectLst/>
            </a:endParaRPr>
          </a:p>
        </p:txBody>
      </p:sp>
      <p:pic>
        <p:nvPicPr>
          <p:cNvPr id="11" name="Picture 9" descr="A blue and white background with lines and dots&#10;&#10;Description automatically generated">
            <a:extLst>
              <a:ext uri="{FF2B5EF4-FFF2-40B4-BE49-F238E27FC236}">
                <a16:creationId xmlns:a16="http://schemas.microsoft.com/office/drawing/2014/main" id="{7565302A-0AB5-6830-6858-076960ACE9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2"/>
          <a:stretch/>
        </p:blipFill>
        <p:spPr>
          <a:xfrm>
            <a:off x="10119360" y="10"/>
            <a:ext cx="2071117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667D1B-954D-A317-BC20-E89D0814A156}"/>
              </a:ext>
            </a:extLst>
          </p:cNvPr>
          <p:cNvSpPr txBox="1"/>
          <p:nvPr/>
        </p:nvSpPr>
        <p:spPr>
          <a:xfrm>
            <a:off x="5348058" y="2557198"/>
            <a:ext cx="6096000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br>
              <a:rPr lang="en-US" b="0" i="0" dirty="0">
                <a:solidFill>
                  <a:srgbClr val="374151"/>
                </a:solidFill>
                <a:effectLst/>
                <a:latin typeface="Söhne"/>
              </a:rPr>
            </a:br>
            <a:r>
              <a:rPr lang="ar-JO" b="0" i="0" dirty="0">
                <a:solidFill>
                  <a:srgbClr val="FF0000"/>
                </a:solidFill>
                <a:effectLst/>
                <a:latin typeface="Söhne"/>
              </a:rPr>
              <a:t>عمل </a:t>
            </a:r>
            <a:r>
              <a:rPr lang="en-US" b="0" i="0" dirty="0">
                <a:solidFill>
                  <a:srgbClr val="FF0000"/>
                </a:solidFill>
                <a:effectLst/>
                <a:latin typeface="Söhne"/>
              </a:rPr>
              <a:t>Amal) - </a:t>
            </a:r>
            <a:r>
              <a:rPr lang="ja-JP" altLang="en-US" b="0" i="0" dirty="0">
                <a:solidFill>
                  <a:srgbClr val="FF0000"/>
                </a:solidFill>
                <a:effectLst/>
                <a:latin typeface="Söhne"/>
              </a:rPr>
              <a:t>仕事 </a:t>
            </a:r>
            <a:r>
              <a:rPr lang="en-US" altLang="ja-JP" b="0" i="0" dirty="0">
                <a:solidFill>
                  <a:srgbClr val="FF0000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Söhne"/>
              </a:rPr>
              <a:t>Shigoto</a:t>
            </a:r>
            <a:r>
              <a:rPr lang="en-US" b="0" i="0" dirty="0">
                <a:solidFill>
                  <a:srgbClr val="FF0000"/>
                </a:solidFill>
                <a:effectLst/>
                <a:latin typeface="Söhne"/>
              </a:rPr>
              <a:t>)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سفر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Safar)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旅行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Ryokou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حلوى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Halwa)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お菓子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Okashi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سمع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Sama)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聞く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Kiku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نوم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Nawm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眠り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Nemuri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صديق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Sadeeq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友達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Tomodachi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مستشفى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Mustashfa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病院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Byouin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شمس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Shams)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太陽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Taiyou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بحر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Bahr)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海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Umi)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جبل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Jabal)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山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Yama)</a:t>
            </a:r>
          </a:p>
        </p:txBody>
      </p:sp>
    </p:spTree>
    <p:extLst>
      <p:ext uri="{BB962C8B-B14F-4D97-AF65-F5344CB8AC3E}">
        <p14:creationId xmlns:p14="http://schemas.microsoft.com/office/powerpoint/2010/main" val="408932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EE6E96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CCE11A-1B5C-91EA-8A30-205EF7868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6800">
                <a:solidFill>
                  <a:schemeClr val="bg1"/>
                </a:solidFill>
              </a:rPr>
              <a:t>こんしょうのたんご</a:t>
            </a:r>
            <a:endParaRPr lang="en-US" sz="680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FC32DF-F2EC-3B9A-1909-FE87CE19C923}"/>
              </a:ext>
            </a:extLst>
          </p:cNvPr>
          <p:cNvSpPr txBox="1"/>
          <p:nvPr/>
        </p:nvSpPr>
        <p:spPr>
          <a:xfrm>
            <a:off x="838200" y="2586789"/>
            <a:ext cx="10515600" cy="359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سعيد</a:t>
            </a:r>
            <a:r>
              <a:rPr lang="en-US" b="0" i="0" dirty="0">
                <a:effectLst/>
              </a:rPr>
              <a:t> (- </a:t>
            </a:r>
            <a:r>
              <a:rPr lang="ja-JP" altLang="en-US" b="0" i="0" dirty="0">
                <a:effectLst/>
              </a:rPr>
              <a:t>うれしい</a:t>
            </a:r>
            <a:endParaRPr lang="en-US" altLang="ja-JP" dirty="0"/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حزن</a:t>
            </a:r>
            <a:r>
              <a:rPr lang="en-US" b="0" i="0" dirty="0">
                <a:effectLst/>
              </a:rPr>
              <a:t> (</a:t>
            </a:r>
            <a:r>
              <a:rPr lang="en-US" b="0" i="0" dirty="0" err="1">
                <a:effectLst/>
              </a:rPr>
              <a:t>huzn</a:t>
            </a:r>
            <a:r>
              <a:rPr lang="en-US" b="0" i="0" dirty="0">
                <a:effectLst/>
              </a:rPr>
              <a:t>) - </a:t>
            </a:r>
            <a:r>
              <a:rPr lang="ja-JP" altLang="en-US" b="0" i="0" dirty="0">
                <a:effectLst/>
              </a:rPr>
              <a:t>かなしみ </a:t>
            </a:r>
            <a:r>
              <a:rPr lang="en-US" altLang="ja-JP" b="0" i="0" dirty="0">
                <a:effectLst/>
              </a:rPr>
              <a:t>(</a:t>
            </a:r>
            <a:r>
              <a:rPr lang="en-US" b="0" i="0" dirty="0" err="1">
                <a:effectLst/>
              </a:rPr>
              <a:t>kanashimi</a:t>
            </a:r>
            <a:r>
              <a:rPr lang="en-US" b="0" i="0" dirty="0">
                <a:effectLst/>
              </a:rPr>
              <a:t>)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حلم</a:t>
            </a:r>
            <a:r>
              <a:rPr lang="en-US" b="0" i="0" dirty="0">
                <a:effectLst/>
              </a:rPr>
              <a:t> (</a:t>
            </a:r>
            <a:r>
              <a:rPr lang="en-US" b="0" i="0" dirty="0" err="1">
                <a:effectLst/>
              </a:rPr>
              <a:t>hulm</a:t>
            </a:r>
            <a:r>
              <a:rPr lang="en-US" b="0" i="0" dirty="0">
                <a:effectLst/>
              </a:rPr>
              <a:t>) - </a:t>
            </a:r>
            <a:r>
              <a:rPr lang="ja-JP" altLang="en-US" b="0" i="0" dirty="0">
                <a:effectLst/>
              </a:rPr>
              <a:t>ゆめ </a:t>
            </a:r>
            <a:r>
              <a:rPr lang="en-US" altLang="ja-JP" b="0" i="0" dirty="0">
                <a:effectLst/>
              </a:rPr>
              <a:t>(</a:t>
            </a:r>
            <a:r>
              <a:rPr lang="en-US" b="0" i="0" dirty="0" err="1">
                <a:effectLst/>
              </a:rPr>
              <a:t>yume</a:t>
            </a:r>
            <a:r>
              <a:rPr lang="en-US" b="0" i="0" dirty="0">
                <a:effectLst/>
              </a:rPr>
              <a:t>)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موسيقى</a:t>
            </a:r>
            <a:r>
              <a:rPr lang="en-US" b="0" i="0" dirty="0">
                <a:effectLst/>
              </a:rPr>
              <a:t> (</a:t>
            </a:r>
            <a:r>
              <a:rPr lang="en-US" b="0" i="0" dirty="0" err="1">
                <a:effectLst/>
              </a:rPr>
              <a:t>musiqa</a:t>
            </a:r>
            <a:r>
              <a:rPr lang="en-US" b="0" i="0" dirty="0">
                <a:effectLst/>
              </a:rPr>
              <a:t>) - </a:t>
            </a:r>
            <a:r>
              <a:rPr lang="ja-JP" altLang="en-US" b="0" i="0" dirty="0">
                <a:effectLst/>
              </a:rPr>
              <a:t>おんがく </a:t>
            </a:r>
            <a:r>
              <a:rPr lang="en-US" altLang="ja-JP" b="0" i="0" dirty="0">
                <a:effectLst/>
              </a:rPr>
              <a:t>(</a:t>
            </a:r>
            <a:r>
              <a:rPr lang="en-US" b="0" i="0" dirty="0" err="1">
                <a:effectLst/>
              </a:rPr>
              <a:t>ongaku</a:t>
            </a:r>
            <a:r>
              <a:rPr lang="en-US" b="0" i="0" dirty="0">
                <a:effectLst/>
              </a:rPr>
              <a:t>)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فن</a:t>
            </a:r>
            <a:r>
              <a:rPr lang="en-US" b="0" i="0" dirty="0">
                <a:effectLst/>
              </a:rPr>
              <a:t> (fan) - </a:t>
            </a:r>
            <a:r>
              <a:rPr lang="ja-JP" altLang="en-US" b="0" i="0" dirty="0">
                <a:effectLst/>
              </a:rPr>
              <a:t>げいじゅつ </a:t>
            </a:r>
            <a:r>
              <a:rPr lang="en-US" altLang="ja-JP" b="0" i="0" dirty="0">
                <a:effectLst/>
              </a:rPr>
              <a:t>(</a:t>
            </a:r>
            <a:r>
              <a:rPr lang="en-US" b="0" i="0" dirty="0" err="1">
                <a:effectLst/>
              </a:rPr>
              <a:t>geijutsu</a:t>
            </a:r>
            <a:r>
              <a:rPr lang="en-US" b="0" i="0" dirty="0">
                <a:effectLst/>
              </a:rPr>
              <a:t>)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رحلة</a:t>
            </a:r>
            <a:r>
              <a:rPr lang="en-US" b="0" i="0" dirty="0">
                <a:effectLst/>
              </a:rPr>
              <a:t> (</a:t>
            </a:r>
            <a:r>
              <a:rPr lang="en-US" b="0" i="0" dirty="0" err="1">
                <a:effectLst/>
              </a:rPr>
              <a:t>rihla</a:t>
            </a:r>
            <a:r>
              <a:rPr lang="en-US" b="0" i="0" dirty="0">
                <a:effectLst/>
              </a:rPr>
              <a:t>) - </a:t>
            </a:r>
            <a:r>
              <a:rPr lang="ja-JP" altLang="en-US" b="0" i="0" dirty="0">
                <a:effectLst/>
              </a:rPr>
              <a:t>たび </a:t>
            </a:r>
            <a:r>
              <a:rPr lang="en-US" altLang="ja-JP" b="0" i="0" dirty="0">
                <a:effectLst/>
              </a:rPr>
              <a:t>(</a:t>
            </a:r>
            <a:r>
              <a:rPr lang="en-US" b="0" i="0" dirty="0">
                <a:effectLst/>
              </a:rPr>
              <a:t>tabi)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حيوان</a:t>
            </a:r>
            <a:r>
              <a:rPr lang="en-US" b="0" i="0" dirty="0">
                <a:effectLst/>
              </a:rPr>
              <a:t> (</a:t>
            </a:r>
            <a:r>
              <a:rPr lang="en-US" b="0" i="0" dirty="0" err="1">
                <a:effectLst/>
              </a:rPr>
              <a:t>hayawan</a:t>
            </a:r>
            <a:r>
              <a:rPr lang="en-US" b="0" i="0" dirty="0">
                <a:effectLst/>
              </a:rPr>
              <a:t>) - </a:t>
            </a:r>
            <a:r>
              <a:rPr lang="ja-JP" altLang="en-US" b="0" i="0" dirty="0">
                <a:effectLst/>
              </a:rPr>
              <a:t>どうぶつ </a:t>
            </a:r>
            <a:r>
              <a:rPr lang="en-US" altLang="ja-JP" b="0" i="0" dirty="0">
                <a:effectLst/>
              </a:rPr>
              <a:t>(</a:t>
            </a:r>
            <a:r>
              <a:rPr lang="en-US" b="0" i="0" dirty="0" err="1">
                <a:effectLst/>
              </a:rPr>
              <a:t>doubutsu</a:t>
            </a:r>
            <a:r>
              <a:rPr lang="en-US" b="0" i="0" dirty="0">
                <a:effectLst/>
              </a:rPr>
              <a:t>)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نجمة</a:t>
            </a:r>
            <a:r>
              <a:rPr lang="en-US" b="0" i="0" dirty="0">
                <a:effectLst/>
              </a:rPr>
              <a:t> (</a:t>
            </a:r>
            <a:r>
              <a:rPr lang="en-US" b="0" i="0" dirty="0" err="1">
                <a:effectLst/>
              </a:rPr>
              <a:t>najma</a:t>
            </a:r>
            <a:r>
              <a:rPr lang="en-US" b="0" i="0" dirty="0">
                <a:effectLst/>
              </a:rPr>
              <a:t>) - </a:t>
            </a:r>
            <a:r>
              <a:rPr lang="ja-JP" altLang="en-US" b="0" i="0" dirty="0">
                <a:effectLst/>
              </a:rPr>
              <a:t>ほし </a:t>
            </a:r>
            <a:r>
              <a:rPr lang="en-US" altLang="ja-JP" b="0" i="0" dirty="0">
                <a:effectLst/>
              </a:rPr>
              <a:t>(</a:t>
            </a:r>
            <a:r>
              <a:rPr lang="en-US" b="0" i="0" dirty="0" err="1">
                <a:effectLst/>
              </a:rPr>
              <a:t>hoshi</a:t>
            </a:r>
            <a:r>
              <a:rPr lang="en-US" b="0" i="0" dirty="0">
                <a:effectLst/>
              </a:rPr>
              <a:t>)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طائر</a:t>
            </a:r>
            <a:r>
              <a:rPr lang="en-US" b="0" i="0" dirty="0">
                <a:effectLst/>
              </a:rPr>
              <a:t> (</a:t>
            </a:r>
            <a:r>
              <a:rPr lang="en-US" b="0" i="0" dirty="0" err="1">
                <a:effectLst/>
              </a:rPr>
              <a:t>ta'ir</a:t>
            </a:r>
            <a:r>
              <a:rPr lang="en-US" b="0" i="0" dirty="0">
                <a:effectLst/>
              </a:rPr>
              <a:t>) - </a:t>
            </a:r>
            <a:r>
              <a:rPr lang="ja-JP" altLang="en-US" b="0" i="0" dirty="0">
                <a:effectLst/>
              </a:rPr>
              <a:t>とり </a:t>
            </a:r>
            <a:r>
              <a:rPr lang="en-US" altLang="ja-JP" b="0" i="0" dirty="0">
                <a:effectLst/>
              </a:rPr>
              <a:t>(</a:t>
            </a:r>
            <a:r>
              <a:rPr lang="en-US" b="0" i="0" dirty="0">
                <a:effectLst/>
              </a:rPr>
              <a:t>tori)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621123-34E9-BE65-0456-E3FEE88AF444}"/>
              </a:ext>
            </a:extLst>
          </p:cNvPr>
          <p:cNvSpPr txBox="1"/>
          <p:nvPr/>
        </p:nvSpPr>
        <p:spPr>
          <a:xfrm>
            <a:off x="6096000" y="2622144"/>
            <a:ext cx="6096000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جمال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jamal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うつくしさ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utsukushisa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Beauty</a:t>
            </a:r>
            <a:endParaRPr lang="en-US" b="0" i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حرية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hurriya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じゆう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jiyuu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Freedom</a:t>
            </a:r>
            <a:endParaRPr lang="en-US" b="0" i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حكمة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hikma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ちえ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chie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Wisdom</a:t>
            </a:r>
            <a:endParaRPr lang="en-US" b="0" i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حلوى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halwa)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おかし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okashi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Sweets/Candy</a:t>
            </a:r>
            <a:endParaRPr lang="en-US" b="0" i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شمس 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shams)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たいよう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taiyou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Sun</a:t>
            </a:r>
            <a:endParaRPr lang="en-US" b="0" i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قمر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qamar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つき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tsuki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Moon</a:t>
            </a:r>
            <a:endParaRPr lang="en-US" b="0" i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يوم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yawm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ひ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hi) - Day</a:t>
            </a:r>
            <a:endParaRPr lang="en-US" b="0" i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ليل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layl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よる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yoru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Night</a:t>
            </a:r>
            <a:endParaRPr lang="en-US" b="0" i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ألوان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alwan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いろ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iro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Colors</a:t>
            </a:r>
            <a:endParaRPr lang="en-US" b="0" i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ar-JO" b="0" i="0" dirty="0">
                <a:solidFill>
                  <a:srgbClr val="374151"/>
                </a:solidFill>
                <a:effectLst/>
                <a:latin typeface="Söhne"/>
              </a:rPr>
              <a:t>أمل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amal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</a:t>
            </a:r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きぼう </a:t>
            </a:r>
            <a:r>
              <a:rPr lang="en-US" altLang="ja-JP" b="0" i="0" dirty="0">
                <a:solidFill>
                  <a:srgbClr val="374151"/>
                </a:solidFill>
                <a:effectLst/>
                <a:latin typeface="Söhne"/>
              </a:rPr>
              <a:t>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kibou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) - Hope</a:t>
            </a:r>
            <a:endParaRPr lang="en-US" b="0" i="0">
              <a:solidFill>
                <a:srgbClr val="374151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87604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2E7309-71F6-C49F-74D5-628E7411E2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111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760986-C1D8-2C5C-9B4E-B695F012C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78384"/>
            <a:ext cx="6212840" cy="2627376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ja-JP" altLang="en-US" sz="4400" b="1" dirty="0">
                <a:latin typeface="Abadi" panose="020B0604020104020204" pitchFamily="34" charset="0"/>
              </a:rPr>
              <a:t>ふくすうとカナ文法ページ５２－５３＆６０ー６１</a:t>
            </a:r>
            <a:endParaRPr lang="en-US" sz="44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1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0BADD3-7A9C-2EDA-18DB-06FCB19B40FF}"/>
              </a:ext>
            </a:extLst>
          </p:cNvPr>
          <p:cNvSpPr txBox="1"/>
          <p:nvPr/>
        </p:nvSpPr>
        <p:spPr>
          <a:xfrm>
            <a:off x="508000" y="3603805"/>
            <a:ext cx="990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4400" b="1" i="0">
                <a:solidFill>
                  <a:schemeClr val="accent5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https://www.youtube.com/watch?v=9Pmc1XNdY9s</a:t>
            </a:r>
            <a:endParaRPr lang="en-AE" altLang="ja-JP" sz="4400" b="1" i="0" dirty="0">
              <a:solidFill>
                <a:schemeClr val="accent5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418FE3-5A42-A546-79F2-25EF44FAFC07}"/>
              </a:ext>
            </a:extLst>
          </p:cNvPr>
          <p:cNvSpPr txBox="1"/>
          <p:nvPr/>
        </p:nvSpPr>
        <p:spPr>
          <a:xfrm>
            <a:off x="508000" y="640080"/>
            <a:ext cx="8615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アラビアの文化</a:t>
            </a:r>
            <a:endParaRPr lang="en-AE" altLang="ja-JP" sz="4800" b="1" i="0" dirty="0">
              <a:solidFill>
                <a:schemeClr val="accent5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ja-JP" altLang="en-US" sz="4800" b="1" i="0" dirty="0">
                <a:solidFill>
                  <a:schemeClr val="accent5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オマーン</a:t>
            </a:r>
            <a:endParaRPr lang="en-AE" altLang="ja-JP" sz="4800" b="1" i="0" dirty="0">
              <a:solidFill>
                <a:schemeClr val="accent5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91CC4E-BB42-9909-FF02-2CC5A98E5804}"/>
              </a:ext>
            </a:extLst>
          </p:cNvPr>
          <p:cNvSpPr txBox="1"/>
          <p:nvPr/>
        </p:nvSpPr>
        <p:spPr>
          <a:xfrm>
            <a:off x="8483600" y="2661920"/>
            <a:ext cx="232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Source:Wikipedia</a:t>
            </a:r>
            <a:endParaRPr lang="en-AE" b="1" dirty="0"/>
          </a:p>
        </p:txBody>
      </p:sp>
      <p:pic>
        <p:nvPicPr>
          <p:cNvPr id="7" name="Picture 6" descr="A red green and white flag&#10;&#10;Description automatically generated">
            <a:extLst>
              <a:ext uri="{FF2B5EF4-FFF2-40B4-BE49-F238E27FC236}">
                <a16:creationId xmlns:a16="http://schemas.microsoft.com/office/drawing/2014/main" id="{6FD78A5D-2812-257F-8389-E811ED1F6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290" y="861168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88220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2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312441"/>
      </a:dk2>
      <a:lt2>
        <a:srgbClr val="E2E8E6"/>
      </a:lt2>
      <a:accent1>
        <a:srgbClr val="EE6E96"/>
      </a:accent1>
      <a:accent2>
        <a:srgbClr val="EB4EC0"/>
      </a:accent2>
      <a:accent3>
        <a:srgbClr val="DC6EEE"/>
      </a:accent3>
      <a:accent4>
        <a:srgbClr val="924EEB"/>
      </a:accent4>
      <a:accent5>
        <a:srgbClr val="716EEE"/>
      </a:accent5>
      <a:accent6>
        <a:srgbClr val="4E8CEB"/>
      </a:accent6>
      <a:hlink>
        <a:srgbClr val="568F7D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630</Words>
  <Application>Microsoft Office PowerPoint</Application>
  <PresentationFormat>Widescreen</PresentationFormat>
  <Paragraphs>65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Helvetica Neue</vt:lpstr>
      <vt:lpstr>Söhne</vt:lpstr>
      <vt:lpstr>The Hand Bold</vt:lpstr>
      <vt:lpstr>Abadi</vt:lpstr>
      <vt:lpstr>Arial</vt:lpstr>
      <vt:lpstr>Calibri</vt:lpstr>
      <vt:lpstr>Goudy Old Style</vt:lpstr>
      <vt:lpstr>Roboto</vt:lpstr>
      <vt:lpstr>The Serif Hand Black</vt:lpstr>
      <vt:lpstr>Walbaum Display</vt:lpstr>
      <vt:lpstr>MarrakeshVTI</vt:lpstr>
      <vt:lpstr>SketchyVTI</vt:lpstr>
      <vt:lpstr>الدرس الحادي و العشرون 21回目のレッスン ２０２３・12・22</vt:lpstr>
      <vt:lpstr>じゅぎょうのもくひょう</vt:lpstr>
      <vt:lpstr>مراجعة الحروف الأبجدية アラビア語のもじのふくしゅ</vt:lpstr>
      <vt:lpstr>せんしゅうのごい</vt:lpstr>
      <vt:lpstr>こんしょうのたんご</vt:lpstr>
      <vt:lpstr>ふくすうとカナ文法ページ５２－５３＆６０ー６１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الحادي و العشرون 21回目のレッスン ２０２３・12・22</dc:title>
  <dc:creator>ALKHATIB DANIA</dc:creator>
  <cp:lastModifiedBy>ALKHATIB DANIA</cp:lastModifiedBy>
  <cp:revision>4</cp:revision>
  <dcterms:created xsi:type="dcterms:W3CDTF">2023-12-22T03:50:34Z</dcterms:created>
  <dcterms:modified xsi:type="dcterms:W3CDTF">2023-12-28T08:29:59Z</dcterms:modified>
</cp:coreProperties>
</file>