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65" r:id="rId4"/>
    <p:sldId id="259" r:id="rId5"/>
    <p:sldId id="362" r:id="rId6"/>
    <p:sldId id="364" r:id="rId7"/>
    <p:sldId id="369" r:id="rId8"/>
    <p:sldId id="367" r:id="rId9"/>
    <p:sldId id="370" r:id="rId10"/>
    <p:sldId id="371" r:id="rId11"/>
    <p:sldId id="258" r:id="rId12"/>
    <p:sldId id="365" r:id="rId13"/>
    <p:sldId id="3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88" autoAdjust="0"/>
  </p:normalViewPr>
  <p:slideViewPr>
    <p:cSldViewPr snapToGrid="0">
      <p:cViewPr varScale="1">
        <p:scale>
          <a:sx n="53" d="100"/>
          <a:sy n="53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/>
            <a:t>ض ط ظ ع غ ف ق</a:t>
          </a:r>
          <a:endParaRPr lang="en-US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/>
            <a:t>ك ل م ن ها و ي </a:t>
          </a:r>
          <a:endParaRPr lang="en-US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7258CB3D-6A79-46F7-950F-6006BD6CE58C}" type="pres">
      <dgm:prSet presAssocID="{7BD2C4FB-7098-4ABE-901D-D395BE3B2E7B}" presName="Name0" presStyleCnt="0">
        <dgm:presLayoutVars>
          <dgm:dir/>
          <dgm:resizeHandles val="exact"/>
        </dgm:presLayoutVars>
      </dgm:prSet>
      <dgm:spPr/>
    </dgm:pt>
    <dgm:pt modelId="{43676FBB-145F-4833-BDA8-EB21488D3D42}" type="pres">
      <dgm:prSet presAssocID="{FA7B5443-7DF9-4F51-A5ED-3B7448B86212}" presName="node" presStyleLbl="node1" presStyleIdx="0" presStyleCnt="7">
        <dgm:presLayoutVars>
          <dgm:bulletEnabled val="1"/>
        </dgm:presLayoutVars>
      </dgm:prSet>
      <dgm:spPr/>
    </dgm:pt>
    <dgm:pt modelId="{BFF26142-C93C-49E6-A394-8A81ACBC8B4E}" type="pres">
      <dgm:prSet presAssocID="{F775CFD1-B638-43FF-81C2-7431FAE20E09}" presName="sibTransSpacerBeforeConnector" presStyleCnt="0"/>
      <dgm:spPr/>
    </dgm:pt>
    <dgm:pt modelId="{F0D531E8-D0FC-47D5-BB7E-B491429C9E7B}" type="pres">
      <dgm:prSet presAssocID="{F775CFD1-B638-43FF-81C2-7431FAE20E09}" presName="sibTrans" presStyleLbl="node1" presStyleIdx="1" presStyleCnt="7"/>
      <dgm:spPr/>
    </dgm:pt>
    <dgm:pt modelId="{09342643-EC57-4C72-B6AA-6FE879508126}" type="pres">
      <dgm:prSet presAssocID="{F775CFD1-B638-43FF-81C2-7431FAE20E09}" presName="sibTransSpacerAfterConnector" presStyleCnt="0"/>
      <dgm:spPr/>
    </dgm:pt>
    <dgm:pt modelId="{21A011B4-9983-45AD-B0F4-366786313F26}" type="pres">
      <dgm:prSet presAssocID="{3D13AFCC-6484-435A-ACFE-035EA11671F5}" presName="node" presStyleLbl="node1" presStyleIdx="2" presStyleCnt="7">
        <dgm:presLayoutVars>
          <dgm:bulletEnabled val="1"/>
        </dgm:presLayoutVars>
      </dgm:prSet>
      <dgm:spPr/>
    </dgm:pt>
    <dgm:pt modelId="{788124F7-15AA-4D79-981F-3AFE4572A00A}" type="pres">
      <dgm:prSet presAssocID="{00C154D2-65A0-4836-8466-0C8958B10102}" presName="sibTransSpacerBeforeConnector" presStyleCnt="0"/>
      <dgm:spPr/>
    </dgm:pt>
    <dgm:pt modelId="{5197377C-7C74-452F-B0D6-EC409B5BD7A9}" type="pres">
      <dgm:prSet presAssocID="{00C154D2-65A0-4836-8466-0C8958B10102}" presName="sibTrans" presStyleLbl="node1" presStyleIdx="3" presStyleCnt="7"/>
      <dgm:spPr/>
    </dgm:pt>
    <dgm:pt modelId="{EEC20E92-26E7-40D1-AA2B-E279392FE0F3}" type="pres">
      <dgm:prSet presAssocID="{00C154D2-65A0-4836-8466-0C8958B10102}" presName="sibTransSpacerAfterConnector" presStyleCnt="0"/>
      <dgm:spPr/>
    </dgm:pt>
    <dgm:pt modelId="{2B84001F-8309-477E-9BD4-B397F768DFA8}" type="pres">
      <dgm:prSet presAssocID="{00A420F6-0C1D-4234-994C-002DF6642F7D}" presName="node" presStyleLbl="node1" presStyleIdx="4" presStyleCnt="7">
        <dgm:presLayoutVars>
          <dgm:bulletEnabled val="1"/>
        </dgm:presLayoutVars>
      </dgm:prSet>
      <dgm:spPr/>
    </dgm:pt>
    <dgm:pt modelId="{E65D32A2-3FF9-4C0A-A7BB-EBE40CB2EFC5}" type="pres">
      <dgm:prSet presAssocID="{0334D1EC-42DB-4F66-B0D9-D731C4B8F211}" presName="sibTransSpacerBeforeConnector" presStyleCnt="0"/>
      <dgm:spPr/>
    </dgm:pt>
    <dgm:pt modelId="{9BEA4C29-9E6C-47FF-BC34-3B91E31AA9EF}" type="pres">
      <dgm:prSet presAssocID="{0334D1EC-42DB-4F66-B0D9-D731C4B8F211}" presName="sibTrans" presStyleLbl="node1" presStyleIdx="5" presStyleCnt="7"/>
      <dgm:spPr/>
    </dgm:pt>
    <dgm:pt modelId="{2CDC7E85-A5E3-46CC-A880-E89C96926AF1}" type="pres">
      <dgm:prSet presAssocID="{0334D1EC-42DB-4F66-B0D9-D731C4B8F211}" presName="sibTransSpacerAfterConnector" presStyleCnt="0"/>
      <dgm:spPr/>
    </dgm:pt>
    <dgm:pt modelId="{EC611A79-65C1-472D-AD8F-437A9F615D78}" type="pres">
      <dgm:prSet presAssocID="{6D775955-71DC-4379-BA16-CC6571310BE4}" presName="node" presStyleLbl="node1" presStyleIdx="6" presStyleCnt="7">
        <dgm:presLayoutVars>
          <dgm:bulletEnabled val="1"/>
        </dgm:presLayoutVars>
      </dgm:prSet>
      <dgm:spPr/>
    </dgm:pt>
  </dgm:ptLst>
  <dgm:cxnLst>
    <dgm:cxn modelId="{2448410B-3B8B-4C0A-98D4-1531025DC1FC}" type="presOf" srcId="{FA7B5443-7DF9-4F51-A5ED-3B7448B86212}" destId="{43676FBB-145F-4833-BDA8-EB21488D3D42}" srcOrd="0" destOrd="0" presId="urn:microsoft.com/office/officeart/2016/7/layout/BasicProcessNew"/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8A4E1A2D-6954-47E3-BC29-B3AF706DA7A5}" type="presOf" srcId="{0334D1EC-42DB-4F66-B0D9-D731C4B8F211}" destId="{9BEA4C29-9E6C-47FF-BC34-3B91E31AA9EF}" srcOrd="0" destOrd="0" presId="urn:microsoft.com/office/officeart/2016/7/layout/BasicProcessNew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FC21D353-121D-4BB4-82AA-0E3492A8512D}" type="presOf" srcId="{F775CFD1-B638-43FF-81C2-7431FAE20E09}" destId="{F0D531E8-D0FC-47D5-BB7E-B491429C9E7B}" srcOrd="0" destOrd="0" presId="urn:microsoft.com/office/officeart/2016/7/layout/BasicProcessNew"/>
    <dgm:cxn modelId="{FE330976-8E13-49BD-B55E-B83EBE22F060}" type="presOf" srcId="{00C154D2-65A0-4836-8466-0C8958B10102}" destId="{5197377C-7C74-452F-B0D6-EC409B5BD7A9}" srcOrd="0" destOrd="0" presId="urn:microsoft.com/office/officeart/2016/7/layout/BasicProcessNew"/>
    <dgm:cxn modelId="{144A7182-FC09-4781-BD3C-663317BDFC9F}" type="presOf" srcId="{6D775955-71DC-4379-BA16-CC6571310BE4}" destId="{EC611A79-65C1-472D-AD8F-437A9F615D78}" srcOrd="0" destOrd="0" presId="urn:microsoft.com/office/officeart/2016/7/layout/BasicProcessNew"/>
    <dgm:cxn modelId="{AB88C7B1-C2B4-42B8-B4C7-D0CCF68A8BF0}" type="presOf" srcId="{00A420F6-0C1D-4234-994C-002DF6642F7D}" destId="{2B84001F-8309-477E-9BD4-B397F768DFA8}" srcOrd="0" destOrd="0" presId="urn:microsoft.com/office/officeart/2016/7/layout/BasicProcessNew"/>
    <dgm:cxn modelId="{A637EEB2-6DAE-4DEF-8674-3C69285FBBE6}" type="presOf" srcId="{7BD2C4FB-7098-4ABE-901D-D395BE3B2E7B}" destId="{7258CB3D-6A79-46F7-950F-6006BD6CE58C}" srcOrd="0" destOrd="0" presId="urn:microsoft.com/office/officeart/2016/7/layout/BasicProcessNew"/>
    <dgm:cxn modelId="{85B0DFBB-19A4-45A4-955A-BED43027F91D}" type="presOf" srcId="{3D13AFCC-6484-435A-ACFE-035EA11671F5}" destId="{21A011B4-9983-45AD-B0F4-366786313F26}" srcOrd="0" destOrd="0" presId="urn:microsoft.com/office/officeart/2016/7/layout/BasicProcessNew"/>
    <dgm:cxn modelId="{1BD37132-B136-422E-9255-6C4373E9764D}" type="presParOf" srcId="{7258CB3D-6A79-46F7-950F-6006BD6CE58C}" destId="{43676FBB-145F-4833-BDA8-EB21488D3D42}" srcOrd="0" destOrd="0" presId="urn:microsoft.com/office/officeart/2016/7/layout/BasicProcessNew"/>
    <dgm:cxn modelId="{8E76E522-15B4-4AB4-8578-A36900FDDB71}" type="presParOf" srcId="{7258CB3D-6A79-46F7-950F-6006BD6CE58C}" destId="{BFF26142-C93C-49E6-A394-8A81ACBC8B4E}" srcOrd="1" destOrd="0" presId="urn:microsoft.com/office/officeart/2016/7/layout/BasicProcessNew"/>
    <dgm:cxn modelId="{5E970711-51FC-4262-88D0-D28811D96C25}" type="presParOf" srcId="{7258CB3D-6A79-46F7-950F-6006BD6CE58C}" destId="{F0D531E8-D0FC-47D5-BB7E-B491429C9E7B}" srcOrd="2" destOrd="0" presId="urn:microsoft.com/office/officeart/2016/7/layout/BasicProcessNew"/>
    <dgm:cxn modelId="{8E1CAF4F-B7FE-4943-8C65-FE42CC98C02D}" type="presParOf" srcId="{7258CB3D-6A79-46F7-950F-6006BD6CE58C}" destId="{09342643-EC57-4C72-B6AA-6FE879508126}" srcOrd="3" destOrd="0" presId="urn:microsoft.com/office/officeart/2016/7/layout/BasicProcessNew"/>
    <dgm:cxn modelId="{326B6EF4-E7FA-4ED1-AABE-9E3F3A3554E2}" type="presParOf" srcId="{7258CB3D-6A79-46F7-950F-6006BD6CE58C}" destId="{21A011B4-9983-45AD-B0F4-366786313F26}" srcOrd="4" destOrd="0" presId="urn:microsoft.com/office/officeart/2016/7/layout/BasicProcessNew"/>
    <dgm:cxn modelId="{4F83A6AA-BB73-4A1A-87DE-BEBB61A5C816}" type="presParOf" srcId="{7258CB3D-6A79-46F7-950F-6006BD6CE58C}" destId="{788124F7-15AA-4D79-981F-3AFE4572A00A}" srcOrd="5" destOrd="0" presId="urn:microsoft.com/office/officeart/2016/7/layout/BasicProcessNew"/>
    <dgm:cxn modelId="{9EE62730-9056-494D-9D90-31FF1BE43917}" type="presParOf" srcId="{7258CB3D-6A79-46F7-950F-6006BD6CE58C}" destId="{5197377C-7C74-452F-B0D6-EC409B5BD7A9}" srcOrd="6" destOrd="0" presId="urn:microsoft.com/office/officeart/2016/7/layout/BasicProcessNew"/>
    <dgm:cxn modelId="{F6E2D606-75A1-47C9-831D-ED8A5C6EC383}" type="presParOf" srcId="{7258CB3D-6A79-46F7-950F-6006BD6CE58C}" destId="{EEC20E92-26E7-40D1-AA2B-E279392FE0F3}" srcOrd="7" destOrd="0" presId="urn:microsoft.com/office/officeart/2016/7/layout/BasicProcessNew"/>
    <dgm:cxn modelId="{6C42BE82-5696-407D-95A4-AD4128CD82BC}" type="presParOf" srcId="{7258CB3D-6A79-46F7-950F-6006BD6CE58C}" destId="{2B84001F-8309-477E-9BD4-B397F768DFA8}" srcOrd="8" destOrd="0" presId="urn:microsoft.com/office/officeart/2016/7/layout/BasicProcessNew"/>
    <dgm:cxn modelId="{BD3B3BD1-8DF5-4F7F-BB7B-2261C843DB37}" type="presParOf" srcId="{7258CB3D-6A79-46F7-950F-6006BD6CE58C}" destId="{E65D32A2-3FF9-4C0A-A7BB-EBE40CB2EFC5}" srcOrd="9" destOrd="0" presId="urn:microsoft.com/office/officeart/2016/7/layout/BasicProcessNew"/>
    <dgm:cxn modelId="{D48831BA-0581-4590-B99D-390021C4156A}" type="presParOf" srcId="{7258CB3D-6A79-46F7-950F-6006BD6CE58C}" destId="{9BEA4C29-9E6C-47FF-BC34-3B91E31AA9EF}" srcOrd="10" destOrd="0" presId="urn:microsoft.com/office/officeart/2016/7/layout/BasicProcessNew"/>
    <dgm:cxn modelId="{0761511D-FC32-47EB-AFA5-3012C7269C8D}" type="presParOf" srcId="{7258CB3D-6A79-46F7-950F-6006BD6CE58C}" destId="{2CDC7E85-A5E3-46CC-A880-E89C96926AF1}" srcOrd="11" destOrd="0" presId="urn:microsoft.com/office/officeart/2016/7/layout/BasicProcessNew"/>
    <dgm:cxn modelId="{272361D7-8FB8-4BCC-B72E-A6F55825CF9E}" type="presParOf" srcId="{7258CB3D-6A79-46F7-950F-6006BD6CE58C}" destId="{EC611A79-65C1-472D-AD8F-437A9F615D78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76FBB-145F-4833-BDA8-EB21488D3D42}">
      <dsp:nvSpPr>
        <dsp:cNvPr id="0" name=""/>
        <dsp:cNvSpPr/>
      </dsp:nvSpPr>
      <dsp:spPr>
        <a:xfrm>
          <a:off x="2767" y="946123"/>
          <a:ext cx="2283441" cy="1370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أ ب ت ث ج ح خ</a:t>
          </a:r>
          <a:endParaRPr lang="en-US" sz="3900" kern="1200" dirty="0"/>
        </a:p>
      </dsp:txBody>
      <dsp:txXfrm>
        <a:off x="2767" y="946123"/>
        <a:ext cx="2283441" cy="1370065"/>
      </dsp:txXfrm>
    </dsp:sp>
    <dsp:sp modelId="{F0D531E8-D0FC-47D5-BB7E-B491429C9E7B}">
      <dsp:nvSpPr>
        <dsp:cNvPr id="0" name=""/>
        <dsp:cNvSpPr/>
      </dsp:nvSpPr>
      <dsp:spPr>
        <a:xfrm>
          <a:off x="2321844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3353106"/>
            <a:satOff val="72"/>
            <a:lumOff val="1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011B4-9983-45AD-B0F4-366786313F26}">
      <dsp:nvSpPr>
        <dsp:cNvPr id="0" name=""/>
        <dsp:cNvSpPr/>
      </dsp:nvSpPr>
      <dsp:spPr>
        <a:xfrm>
          <a:off x="2699996" y="946123"/>
          <a:ext cx="2283441" cy="1370065"/>
        </a:xfrm>
        <a:prstGeom prst="rect">
          <a:avLst/>
        </a:prstGeom>
        <a:solidFill>
          <a:schemeClr val="accent2">
            <a:hueOff val="6706212"/>
            <a:satOff val="145"/>
            <a:lumOff val="2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د ذ ر ز س ش ص</a:t>
          </a:r>
          <a:endParaRPr lang="en-US" sz="3900" kern="1200"/>
        </a:p>
      </dsp:txBody>
      <dsp:txXfrm>
        <a:off x="2699996" y="946123"/>
        <a:ext cx="2283441" cy="1370065"/>
      </dsp:txXfrm>
    </dsp:sp>
    <dsp:sp modelId="{5197377C-7C74-452F-B0D6-EC409B5BD7A9}">
      <dsp:nvSpPr>
        <dsp:cNvPr id="0" name=""/>
        <dsp:cNvSpPr/>
      </dsp:nvSpPr>
      <dsp:spPr>
        <a:xfrm>
          <a:off x="5019073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0059317"/>
            <a:satOff val="217"/>
            <a:lumOff val="3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4001F-8309-477E-9BD4-B397F768DFA8}">
      <dsp:nvSpPr>
        <dsp:cNvPr id="0" name=""/>
        <dsp:cNvSpPr/>
      </dsp:nvSpPr>
      <dsp:spPr>
        <a:xfrm>
          <a:off x="5397224" y="946123"/>
          <a:ext cx="2283441" cy="1370065"/>
        </a:xfrm>
        <a:prstGeom prst="rect">
          <a:avLst/>
        </a:prstGeom>
        <a:solidFill>
          <a:schemeClr val="accent2">
            <a:hueOff val="13412423"/>
            <a:satOff val="289"/>
            <a:lumOff val="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ض ط ظ ع غ ف ق</a:t>
          </a:r>
          <a:endParaRPr lang="en-US" sz="3900" kern="1200"/>
        </a:p>
      </dsp:txBody>
      <dsp:txXfrm>
        <a:off x="5397224" y="946123"/>
        <a:ext cx="2283441" cy="1370065"/>
      </dsp:txXfrm>
    </dsp:sp>
    <dsp:sp modelId="{9BEA4C29-9E6C-47FF-BC34-3B91E31AA9EF}">
      <dsp:nvSpPr>
        <dsp:cNvPr id="0" name=""/>
        <dsp:cNvSpPr/>
      </dsp:nvSpPr>
      <dsp:spPr>
        <a:xfrm>
          <a:off x="7716301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6765529"/>
            <a:satOff val="362"/>
            <a:lumOff val="6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11A79-65C1-472D-AD8F-437A9F615D78}">
      <dsp:nvSpPr>
        <dsp:cNvPr id="0" name=""/>
        <dsp:cNvSpPr/>
      </dsp:nvSpPr>
      <dsp:spPr>
        <a:xfrm>
          <a:off x="8094453" y="946123"/>
          <a:ext cx="2283441" cy="1370065"/>
        </a:xfrm>
        <a:prstGeom prst="rect">
          <a:avLst/>
        </a:prstGeom>
        <a:solidFill>
          <a:schemeClr val="accent2">
            <a:hueOff val="20118635"/>
            <a:satOff val="434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ك ل م ن ها و ي </a:t>
          </a:r>
          <a:endParaRPr lang="en-US" sz="3900" kern="1200"/>
        </a:p>
      </dsp:txBody>
      <dsp:txXfrm>
        <a:off x="8094453" y="946123"/>
        <a:ext cx="2283441" cy="137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D4B-3944-4250-86E6-3ACCF3E0C40F}" type="datetimeFigureOut">
              <a:rPr lang="en-AE" smtClean="0"/>
              <a:t>02/08/2023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161C3-9AA3-496B-8B6E-FBCECBE80D1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952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حروف العلة وعلامات التشكيل العربية• مقدمة لثلاث حروف العلة القصيرة (الفتحة ، الكسرة ، الضمة)• مقدمة في حروف العلة الطويلة (ألف)• مقدمة في علامات التشكيل• تدرب على قراءة وكتابة الكلمات باستخدام حروف العلة وعلامات التشكيل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61C3-9AA3-496B-8B6E-FBCECBE80D1E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7401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0605-C851-4741-AB3C-5CC6BD624010}" type="slidenum">
              <a:rPr lang="en-AE" smtClean="0"/>
              <a:t>6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508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لونك المفضل 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61C3-9AA3-496B-8B6E-FBCECBE80D1E}" type="slidenum">
              <a:rPr lang="en-AE" smtClean="0"/>
              <a:t>11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462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61C3-9AA3-496B-8B6E-FBCECBE80D1E}" type="slidenum">
              <a:rPr lang="en-AE" smtClean="0"/>
              <a:t>12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4238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49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6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2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518BCE60-EB58-4019-B93A-1094BA89F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B9268-75CF-7ED8-825E-C78C25B60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07" y="952699"/>
            <a:ext cx="4582492" cy="2476300"/>
          </a:xfrm>
        </p:spPr>
        <p:txBody>
          <a:bodyPr>
            <a:normAutofit/>
          </a:bodyPr>
          <a:lstStyle/>
          <a:p>
            <a:r>
              <a:rPr lang="ar-JO" dirty="0"/>
              <a:t>أهلا بكم جميعا </a:t>
            </a:r>
            <a:br>
              <a:rPr lang="en-US" dirty="0"/>
            </a:br>
            <a:r>
              <a:rPr lang="ja-JP" altLang="en-US" b="1" i="0" dirty="0">
                <a:effectLst/>
                <a:latin typeface="Söhne"/>
              </a:rPr>
              <a:t>ようこそ、みなさん！</a:t>
            </a:r>
            <a:endParaRPr lang="en-A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CB04F-0C2E-5016-5DA7-10247EC78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607" y="3739486"/>
            <a:ext cx="4582492" cy="2247795"/>
          </a:xfrm>
        </p:spPr>
        <p:txBody>
          <a:bodyPr>
            <a:normAutofit/>
          </a:bodyPr>
          <a:lstStyle/>
          <a:p>
            <a:r>
              <a:rPr lang="ar-JO" dirty="0"/>
              <a:t>الدرس الثاني </a:t>
            </a:r>
          </a:p>
          <a:p>
            <a:r>
              <a:rPr lang="en-US" altLang="ja-JP" dirty="0"/>
              <a:t>2</a:t>
            </a:r>
            <a:r>
              <a:rPr lang="ja-JP" altLang="en-US" dirty="0"/>
              <a:t>回目のレッスン</a:t>
            </a:r>
            <a:endParaRPr lang="en-AE" altLang="ja-JP" dirty="0"/>
          </a:p>
          <a:p>
            <a:r>
              <a:rPr lang="ja-JP" altLang="en-US" dirty="0"/>
              <a:t>２０２３・０７・２９</a:t>
            </a:r>
            <a:endParaRPr lang="en-AE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39C5D7-3A83-4B28-BA16-9364DA5F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046374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89337E4A-AA75-4083-CECD-EC29D0244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2" r="24510" b="2"/>
          <a:stretch/>
        </p:blipFill>
        <p:spPr>
          <a:xfrm>
            <a:off x="6299733" y="278080"/>
            <a:ext cx="4638908" cy="630183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A448B8-5E47-4A21-B872-FCB55AD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72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B098FE6D-7262-4839-92B0-81ABB0881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8B7FD-0E8A-6A52-AB8A-1764D1ADF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11" b="28047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37879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A63A7E-9BD5-B929-FD69-E51B4755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4831307"/>
            <a:ext cx="5474257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600"/>
              <a:t>あたらしいことば　（ページ１０）</a:t>
            </a:r>
            <a:endParaRPr lang="en-US" sz="36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13981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4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44133-B63A-73F0-9BD5-67E817B74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9" r="1" b="14661"/>
          <a:stretch/>
        </p:blipFill>
        <p:spPr>
          <a:xfrm>
            <a:off x="68235" y="0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0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696B1-ECE2-FC34-020D-9932D7F5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8" y="-599440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800" b="1" dirty="0">
                <a:solidFill>
                  <a:srgbClr val="FFFFFF"/>
                </a:solidFill>
              </a:rPr>
              <a:t>いろ　</a:t>
            </a:r>
            <a:r>
              <a:rPr lang="en-US" altLang="ja-JP" sz="4800" b="1" dirty="0" err="1">
                <a:solidFill>
                  <a:srgbClr val="FFFFFF"/>
                </a:solidFill>
              </a:rPr>
              <a:t>alwan</a:t>
            </a:r>
            <a:r>
              <a:rPr lang="en-US" altLang="ja-JP" sz="4800" b="1" dirty="0">
                <a:solidFill>
                  <a:srgbClr val="FFFFFF"/>
                </a:solidFill>
              </a:rPr>
              <a:t> </a:t>
            </a:r>
            <a:r>
              <a:rPr lang="en-US" altLang="ja-JP" sz="4800" b="1" dirty="0" err="1">
                <a:solidFill>
                  <a:srgbClr val="FFFFFF"/>
                </a:solidFill>
              </a:rPr>
              <a:t>ألوان</a:t>
            </a:r>
            <a:r>
              <a:rPr lang="en-US" altLang="ja-JP" sz="4800" b="1" dirty="0">
                <a:solidFill>
                  <a:srgbClr val="FFFFFF"/>
                </a:solidFill>
              </a:rPr>
              <a:t> </a:t>
            </a:r>
            <a:endParaRPr lang="en-US" sz="4800" b="1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AEDE3154-0372-662A-BB36-3E35C17B9ADD}"/>
              </a:ext>
            </a:extLst>
          </p:cNvPr>
          <p:cNvSpPr/>
          <p:nvPr/>
        </p:nvSpPr>
        <p:spPr>
          <a:xfrm>
            <a:off x="3901440" y="2184400"/>
            <a:ext cx="2193036" cy="2123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6550E8-6E22-F74A-05D2-B2ACB5BF756F}"/>
              </a:ext>
            </a:extLst>
          </p:cNvPr>
          <p:cNvSpPr/>
          <p:nvPr/>
        </p:nvSpPr>
        <p:spPr>
          <a:xfrm>
            <a:off x="1462309" y="2184400"/>
            <a:ext cx="2193036" cy="2286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D7710E-1F73-D6F6-2A4F-80A20927F4C5}"/>
              </a:ext>
            </a:extLst>
          </p:cNvPr>
          <p:cNvSpPr/>
          <p:nvPr/>
        </p:nvSpPr>
        <p:spPr>
          <a:xfrm>
            <a:off x="2418080" y="4307840"/>
            <a:ext cx="2347415" cy="19322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6F7B1-28B6-C9DF-AF89-35EEFACAAE31}"/>
              </a:ext>
            </a:extLst>
          </p:cNvPr>
          <p:cNvSpPr txBox="1"/>
          <p:nvPr/>
        </p:nvSpPr>
        <p:spPr>
          <a:xfrm>
            <a:off x="4348480" y="2876788"/>
            <a:ext cx="124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>
                <a:solidFill>
                  <a:schemeClr val="bg1"/>
                </a:solidFill>
              </a:rPr>
              <a:t>أسود</a:t>
            </a:r>
            <a:endParaRPr lang="en-AE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54456-A783-5C99-E914-ACC8B0B5FFB8}"/>
              </a:ext>
            </a:extLst>
          </p:cNvPr>
          <p:cNvSpPr txBox="1"/>
          <p:nvPr/>
        </p:nvSpPr>
        <p:spPr>
          <a:xfrm>
            <a:off x="1887875" y="2859660"/>
            <a:ext cx="1640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أبيض</a:t>
            </a:r>
            <a:endParaRPr lang="en-AE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2B302-2A30-F94C-2FCF-D2EAE6138918}"/>
              </a:ext>
            </a:extLst>
          </p:cNvPr>
          <p:cNvSpPr txBox="1"/>
          <p:nvPr/>
        </p:nvSpPr>
        <p:spPr>
          <a:xfrm>
            <a:off x="3006826" y="4851472"/>
            <a:ext cx="161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أحمر</a:t>
            </a:r>
            <a:endParaRPr lang="en-AE" sz="4000" b="1" dirty="0"/>
          </a:p>
        </p:txBody>
      </p:sp>
    </p:spTree>
    <p:extLst>
      <p:ext uri="{BB962C8B-B14F-4D97-AF65-F5344CB8AC3E}">
        <p14:creationId xmlns:p14="http://schemas.microsoft.com/office/powerpoint/2010/main" val="39790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1615-6195-10C1-2B49-D963D3F0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数字　（すうじ）</a:t>
            </a:r>
            <a:br>
              <a:rPr lang="en-AE" altLang="ja-JP" dirty="0"/>
            </a:br>
            <a:r>
              <a:rPr lang="ar-JO" altLang="ja-JP" dirty="0"/>
              <a:t>الأرقام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804FA-CC84-05A3-861F-C8E3D36F54E9}"/>
              </a:ext>
            </a:extLst>
          </p:cNvPr>
          <p:cNvSpPr txBox="1"/>
          <p:nvPr/>
        </p:nvSpPr>
        <p:spPr>
          <a:xfrm>
            <a:off x="294640" y="3059668"/>
            <a:ext cx="1174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JO" b="1" i="0" dirty="0">
                <a:solidFill>
                  <a:srgbClr val="374151"/>
                </a:solidFill>
                <a:effectLst/>
                <a:highlight>
                  <a:srgbClr val="00FF00"/>
                </a:highlight>
                <a:latin typeface="Söhne"/>
              </a:rPr>
              <a:t>1 – واحد   </a:t>
            </a:r>
            <a:r>
              <a:rPr lang="en-AE" b="1" i="0" dirty="0">
                <a:solidFill>
                  <a:srgbClr val="374151"/>
                </a:solidFill>
                <a:effectLst/>
                <a:highlight>
                  <a:srgbClr val="00FF00"/>
                </a:highlight>
                <a:latin typeface="Söhne"/>
              </a:rPr>
              <a:t>١</a:t>
            </a:r>
            <a:r>
              <a:rPr lang="ar-JO" b="1" i="0" dirty="0">
                <a:solidFill>
                  <a:srgbClr val="374151"/>
                </a:solidFill>
                <a:effectLst/>
                <a:latin typeface="Söhne"/>
              </a:rPr>
              <a:t>                                                 </a:t>
            </a:r>
            <a:r>
              <a:rPr lang="ar-JO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Söhne"/>
              </a:rPr>
              <a:t>2 – اثنان  </a:t>
            </a:r>
            <a:r>
              <a:rPr lang="en-AE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Söhne"/>
              </a:rPr>
              <a:t>٢</a:t>
            </a:r>
            <a:r>
              <a:rPr lang="ar-JO" b="1" i="0" dirty="0">
                <a:solidFill>
                  <a:srgbClr val="374151"/>
                </a:solidFill>
                <a:effectLst/>
                <a:latin typeface="Söhne"/>
              </a:rPr>
              <a:t>                                                       </a:t>
            </a:r>
            <a:r>
              <a:rPr lang="ar-JO" b="1" i="0" dirty="0">
                <a:solidFill>
                  <a:srgbClr val="374151"/>
                </a:solidFill>
                <a:effectLst/>
                <a:highlight>
                  <a:srgbClr val="FFFF00"/>
                </a:highlight>
                <a:latin typeface="Söhne"/>
              </a:rPr>
              <a:t>3 – ثلاثة   </a:t>
            </a:r>
            <a:r>
              <a:rPr lang="en-AE" b="1" i="0" dirty="0">
                <a:solidFill>
                  <a:srgbClr val="374151"/>
                </a:solidFill>
                <a:effectLst/>
                <a:highlight>
                  <a:srgbClr val="FFFF00"/>
                </a:highlight>
                <a:latin typeface="Söhne"/>
              </a:rPr>
              <a:t>٣</a:t>
            </a:r>
            <a:r>
              <a:rPr lang="ar-JO" b="1" i="0" dirty="0">
                <a:solidFill>
                  <a:srgbClr val="374151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58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BA31-2D54-799E-E55A-2D203B32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highlight>
                  <a:srgbClr val="FF00FF"/>
                </a:highlight>
              </a:rPr>
              <a:t>リスニングの練習</a:t>
            </a:r>
            <a:br>
              <a:rPr lang="en-US" altLang="ja-JP" dirty="0">
                <a:highlight>
                  <a:srgbClr val="FF00FF"/>
                </a:highlight>
              </a:rPr>
            </a:br>
            <a:r>
              <a:rPr lang="ar-JO" altLang="ja-JP" dirty="0">
                <a:highlight>
                  <a:srgbClr val="FF00FF"/>
                </a:highlight>
              </a:rPr>
              <a:t>تدريب على الاستماع </a:t>
            </a:r>
            <a:endParaRPr lang="en-AE" dirty="0">
              <a:highlight>
                <a:srgbClr val="FF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F9BD7-7DAD-8FFC-D1F3-D6F2B1CFE4E9}"/>
              </a:ext>
            </a:extLst>
          </p:cNvPr>
          <p:cNvSpPr txBox="1"/>
          <p:nvPr/>
        </p:nvSpPr>
        <p:spPr>
          <a:xfrm>
            <a:off x="396240" y="3244334"/>
            <a:ext cx="108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https://www.youtube.com/watch?v=okOOqKv1mfE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2471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1874235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44E64-D334-41F9-399A-1EF11E1F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93428"/>
            <a:ext cx="5474257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600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Söhne"/>
              </a:rPr>
              <a:t>じゅぎょうのもくひょう</a:t>
            </a:r>
            <a:endParaRPr lang="en-US" sz="3600" b="1" dirty="0">
              <a:highlight>
                <a:srgbClr val="FF00FF"/>
              </a:highligh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8E883D-9B1A-2226-5EFC-E9C20F233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98270"/>
              </p:ext>
            </p:extLst>
          </p:nvPr>
        </p:nvGraphicFramePr>
        <p:xfrm>
          <a:off x="523844" y="2088778"/>
          <a:ext cx="7980564" cy="46254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7980564">
                  <a:extLst>
                    <a:ext uri="{9D8B030D-6E8A-4147-A177-3AD203B41FA5}">
                      <a16:colId xmlns:a16="http://schemas.microsoft.com/office/drawing/2014/main" val="962435416"/>
                    </a:ext>
                  </a:extLst>
                </a:gridCol>
              </a:tblGrid>
              <a:tr h="3624841">
                <a:tc>
                  <a:txBody>
                    <a:bodyPr/>
                    <a:lstStyle/>
                    <a:p>
                      <a:pPr algn="just"/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en-AE" sz="19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2100" kern="100" dirty="0">
                          <a:effectLst/>
                        </a:rPr>
                        <a:t>アラビア語の母音</a:t>
                      </a:r>
                      <a:r>
                        <a:rPr lang="en-US" altLang="ja-JP" sz="2100" kern="100" dirty="0">
                          <a:effectLst/>
                        </a:rPr>
                        <a:t>(</a:t>
                      </a:r>
                      <a:r>
                        <a:rPr lang="ja-JP" altLang="en-US" sz="2400" b="0" kern="1200" dirty="0">
                          <a:solidFill>
                            <a:schemeClr val="lt1"/>
                          </a:solidFill>
                          <a:effectLst/>
                        </a:rPr>
                        <a:t>ぼいん</a:t>
                      </a:r>
                      <a:r>
                        <a:rPr lang="en-US" altLang="ja-JP" sz="24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r>
                        <a:rPr lang="ja-JP" sz="2100" kern="100" dirty="0">
                          <a:effectLst/>
                        </a:rPr>
                        <a:t>と分音記号</a:t>
                      </a:r>
                      <a:r>
                        <a:rPr lang="en-US" altLang="ja-JP" sz="2100" kern="100" dirty="0">
                          <a:effectLst/>
                        </a:rPr>
                        <a:t>(</a:t>
                      </a:r>
                      <a:r>
                        <a:rPr lang="ja-JP" altLang="en-US" sz="2000" b="0" kern="1200" dirty="0">
                          <a:solidFill>
                            <a:schemeClr val="lt1"/>
                          </a:solidFill>
                          <a:effectLst/>
                        </a:rPr>
                        <a:t>ぶんおんきごう </a:t>
                      </a:r>
                      <a:r>
                        <a:rPr lang="en-US" altLang="ja-JP" sz="20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altLang="en-US" sz="2000" b="0" kern="1200" dirty="0">
                          <a:solidFill>
                            <a:schemeClr val="lt1"/>
                          </a:solidFill>
                          <a:effectLst/>
                        </a:rPr>
                        <a:t>　先週学んだことを復習する</a:t>
                      </a:r>
                      <a:endParaRPr lang="en-AE" altLang="ja-JP" sz="2000" b="0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2100" kern="100" dirty="0">
                          <a:effectLst/>
                        </a:rPr>
                        <a:t>•</a:t>
                      </a:r>
                      <a:r>
                        <a:rPr lang="en-US" sz="2100" kern="100" dirty="0">
                          <a:effectLst/>
                        </a:rPr>
                        <a:t> 3 </a:t>
                      </a:r>
                      <a:r>
                        <a:rPr lang="ja-JP" sz="2100" kern="100" dirty="0">
                          <a:effectLst/>
                        </a:rPr>
                        <a:t>つの短母音</a:t>
                      </a:r>
                      <a:r>
                        <a:rPr lang="en-US" altLang="ja-JP" sz="2100" kern="100" dirty="0">
                          <a:effectLst/>
                        </a:rPr>
                        <a:t>(</a:t>
                      </a:r>
                      <a:r>
                        <a:rPr lang="ja-JP" altLang="en-US" sz="2400" b="0" kern="1200" dirty="0">
                          <a:solidFill>
                            <a:schemeClr val="lt1"/>
                          </a:solidFill>
                          <a:effectLst/>
                        </a:rPr>
                        <a:t>たんぼいん</a:t>
                      </a:r>
                      <a:r>
                        <a:rPr lang="en-US" altLang="ja-JP" sz="24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r>
                        <a:rPr lang="en-US" sz="2100" kern="100" dirty="0">
                          <a:effectLst/>
                        </a:rPr>
                        <a:t>(</a:t>
                      </a:r>
                      <a:r>
                        <a:rPr lang="en-US" sz="2100" kern="100" dirty="0" err="1">
                          <a:effectLst/>
                        </a:rPr>
                        <a:t>fatha</a:t>
                      </a:r>
                      <a:r>
                        <a:rPr lang="ja-JP" sz="2100" kern="100" dirty="0">
                          <a:effectLst/>
                        </a:rPr>
                        <a:t>、</a:t>
                      </a:r>
                      <a:r>
                        <a:rPr lang="en-US" sz="2100" kern="100" dirty="0" err="1">
                          <a:effectLst/>
                        </a:rPr>
                        <a:t>kasra</a:t>
                      </a:r>
                      <a:r>
                        <a:rPr lang="ja-JP" sz="2100" kern="100" dirty="0">
                          <a:effectLst/>
                        </a:rPr>
                        <a:t>、</a:t>
                      </a:r>
                      <a:r>
                        <a:rPr lang="en-US" sz="2100" kern="100" dirty="0" err="1">
                          <a:effectLst/>
                        </a:rPr>
                        <a:t>damma</a:t>
                      </a:r>
                      <a:r>
                        <a:rPr lang="en-US" sz="2100" kern="100" dirty="0">
                          <a:effectLst/>
                        </a:rPr>
                        <a:t>) </a:t>
                      </a:r>
                      <a:r>
                        <a:rPr lang="ja-JP" sz="2100" kern="100" dirty="0">
                          <a:effectLst/>
                        </a:rPr>
                        <a:t>の紹介</a:t>
                      </a:r>
                      <a:r>
                        <a:rPr lang="en-US" altLang="ja-JP" sz="2100" kern="100" dirty="0">
                          <a:effectLst/>
                        </a:rPr>
                        <a:t>(</a:t>
                      </a:r>
                      <a:r>
                        <a:rPr lang="ja-JP" altLang="en-US" sz="2000" b="0" kern="1200" dirty="0">
                          <a:solidFill>
                            <a:schemeClr val="lt1"/>
                          </a:solidFill>
                          <a:effectLst/>
                        </a:rPr>
                        <a:t>しょうかい</a:t>
                      </a:r>
                      <a:r>
                        <a:rPr lang="en-US" altLang="ja-JP" sz="20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endParaRPr lang="en-AE" sz="19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2100" kern="100" dirty="0">
                          <a:effectLst/>
                        </a:rPr>
                        <a:t>• 長母音</a:t>
                      </a:r>
                      <a:r>
                        <a:rPr lang="en-US" altLang="ja-JP" sz="2100" kern="100" dirty="0">
                          <a:effectLst/>
                        </a:rPr>
                        <a:t>(</a:t>
                      </a:r>
                      <a:r>
                        <a:rPr lang="ja-JP" altLang="en-US" sz="2400" b="0" kern="1200" dirty="0">
                          <a:solidFill>
                            <a:schemeClr val="lt1"/>
                          </a:solidFill>
                          <a:effectLst/>
                        </a:rPr>
                        <a:t>ちょうぼいん</a:t>
                      </a:r>
                      <a:r>
                        <a:rPr lang="en-US" altLang="ja-JP" sz="24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r>
                        <a:rPr lang="ja-JP" sz="2100" kern="100" dirty="0">
                          <a:effectLst/>
                        </a:rPr>
                        <a:t>（アリフ</a:t>
                      </a:r>
                      <a:r>
                        <a:rPr lang="ja-JP" altLang="en-US" sz="2100" kern="100" dirty="0">
                          <a:effectLst/>
                        </a:rPr>
                        <a:t>、わう、や</a:t>
                      </a:r>
                      <a:r>
                        <a:rPr lang="ja-JP" sz="2100" kern="100" dirty="0">
                          <a:effectLst/>
                        </a:rPr>
                        <a:t>）の紹介</a:t>
                      </a:r>
                      <a:r>
                        <a:rPr lang="en-US" altLang="ja-JP" sz="2000" kern="100" dirty="0">
                          <a:effectLst/>
                        </a:rPr>
                        <a:t>(</a:t>
                      </a:r>
                      <a:r>
                        <a:rPr lang="ja-JP" alt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しょうかい</a:t>
                      </a:r>
                      <a:r>
                        <a:rPr lang="en-US" altLang="ja-JP" sz="18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endParaRPr lang="en-AE" sz="19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2100" kern="100" dirty="0">
                          <a:effectLst/>
                        </a:rPr>
                        <a:t>• 分音記号の紹介</a:t>
                      </a:r>
                      <a:r>
                        <a:rPr lang="en-US" altLang="ja-JP" sz="2100" kern="100" dirty="0">
                          <a:effectLst/>
                        </a:rPr>
                        <a:t>(</a:t>
                      </a:r>
                      <a:r>
                        <a:rPr lang="ja-JP" altLang="en-US" sz="2000" b="0" kern="1200" dirty="0">
                          <a:solidFill>
                            <a:schemeClr val="lt1"/>
                          </a:solidFill>
                          <a:effectLst/>
                        </a:rPr>
                        <a:t>ぶんおんきごうのしょうかい </a:t>
                      </a:r>
                      <a:r>
                        <a:rPr lang="en-US" altLang="ja-JP" sz="20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endParaRPr lang="en-AE" sz="19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ja-JP" sz="2100" kern="100" dirty="0">
                          <a:effectLst/>
                        </a:rPr>
                        <a:t>• 母音と分音記号を含む単語の読み書きの練習</a:t>
                      </a:r>
                      <a:r>
                        <a:rPr lang="en-US" altLang="ja-JP" sz="2100" kern="100" dirty="0">
                          <a:effectLst/>
                        </a:rPr>
                        <a:t>(</a:t>
                      </a:r>
                      <a:r>
                        <a:rPr lang="ja-JP" altLang="en-US" sz="2000" b="0" kern="1200" dirty="0">
                          <a:solidFill>
                            <a:schemeClr val="lt1"/>
                          </a:solidFill>
                          <a:effectLst/>
                        </a:rPr>
                        <a:t>ぼいんとぶんおんきごうをふくむたんごのよみかきのれんしゅう</a:t>
                      </a:r>
                      <a:r>
                        <a:rPr lang="en-US" altLang="ja-JP" sz="2000" b="0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endParaRPr lang="en-AE" sz="1900" kern="100" dirty="0">
                        <a:effectLst/>
                      </a:endParaRPr>
                    </a:p>
                    <a:p>
                      <a:pPr algn="just"/>
                      <a:endParaRPr lang="en-AE" sz="1900" kern="100" dirty="0">
                        <a:effectLst/>
                      </a:endParaRPr>
                    </a:p>
                    <a:p>
                      <a:pPr algn="just"/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en-AE" sz="19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0926" marR="130926" marT="0" marB="0" anchor="ctr"/>
                </a:tc>
                <a:extLst>
                  <a:ext uri="{0D108BD9-81ED-4DB2-BD59-A6C34878D82A}">
                    <a16:rowId xmlns:a16="http://schemas.microsoft.com/office/drawing/2014/main" val="159860460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B2EC48A-DFFC-4207-E42D-87C1463E8764}"/>
              </a:ext>
            </a:extLst>
          </p:cNvPr>
          <p:cNvSpPr/>
          <p:nvPr/>
        </p:nvSpPr>
        <p:spPr>
          <a:xfrm>
            <a:off x="650518" y="2997200"/>
            <a:ext cx="111482" cy="111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1637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8E7D36-B1C9-463C-983F-AEA5810A6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9A221-B33F-47C2-85FF-2C8F363D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0E0EF1-7626-4514-9337-271DD661B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0B1492-9A00-4F80-8771-0BB2C2C43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AC7B62-8ACC-41ED-80AB-8D1CDF38B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5FF525-9A83-4625-99D9-B267BDE07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190500" dist="1270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AEB03E-8C5B-F09C-6631-B7BFF0B7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589765" cy="14322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ar-JO" sz="3100" dirty="0"/>
              <a:t>مراجعة الحروف الأبجدية</a:t>
            </a:r>
            <a:br>
              <a:rPr lang="en-US" sz="3100" dirty="0"/>
            </a:br>
            <a:r>
              <a:rPr lang="ja-JP" altLang="en-US" sz="3100" dirty="0"/>
              <a:t>アラビア語のもじの</a:t>
            </a:r>
            <a:r>
              <a:rPr lang="ja-JP" altLang="en-US" sz="3200" dirty="0"/>
              <a:t>ふくしゅ</a:t>
            </a:r>
            <a:endParaRPr lang="en-US" sz="31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C1C41A13-28CA-B71A-A5C9-C2CC15B5B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833293"/>
              </p:ext>
            </p:extLst>
          </p:nvPr>
        </p:nvGraphicFramePr>
        <p:xfrm>
          <a:off x="762000" y="2749550"/>
          <a:ext cx="10380663" cy="326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62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51AC-952D-326D-13FD-047AEB1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あいせつのふくしゅう</a:t>
            </a:r>
            <a:br>
              <a:rPr lang="en-AE" altLang="ja-JP" dirty="0"/>
            </a:br>
            <a:br>
              <a:rPr lang="ar-JO" altLang="ja-JP" dirty="0"/>
            </a:br>
            <a:r>
              <a:rPr lang="ar-JO" altLang="ja-JP" dirty="0"/>
              <a:t>مراجعة عبارات الترحيب </a:t>
            </a:r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94798-DA4B-3B91-2702-15325A65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87" y="175598"/>
            <a:ext cx="6096528" cy="3429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24240-D56F-1E86-B481-C05141C9E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50" y="3097921"/>
            <a:ext cx="6096528" cy="3429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725F2-1E79-A870-6D00-951181A56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5" t="14916" r="18796" b="10976"/>
          <a:stretch/>
        </p:blipFill>
        <p:spPr>
          <a:xfrm>
            <a:off x="7718353" y="3192945"/>
            <a:ext cx="4330262" cy="299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59704-DAD6-85E1-2839-8F767C1B5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38" y="2698528"/>
            <a:ext cx="4688554" cy="31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254B8-D0DA-B0C7-D226-5F7A9E81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1" y="321734"/>
            <a:ext cx="5164745" cy="2905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91030-F348-970D-99B8-3D7E22D2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2" y="3583984"/>
            <a:ext cx="6344448" cy="316475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B146E-616B-403B-BA31-BE1DD220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830417"/>
            <a:ext cx="5426764" cy="3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F90D-B168-06D6-4AC5-B2E95E6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62344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700" dirty="0"/>
            </a:br>
            <a:br>
              <a:rPr lang="en-US" sz="3700" dirty="0"/>
            </a:br>
            <a:r>
              <a:rPr lang="en-US" sz="3700" dirty="0" err="1"/>
              <a:t>Manga</a:t>
            </a:r>
            <a:r>
              <a:rPr lang="en-US" sz="3700" b="1" dirty="0" err="1">
                <a:solidFill>
                  <a:srgbClr val="92D050"/>
                </a:solidFill>
              </a:rPr>
              <a:t>مانجا</a:t>
            </a:r>
            <a:r>
              <a:rPr lang="en-US" sz="3700" b="1" dirty="0">
                <a:solidFill>
                  <a:srgbClr val="92D050"/>
                </a:solidFill>
              </a:rPr>
              <a:t>  </a:t>
            </a:r>
            <a:br>
              <a:rPr lang="en-US" sz="3700" dirty="0">
                <a:solidFill>
                  <a:srgbClr val="92D050"/>
                </a:solidFill>
              </a:rPr>
            </a:br>
            <a:r>
              <a:rPr lang="en-US" sz="3700" dirty="0"/>
              <a:t>Mango</a:t>
            </a:r>
            <a:br>
              <a:rPr lang="en-US" sz="3700" dirty="0"/>
            </a:br>
            <a:r>
              <a:rPr lang="ja-JP" altLang="en-US" sz="3700" dirty="0"/>
              <a:t>マンゴー</a:t>
            </a:r>
            <a:br>
              <a:rPr lang="en-US" altLang="ja-JP" sz="3700" dirty="0"/>
            </a:br>
            <a:endParaRPr lang="en-US" sz="37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5C2AB7-DD08-D851-29AA-07B2EA4F0986}"/>
              </a:ext>
            </a:extLst>
          </p:cNvPr>
          <p:cNvSpPr txBox="1">
            <a:spLocks/>
          </p:cNvSpPr>
          <p:nvPr/>
        </p:nvSpPr>
        <p:spPr>
          <a:xfrm>
            <a:off x="4247341" y="17417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/>
            </a:br>
            <a:r>
              <a:rPr lang="en-US" sz="3600" dirty="0" err="1"/>
              <a:t>tuffah</a:t>
            </a:r>
            <a:r>
              <a:rPr lang="en-US" sz="3600" dirty="0"/>
              <a:t> </a:t>
            </a:r>
            <a:r>
              <a:rPr lang="ar-JO" sz="3600" b="1" dirty="0">
                <a:solidFill>
                  <a:srgbClr val="92D050"/>
                </a:solidFill>
              </a:rPr>
              <a:t>تفاح</a:t>
            </a:r>
            <a:br>
              <a:rPr lang="ar-JO" sz="3600" b="1" dirty="0">
                <a:solidFill>
                  <a:srgbClr val="92D050"/>
                </a:solidFill>
              </a:rPr>
            </a:br>
            <a:r>
              <a:rPr lang="ja-JP" altLang="en-US" sz="3600" b="1" dirty="0">
                <a:solidFill>
                  <a:srgbClr val="92D050"/>
                </a:solidFill>
              </a:rPr>
              <a:t>りんご</a:t>
            </a:r>
            <a:br>
              <a:rPr lang="en-US" sz="3600" dirty="0"/>
            </a:br>
            <a:r>
              <a:rPr lang="en-US" sz="3600" dirty="0"/>
              <a:t>Apple</a:t>
            </a:r>
            <a:br>
              <a:rPr lang="en-US" sz="3600" dirty="0"/>
            </a:br>
            <a:endParaRPr lang="en-AE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D58C07-E9CB-148A-2E93-4BDFE5F7EED3}"/>
              </a:ext>
            </a:extLst>
          </p:cNvPr>
          <p:cNvSpPr txBox="1">
            <a:spLocks/>
          </p:cNvSpPr>
          <p:nvPr/>
        </p:nvSpPr>
        <p:spPr>
          <a:xfrm>
            <a:off x="7497314" y="1637394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>
                <a:solidFill>
                  <a:srgbClr val="92D050"/>
                </a:solidFill>
              </a:rPr>
              <a:t> </a:t>
            </a:r>
            <a:r>
              <a:rPr lang="ar-JO" sz="5300" b="1" dirty="0">
                <a:solidFill>
                  <a:srgbClr val="92D050"/>
                </a:solidFill>
              </a:rPr>
              <a:t>معلم </a:t>
            </a:r>
            <a:r>
              <a:rPr lang="en-US" dirty="0"/>
              <a:t>Muallem</a:t>
            </a:r>
            <a:br>
              <a:rPr lang="en-US" dirty="0"/>
            </a:br>
            <a:r>
              <a:rPr lang="ja-JP" altLang="en-US" dirty="0"/>
              <a:t>せんせい</a:t>
            </a:r>
            <a:br>
              <a:rPr lang="en-AE" altLang="ja-JP" dirty="0"/>
            </a:br>
            <a:r>
              <a:rPr lang="en-US" altLang="ja-JP" dirty="0"/>
              <a:t>teacher 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5C45F4-5E94-0D2C-AC98-3A86F6551571}"/>
              </a:ext>
            </a:extLst>
          </p:cNvPr>
          <p:cNvSpPr txBox="1">
            <a:spLocks/>
          </p:cNvSpPr>
          <p:nvPr/>
        </p:nvSpPr>
        <p:spPr>
          <a:xfrm>
            <a:off x="3560089" y="266235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taleb</a:t>
            </a:r>
            <a:r>
              <a:rPr lang="en-US" sz="4800" b="1" dirty="0" err="1">
                <a:solidFill>
                  <a:srgbClr val="92D050"/>
                </a:solidFill>
              </a:rPr>
              <a:t>طالب</a:t>
            </a:r>
            <a:br>
              <a:rPr lang="en-US" dirty="0"/>
            </a:br>
            <a:r>
              <a:rPr lang="ja-JP" altLang="en-US" dirty="0"/>
              <a:t>がくせい</a:t>
            </a:r>
            <a:br>
              <a:rPr lang="en-US" altLang="ja-JP" dirty="0"/>
            </a:br>
            <a:r>
              <a:rPr lang="en-US" altLang="ja-JP" dirty="0"/>
              <a:t>student </a:t>
            </a:r>
            <a:br>
              <a:rPr lang="en-US" altLang="ja-JP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BE214C-9F68-DCE9-2FE4-E36046A5C11A}"/>
              </a:ext>
            </a:extLst>
          </p:cNvPr>
          <p:cNvSpPr txBox="1">
            <a:spLocks/>
          </p:cNvSpPr>
          <p:nvPr/>
        </p:nvSpPr>
        <p:spPr>
          <a:xfrm>
            <a:off x="6896710" y="258363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92D050"/>
                </a:solidFill>
              </a:rPr>
              <a:t>طبيب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dirty="0" err="1"/>
              <a:t>tabeeb</a:t>
            </a:r>
            <a:br>
              <a:rPr lang="en-US" dirty="0"/>
            </a:br>
            <a:r>
              <a:rPr lang="ja-JP" altLang="en-US" dirty="0"/>
              <a:t>いしゃ</a:t>
            </a:r>
            <a:br>
              <a:rPr lang="en-US" altLang="ja-JP" dirty="0"/>
            </a:br>
            <a:r>
              <a:rPr lang="en-US" altLang="ja-JP" dirty="0"/>
              <a:t>doctor</a:t>
            </a:r>
            <a:br>
              <a:rPr lang="en-US" altLang="ja-JP" dirty="0"/>
            </a:br>
            <a:br>
              <a:rPr lang="en-US" altLang="ja-JP" dirty="0"/>
            </a:br>
            <a:endParaRPr lang="en-US" dirty="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7E46CC08-8EC0-D51B-7A29-268F1E38D140}"/>
              </a:ext>
            </a:extLst>
          </p:cNvPr>
          <p:cNvSpPr/>
          <p:nvPr/>
        </p:nvSpPr>
        <p:spPr>
          <a:xfrm>
            <a:off x="1767840" y="375920"/>
            <a:ext cx="6797040" cy="1001026"/>
          </a:xfrm>
          <a:prstGeom prst="round2Same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せんしゅうのことばのふくしゅう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58247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3DB5D3-CF6F-03A0-8B4F-BC90708F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58838"/>
            <a:ext cx="10380663" cy="1431925"/>
          </a:xfrm>
        </p:spPr>
        <p:txBody>
          <a:bodyPr/>
          <a:lstStyle/>
          <a:p>
            <a:pPr algn="ctr"/>
            <a:r>
              <a:rPr lang="ja-JP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ページ８</a:t>
            </a:r>
            <a:endParaRPr lang="en-GB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1552E-6273-9684-86B5-9C97C00B3D3B}"/>
              </a:ext>
            </a:extLst>
          </p:cNvPr>
          <p:cNvSpPr txBox="1"/>
          <p:nvPr/>
        </p:nvSpPr>
        <p:spPr>
          <a:xfrm>
            <a:off x="650240" y="2982188"/>
            <a:ext cx="9530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もじのかたち：</a:t>
            </a:r>
            <a:endParaRPr lang="en-AE" altLang="ja-JP" sz="4000" b="1" dirty="0"/>
          </a:p>
          <a:p>
            <a:endParaRPr lang="en-AE" altLang="ja-JP" sz="4000" dirty="0"/>
          </a:p>
          <a:p>
            <a:r>
              <a:rPr lang="ja-JP" altLang="en-US" sz="4000" dirty="0"/>
              <a:t>１－ことばのさいしょう。</a:t>
            </a:r>
            <a:endParaRPr lang="en-AE" altLang="ja-JP" sz="4000" dirty="0"/>
          </a:p>
          <a:p>
            <a:r>
              <a:rPr lang="ja-JP" altLang="en-US" sz="4000" dirty="0"/>
              <a:t>２－ことばのなか。</a:t>
            </a:r>
            <a:endParaRPr lang="en-AE" altLang="ja-JP" sz="4000" dirty="0"/>
          </a:p>
          <a:p>
            <a:r>
              <a:rPr lang="ja-JP" altLang="en-US" sz="4000" dirty="0"/>
              <a:t>３－ことばのさいご。</a:t>
            </a:r>
            <a:endParaRPr lang="en-AE" sz="4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346024-A7E0-DF0E-9B94-406F59B65CF5}"/>
              </a:ext>
            </a:extLst>
          </p:cNvPr>
          <p:cNvGrpSpPr/>
          <p:nvPr/>
        </p:nvGrpSpPr>
        <p:grpSpPr>
          <a:xfrm>
            <a:off x="8280401" y="2937006"/>
            <a:ext cx="3234680" cy="2844033"/>
            <a:chOff x="2767" y="946122"/>
            <a:chExt cx="2283441" cy="13700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413C08-CEF0-4BA4-FE23-AD9CE243C9DD}"/>
                </a:ext>
              </a:extLst>
            </p:cNvPr>
            <p:cNvSpPr/>
            <p:nvPr/>
          </p:nvSpPr>
          <p:spPr>
            <a:xfrm>
              <a:off x="2767" y="946123"/>
              <a:ext cx="2283441" cy="13700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6972AD-8B73-460B-892D-AE844B147348}"/>
                </a:ext>
              </a:extLst>
            </p:cNvPr>
            <p:cNvSpPr txBox="1"/>
            <p:nvPr/>
          </p:nvSpPr>
          <p:spPr>
            <a:xfrm>
              <a:off x="2767" y="946122"/>
              <a:ext cx="2283441" cy="137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JO" sz="3900" b="1" kern="1200" dirty="0"/>
                <a:t>أ ب ت ث ج ح خ</a:t>
              </a:r>
              <a:endParaRPr lang="en-US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42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4437-15C0-CD68-C05A-C3A3AAFA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 dirty="0">
                <a:effectLst/>
              </a:rPr>
              <a:t>3 </a:t>
            </a:r>
            <a:r>
              <a:rPr lang="ja-JP" sz="4400" kern="100" dirty="0">
                <a:effectLst/>
              </a:rPr>
              <a:t>つの短母音</a:t>
            </a:r>
            <a:r>
              <a:rPr lang="en-US" altLang="ja-JP" sz="4400" kern="100" dirty="0">
                <a:effectLst/>
              </a:rPr>
              <a:t>(</a:t>
            </a:r>
            <a:r>
              <a:rPr lang="ja-JP" altLang="en-US" sz="4400" b="0" kern="1200" dirty="0">
                <a:effectLst/>
              </a:rPr>
              <a:t>たんぼいん</a:t>
            </a:r>
            <a:r>
              <a:rPr lang="en-US" altLang="ja-JP" sz="4400" b="0" kern="1200" dirty="0">
                <a:effectLst/>
              </a:rPr>
              <a:t>)</a:t>
            </a:r>
            <a:r>
              <a:rPr lang="ar-JO" kern="100" dirty="0"/>
              <a:t>:</a:t>
            </a:r>
            <a:endParaRPr lang="en-A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CC193-F9D6-E725-A67F-68F579D29E40}"/>
              </a:ext>
            </a:extLst>
          </p:cNvPr>
          <p:cNvGrpSpPr/>
          <p:nvPr/>
        </p:nvGrpSpPr>
        <p:grpSpPr>
          <a:xfrm>
            <a:off x="6993293" y="3114345"/>
            <a:ext cx="4149081" cy="2884673"/>
            <a:chOff x="2767" y="946122"/>
            <a:chExt cx="2283441" cy="1370066"/>
          </a:xfrm>
          <a:solidFill>
            <a:srgbClr val="00B05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14E394-6B2A-5C01-9D5A-7ED2DE416DE5}"/>
                </a:ext>
              </a:extLst>
            </p:cNvPr>
            <p:cNvSpPr/>
            <p:nvPr/>
          </p:nvSpPr>
          <p:spPr>
            <a:xfrm>
              <a:off x="2767" y="946123"/>
              <a:ext cx="2283441" cy="137006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D18230-D63F-F84D-DEEA-9C633D201CF3}"/>
                </a:ext>
              </a:extLst>
            </p:cNvPr>
            <p:cNvSpPr txBox="1"/>
            <p:nvPr/>
          </p:nvSpPr>
          <p:spPr>
            <a:xfrm>
              <a:off x="2767" y="946122"/>
              <a:ext cx="2283441" cy="13700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JO" sz="3900" b="1" kern="1200" dirty="0"/>
                <a:t>أ ب ت ث ج ح خ</a:t>
              </a:r>
              <a:endParaRPr lang="en-US" sz="3900" kern="1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BA9EC0-8FA2-4FE1-B182-DF9ACAC0EF16}"/>
              </a:ext>
            </a:extLst>
          </p:cNvPr>
          <p:cNvSpPr txBox="1"/>
          <p:nvPr/>
        </p:nvSpPr>
        <p:spPr>
          <a:xfrm>
            <a:off x="1049626" y="3437510"/>
            <a:ext cx="5584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b="1" dirty="0"/>
              <a:t>   بَ       </a:t>
            </a:r>
            <a:r>
              <a:rPr lang="ar-JO" sz="4800" b="1" dirty="0" err="1"/>
              <a:t>بُ</a:t>
            </a:r>
            <a:r>
              <a:rPr lang="ar-JO" sz="4800" b="1" dirty="0"/>
              <a:t>       </a:t>
            </a:r>
            <a:r>
              <a:rPr lang="ar-JO" sz="4800" b="1" dirty="0" err="1"/>
              <a:t>بِ</a:t>
            </a:r>
            <a:r>
              <a:rPr lang="ar-JO" sz="4800" b="1" dirty="0"/>
              <a:t>  </a:t>
            </a:r>
          </a:p>
          <a:p>
            <a:r>
              <a:rPr lang="ar-JO" sz="4800" b="1" dirty="0"/>
              <a:t>بَاب               بِئر </a:t>
            </a:r>
          </a:p>
          <a:p>
            <a:r>
              <a:rPr lang="ar-JO" sz="4800" b="1" dirty="0"/>
              <a:t>                    </a:t>
            </a:r>
          </a:p>
          <a:p>
            <a:endParaRPr lang="en-AE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5F53B-4A60-5078-E790-222307366057}"/>
              </a:ext>
            </a:extLst>
          </p:cNvPr>
          <p:cNvSpPr txBox="1"/>
          <p:nvPr/>
        </p:nvSpPr>
        <p:spPr>
          <a:xfrm>
            <a:off x="314960" y="2791179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れい：</a:t>
            </a:r>
            <a:endParaRPr lang="en-AE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69C4C-C93E-5250-1A04-16FB21CE8615}"/>
              </a:ext>
            </a:extLst>
          </p:cNvPr>
          <p:cNvSpPr txBox="1"/>
          <p:nvPr/>
        </p:nvSpPr>
        <p:spPr>
          <a:xfrm>
            <a:off x="2593618" y="4141181"/>
            <a:ext cx="161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b="1" dirty="0"/>
              <a:t>بُؤبُؤ</a:t>
            </a:r>
            <a:endParaRPr lang="en-AE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EE818-5390-4A25-1514-F2BAC852AEE4}"/>
              </a:ext>
            </a:extLst>
          </p:cNvPr>
          <p:cNvSpPr txBox="1"/>
          <p:nvPr/>
        </p:nvSpPr>
        <p:spPr>
          <a:xfrm>
            <a:off x="2694136" y="5393356"/>
            <a:ext cx="1588433" cy="380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瞳（ひとみ）</a:t>
            </a:r>
            <a:endParaRPr lang="en-A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87795-3765-E313-6134-B97B3E258CE7}"/>
              </a:ext>
            </a:extLst>
          </p:cNvPr>
          <p:cNvSpPr txBox="1"/>
          <p:nvPr/>
        </p:nvSpPr>
        <p:spPr>
          <a:xfrm>
            <a:off x="4468595" y="5393356"/>
            <a:ext cx="1097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ドア</a:t>
            </a:r>
            <a:endParaRPr lang="en-A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1F50-F499-5435-630D-2BFAB9721B9E}"/>
              </a:ext>
            </a:extLst>
          </p:cNvPr>
          <p:cNvSpPr txBox="1"/>
          <p:nvPr/>
        </p:nvSpPr>
        <p:spPr>
          <a:xfrm>
            <a:off x="1049626" y="5404318"/>
            <a:ext cx="1588433" cy="380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井戸（いど）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221020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9831-A251-183D-820F-009ACEA7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sz="4400" kern="100" dirty="0">
                <a:effectLst/>
              </a:rPr>
              <a:t>長母音</a:t>
            </a:r>
            <a:r>
              <a:rPr lang="en-US" altLang="ja-JP" sz="4400" kern="100" dirty="0">
                <a:effectLst/>
              </a:rPr>
              <a:t>(</a:t>
            </a:r>
            <a:r>
              <a:rPr lang="ja-JP" altLang="en-US" sz="4400" b="0" kern="1200" dirty="0">
                <a:effectLst/>
              </a:rPr>
              <a:t>ちょうぼいん</a:t>
            </a:r>
            <a:r>
              <a:rPr lang="en-US" altLang="ja-JP" sz="4400" b="0" kern="1200" dirty="0">
                <a:effectLst/>
              </a:rPr>
              <a:t>)</a:t>
            </a:r>
            <a:r>
              <a:rPr lang="ja-JP" sz="4400" kern="100" dirty="0">
                <a:effectLst/>
              </a:rPr>
              <a:t>（アリフ</a:t>
            </a:r>
            <a:r>
              <a:rPr lang="ja-JP" altLang="en-US" sz="4400" kern="100" dirty="0">
                <a:effectLst/>
              </a:rPr>
              <a:t>、わう、や</a:t>
            </a:r>
            <a:r>
              <a:rPr lang="en-AE" altLang="ja-JP" kern="100" dirty="0"/>
              <a:t>):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3FC1E-F716-1B63-1943-DFA92B047F1C}"/>
              </a:ext>
            </a:extLst>
          </p:cNvPr>
          <p:cNvSpPr txBox="1"/>
          <p:nvPr/>
        </p:nvSpPr>
        <p:spPr>
          <a:xfrm>
            <a:off x="8765005" y="3080084"/>
            <a:ext cx="916405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JO" sz="4000" b="1" dirty="0" err="1"/>
              <a:t>با</a:t>
            </a:r>
            <a:r>
              <a:rPr lang="ar-JO" sz="4000" b="1" dirty="0"/>
              <a:t> </a:t>
            </a:r>
          </a:p>
          <a:p>
            <a:r>
              <a:rPr lang="ar-JO" sz="4000" b="1" dirty="0"/>
              <a:t>بو </a:t>
            </a:r>
          </a:p>
          <a:p>
            <a:r>
              <a:rPr lang="ar-JO" sz="4000" b="1" dirty="0"/>
              <a:t>بي </a:t>
            </a:r>
            <a:endParaRPr lang="en-AE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7D0AE-1457-CB1E-B574-B676396FCA75}"/>
              </a:ext>
            </a:extLst>
          </p:cNvPr>
          <p:cNvSpPr txBox="1"/>
          <p:nvPr/>
        </p:nvSpPr>
        <p:spPr>
          <a:xfrm>
            <a:off x="5305926" y="3080084"/>
            <a:ext cx="91640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JO" sz="4000" b="1" dirty="0"/>
              <a:t>تا </a:t>
            </a:r>
          </a:p>
          <a:p>
            <a:r>
              <a:rPr lang="ar-JO" sz="4000" b="1" dirty="0"/>
              <a:t>تو </a:t>
            </a:r>
          </a:p>
          <a:p>
            <a:r>
              <a:rPr lang="ar-JO" sz="4000" b="1" dirty="0"/>
              <a:t>تي </a:t>
            </a:r>
            <a:endParaRPr lang="en-AE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64FCD-0B4F-7C09-7700-D1A047289534}"/>
              </a:ext>
            </a:extLst>
          </p:cNvPr>
          <p:cNvSpPr txBox="1"/>
          <p:nvPr/>
        </p:nvSpPr>
        <p:spPr>
          <a:xfrm>
            <a:off x="2145632" y="3080084"/>
            <a:ext cx="916405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r-JO" sz="4000" b="1" dirty="0" err="1"/>
              <a:t>جا</a:t>
            </a:r>
            <a:endParaRPr lang="ar-JO" sz="4000" b="1" dirty="0"/>
          </a:p>
          <a:p>
            <a:r>
              <a:rPr lang="ar-JO" sz="4000" b="1" dirty="0"/>
              <a:t> جو جي</a:t>
            </a:r>
            <a:endParaRPr lang="en-A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9794C-AB4E-E239-EB84-85BC3C837A61}"/>
              </a:ext>
            </a:extLst>
          </p:cNvPr>
          <p:cNvSpPr txBox="1"/>
          <p:nvPr/>
        </p:nvSpPr>
        <p:spPr>
          <a:xfrm>
            <a:off x="103272" y="2849251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ar-JO" sz="2400" b="1" dirty="0"/>
              <a:t>れい：</a:t>
            </a:r>
            <a:r>
              <a:rPr lang="ar-JO" altLang="ja-JP" sz="2400" b="1" dirty="0"/>
              <a:t>مثال </a:t>
            </a:r>
            <a:endParaRPr lang="en-AE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3F983-3CB6-7ED0-9B2D-F11F19A4F19C}"/>
              </a:ext>
            </a:extLst>
          </p:cNvPr>
          <p:cNvSpPr txBox="1"/>
          <p:nvPr/>
        </p:nvSpPr>
        <p:spPr>
          <a:xfrm>
            <a:off x="1023688" y="5630516"/>
            <a:ext cx="109728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ar-JO" sz="2800" b="1" dirty="0"/>
              <a:t>أ                                           و                                     ي</a:t>
            </a:r>
            <a:endParaRPr lang="en-AE" sz="2800" b="1" dirty="0"/>
          </a:p>
        </p:txBody>
      </p:sp>
    </p:spTree>
    <p:extLst>
      <p:ext uri="{BB962C8B-B14F-4D97-AF65-F5344CB8AC3E}">
        <p14:creationId xmlns:p14="http://schemas.microsoft.com/office/powerpoint/2010/main" val="4020739347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600</Words>
  <Application>Microsoft Office PowerPoint</Application>
  <PresentationFormat>Widescreen</PresentationFormat>
  <Paragraphs>69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Devanagari</vt:lpstr>
      <vt:lpstr>Söhne</vt:lpstr>
      <vt:lpstr>Arial</vt:lpstr>
      <vt:lpstr>Bierstadt</vt:lpstr>
      <vt:lpstr>Calibri</vt:lpstr>
      <vt:lpstr>Century</vt:lpstr>
      <vt:lpstr>BevelVTI</vt:lpstr>
      <vt:lpstr>أهلا بكم جميعا  ようこそ、みなさん！</vt:lpstr>
      <vt:lpstr>じゅぎょうのもくひょう</vt:lpstr>
      <vt:lpstr>مراجعة الحروف الأبجدية アラビア語のもじのふくしゅ</vt:lpstr>
      <vt:lpstr>あいせつのふくしゅう  مراجعة عبارات الترحيب </vt:lpstr>
      <vt:lpstr>PowerPoint Presentation</vt:lpstr>
      <vt:lpstr>  Mangaمانجا   Mango マンゴー </vt:lpstr>
      <vt:lpstr>ページ８</vt:lpstr>
      <vt:lpstr>3 つの短母音(たんぼいん):</vt:lpstr>
      <vt:lpstr>長母音(ちょうぼいん)（アリフ、わう、や):</vt:lpstr>
      <vt:lpstr>あたらしいことば　（ページ１０）</vt:lpstr>
      <vt:lpstr>いろ　alwan ألوان </vt:lpstr>
      <vt:lpstr>数字　（すうじ） الأرقام</vt:lpstr>
      <vt:lpstr>リスニングの練習 تدريب على الاستماع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أهلا بكم جميعا  ようこそ、みなさん！</dc:title>
  <dc:creator>ALKHATIB DANIA</dc:creator>
  <cp:lastModifiedBy>ALKHATIB DANIA</cp:lastModifiedBy>
  <cp:revision>19</cp:revision>
  <dcterms:created xsi:type="dcterms:W3CDTF">2023-07-29T03:20:43Z</dcterms:created>
  <dcterms:modified xsi:type="dcterms:W3CDTF">2023-08-02T05:16:45Z</dcterms:modified>
</cp:coreProperties>
</file>