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451" r:id="rId3"/>
    <p:sldId id="453" r:id="rId4"/>
    <p:sldId id="454" r:id="rId5"/>
    <p:sldId id="455" r:id="rId6"/>
    <p:sldId id="456" r:id="rId7"/>
    <p:sldId id="369" r:id="rId8"/>
    <p:sldId id="370" r:id="rId9"/>
    <p:sldId id="364" r:id="rId10"/>
    <p:sldId id="457" r:id="rId11"/>
    <p:sldId id="463" r:id="rId12"/>
    <p:sldId id="464" r:id="rId13"/>
    <p:sldId id="452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426" r:id="rId22"/>
    <p:sldId id="427" r:id="rId23"/>
    <p:sldId id="428" r:id="rId24"/>
    <p:sldId id="429" r:id="rId25"/>
    <p:sldId id="430" r:id="rId26"/>
    <p:sldId id="431" r:id="rId27"/>
    <p:sldId id="432" r:id="rId28"/>
    <p:sldId id="376" r:id="rId29"/>
    <p:sldId id="377" r:id="rId30"/>
    <p:sldId id="378" r:id="rId31"/>
    <p:sldId id="379" r:id="rId3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8"/>
    <p:restoredTop sz="94710"/>
  </p:normalViewPr>
  <p:slideViewPr>
    <p:cSldViewPr snapToGrid="0">
      <p:cViewPr varScale="1">
        <p:scale>
          <a:sx n="114" d="100"/>
          <a:sy n="114" d="100"/>
        </p:scale>
        <p:origin x="176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E0B23-F6D1-4D24-A56D-F93A3DCCA1C6}" type="datetimeFigureOut">
              <a:rPr lang="it-IT" smtClean="0"/>
              <a:t>15/09/26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6155E-DC94-4289-9397-226BB74BC39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26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77899-6BF7-17BA-A6C3-87E8EF1F3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7BFB389-3273-D457-4719-AF234F777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363378-5894-9680-6F93-0FA2B7CF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13453C2-E139-74F0-307D-FC836B572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ACD08A7-5B1B-170C-5DE9-9AE8F811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790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474F4-B69C-2C3B-E720-1CD3AB43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011DF6-5C82-2222-D68E-EB4B98D1B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08C7E09-983B-7C54-BD72-B971FB5A4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556763-4650-61E2-A56B-7079943C6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5570F98-001F-DB6E-DFF1-C110EC61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1690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96EEF8-FEB2-CE35-37E7-AD4D0E5A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4E5EE2-30BE-41E1-7F70-28416603E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98DDC4-7C8A-20F3-3A21-9FD384A0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0355E9-81D4-F479-11B0-B0940887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02AE2D-0A65-9A5D-B73C-F56338CD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6960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E67E04-3555-0B74-1923-EDB6F1685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1881C2F-EE61-4014-00F1-B7BEAEE70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999F4C7-AB34-23BD-7BF5-644914129E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7FA6CC1-A6BE-CD84-66E4-06079D08E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03392F2-7B31-FE4F-3531-87C9A759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30982B-DF64-69BC-40C9-2CD3430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8479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C5CB20-94D3-0BCB-7CA6-FA8777C5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946DED-6C05-A919-79B2-6E10AC706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FD2C46A-8A4D-4077-EC26-BD14683C26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A36A3B3-6E3B-EDB1-0CD6-3D6C557C68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2D461C2-83C7-7768-EA6A-7E7A75790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1FCBDC2-4EAD-7EBC-3926-D99031F2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7C3ED08-E615-BC85-57BE-BC71BFC0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3648C77-16BC-4987-0339-39FD40751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37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DDDA1A-44E1-F144-55F1-D1714132A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67C4607-D8BD-435A-BA85-5B7ECB445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B98D16F-889A-37A3-C78E-C46A2CB2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D3933D-DDAF-4F74-3257-AB1682A42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64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CC03D6F-2B24-956C-7E8D-C44D15BD9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89F897-358A-85FB-0A16-7F969B64C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10B419D-AF74-3BA7-D6B6-BC288294E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763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565E49-C5D0-9C4E-525D-7D958F9E3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8436E6-0378-3BFD-E406-02C7580CD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9C03019-C884-4182-5996-B1B2F2F8B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076600B-241D-60D6-1722-7047CDD1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EF5101-624E-50BF-651E-DE6EB3EAC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F84B1B0-B711-FA5E-7779-75D150D23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2168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4BA69-76F1-2F38-4D41-6965AE79E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C76312F-D26B-51D3-E559-5ED18264D1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37EF69-A156-F9CA-9E63-C8D07D2D8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BAAF3B-5869-7319-CEB7-B12554C14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D12A9A-E510-B1E6-4F71-342B8BC2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57B8DC2-F7F2-9BD9-E3D9-56416846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1556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D01BBA-A576-2DF1-3A9D-8604BD392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F5D990A-8E2D-4F94-42E1-4C9B571E0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724D68-7DD5-99EC-E44B-AFDB0732C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AD6AD8-C166-E184-3874-D994BB4F4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FB8159-277B-B8DB-98BF-E8B47BBEB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020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6A3A79B-DBD0-E8EE-E158-00BB2FC0F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C9F6256-D34E-582E-1327-CD7D9AB9D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488471-8FC3-93CC-79B5-CF88482E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392E34-2060-7642-43C5-AD466A0C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3B4264-C615-064A-C172-BC47B1D95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996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666E6AE-9FEF-D13E-54EF-22AEBFC2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8C519B8-4726-49F6-0962-CE7C3A7ED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35DD93-EC24-427A-4CDB-7803C608FB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1F9E47-1864-F14C-90A4-03426BCD6D7A}" type="datetimeFigureOut">
              <a:rPr kumimoji="1" lang="ja-JP" altLang="en-US" smtClean="0"/>
              <a:t>2026/9/15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F04632-7EC9-4713-3CB1-D7F2110BA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394B95-0004-1C23-E53E-475BEBCE2F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A044C8-2573-E24B-A414-62D3470F27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343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sv/varldens-flaggor/flagga-italie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ja/photos/%E3%83%AD%E3%83%BC%E3%83%9E-%E6%9C%A8-%E3%82%A4%E3%82%BF%E3%83%AA%E3%82%A2-2472641/" TargetMode="Externa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ppopx.com/ja/siamese-cat-sleeping-domestic-feline-tired-animal-419608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ja/image/2027487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図形&#10;&#10;自動的に生成された説明">
            <a:extLst>
              <a:ext uri="{FF2B5EF4-FFF2-40B4-BE49-F238E27FC236}">
                <a16:creationId xmlns:a16="http://schemas.microsoft.com/office/drawing/2014/main" id="{07D42B70-1430-E798-6BBB-F32DE5177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8740" r="2" b="22244"/>
          <a:stretch>
            <a:fillRect/>
          </a:stretch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5" name="図 4" descr="時計台のある建物&#10;&#10;自動的に生成された説明">
            <a:extLst>
              <a:ext uri="{FF2B5EF4-FFF2-40B4-BE49-F238E27FC236}">
                <a16:creationId xmlns:a16="http://schemas.microsoft.com/office/drawing/2014/main" id="{9EF412E3-05E5-B090-D18B-B2599B562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0060" r="-2" b="10966"/>
          <a:stretch>
            <a:fillRect/>
          </a:stretch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4DBCAAD6-CBD5-0A12-3464-7AFA8465C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2" y="1524659"/>
            <a:ext cx="5344050" cy="2774088"/>
          </a:xfrm>
        </p:spPr>
        <p:txBody>
          <a:bodyPr>
            <a:normAutofit/>
          </a:bodyPr>
          <a:lstStyle/>
          <a:p>
            <a:pPr algn="l"/>
            <a:r>
              <a:rPr lang="ja-JP" altLang="en-US" sz="5400" b="1"/>
              <a:t>イタリア語教室</a:t>
            </a:r>
            <a:br>
              <a:rPr lang="en-US" altLang="ja-JP" sz="5400" b="1" dirty="0"/>
            </a:br>
            <a:r>
              <a:rPr lang="en-US" altLang="ja-JP" sz="5400" b="1" dirty="0"/>
              <a:t>Italiano</a:t>
            </a:r>
            <a:endParaRPr kumimoji="1" lang="ja-JP" altLang="en-US" sz="5400" b="1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19705F3-6144-D02D-7ABB-05B271E1D7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1" y="4687367"/>
            <a:ext cx="5232839" cy="1335024"/>
          </a:xfrm>
        </p:spPr>
        <p:txBody>
          <a:bodyPr>
            <a:normAutofit/>
          </a:bodyPr>
          <a:lstStyle/>
          <a:p>
            <a:pPr algn="l"/>
            <a:r>
              <a:rPr kumimoji="1" lang="ja-JP" altLang="en-US" sz="2600"/>
              <a:t>スコットディクレメンテ・マルコ</a:t>
            </a:r>
            <a:endParaRPr kumimoji="1" lang="en-US" altLang="ja-JP" sz="2600" dirty="0"/>
          </a:p>
          <a:p>
            <a:pPr algn="l"/>
            <a:r>
              <a:rPr lang="en-US" altLang="ja-JP" sz="2600" dirty="0"/>
              <a:t>Scotto di Clemente Marco</a:t>
            </a:r>
            <a:endParaRPr kumimoji="1" lang="ja-JP" altLang="en-US" sz="2600"/>
          </a:p>
        </p:txBody>
      </p:sp>
    </p:spTree>
    <p:extLst>
      <p:ext uri="{BB962C8B-B14F-4D97-AF65-F5344CB8AC3E}">
        <p14:creationId xmlns:p14="http://schemas.microsoft.com/office/powerpoint/2010/main" val="835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3D32D2E-439D-E3AF-7290-A4AB63F8D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/>
              <a:t>RTL 102.5</a:t>
            </a:r>
            <a:endParaRPr kumimoji="1" lang="ja-JP" altLang="en-US" b="1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9C2ED4-1348-C023-87FA-C3839F410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/>
              <a:t>授業の前で聞いたラジオ放送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en-US" altLang="ja-JP" dirty="0"/>
              <a:t>https://</a:t>
            </a:r>
            <a:r>
              <a:rPr kumimoji="1" lang="en-US" altLang="ja-JP" dirty="0" err="1"/>
              <a:t>www.rtl.it</a:t>
            </a:r>
            <a:endParaRPr kumimoji="1" lang="en-US" altLang="ja-JP" dirty="0"/>
          </a:p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96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14879C4-992B-9EE3-D3F1-83823F79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テストの答え合わせ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12C5E88-5631-6C7A-F721-6B6FFBC1E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b="1"/>
              <a:t>問い１</a:t>
            </a:r>
            <a:endParaRPr kumimoji="1" lang="en-US" altLang="ja-JP" b="1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/>
              <a:t>Telefono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/>
              <a:t>Formaggio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/>
              <a:t>Stufa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Amico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/>
              <a:t>Ghiaccio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76279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D2870-4B58-4D08-405B-0AA379BC8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14D21A-01F9-5F1D-5A7C-C9CE27060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テストの答え合わせ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1F7F6A-5BDE-CEAF-745D-46BBFB9EF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b="1"/>
              <a:t>問い</a:t>
            </a:r>
            <a:r>
              <a:rPr lang="ja-JP" altLang="en-US" b="1"/>
              <a:t>２</a:t>
            </a:r>
            <a:endParaRPr kumimoji="1" lang="en-US" altLang="ja-JP" b="1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Un </a:t>
            </a:r>
            <a:r>
              <a:rPr lang="en-US" altLang="ja-JP" dirty="0" err="1"/>
              <a:t>telefono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Un </a:t>
            </a:r>
            <a:r>
              <a:rPr lang="en-US" altLang="ja-JP" dirty="0" err="1"/>
              <a:t>formaggio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Una </a:t>
            </a:r>
            <a:r>
              <a:rPr lang="en-US" altLang="ja-JP" dirty="0" err="1"/>
              <a:t>stufa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Un </a:t>
            </a:r>
            <a:r>
              <a:rPr lang="en-US" altLang="ja-JP" dirty="0" err="1"/>
              <a:t>amico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Un </a:t>
            </a:r>
            <a:r>
              <a:rPr lang="en-US" altLang="ja-JP" dirty="0" err="1"/>
              <a:t>ghiaccio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180202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F3516-E43D-2C7B-C36D-53797D894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834EE8-37AA-5D6C-6995-410A456A9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テストの答え合わせ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699CB9-899E-AB7B-B039-8B54EFE92F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b="1"/>
              <a:t>問い３</a:t>
            </a:r>
            <a:endParaRPr kumimoji="1" lang="en-US" altLang="ja-JP" b="1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Il </a:t>
            </a:r>
            <a:r>
              <a:rPr lang="en-US" altLang="ja-JP" dirty="0" err="1"/>
              <a:t>telefono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Il </a:t>
            </a:r>
            <a:r>
              <a:rPr lang="en-US" altLang="ja-JP" dirty="0" err="1"/>
              <a:t>formaggio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La </a:t>
            </a:r>
            <a:r>
              <a:rPr lang="en-US" altLang="ja-JP" dirty="0" err="1"/>
              <a:t>stufa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/>
              <a:t>L’amico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Il </a:t>
            </a:r>
            <a:r>
              <a:rPr lang="en-US" altLang="ja-JP" dirty="0" err="1"/>
              <a:t>ghiaccio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0675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DE94B-A026-4EFE-28C1-B3E611AE1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D68FFA-F05E-159A-96E7-F69FC92EE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/>
              <a:t>テストの答え合わせ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E83E30-3097-E8A3-2227-887FE9E37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 b="1"/>
              <a:t>問い４</a:t>
            </a:r>
            <a:endParaRPr kumimoji="1" lang="en-US" altLang="ja-JP" b="1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I </a:t>
            </a:r>
            <a:r>
              <a:rPr lang="en-US" altLang="ja-JP" dirty="0" err="1"/>
              <a:t>telefoni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I </a:t>
            </a:r>
            <a:r>
              <a:rPr lang="en-US" altLang="ja-JP" dirty="0" err="1"/>
              <a:t>formaggi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Le </a:t>
            </a:r>
            <a:r>
              <a:rPr lang="en-US" altLang="ja-JP" dirty="0" err="1"/>
              <a:t>stufe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err="1"/>
              <a:t>Gli</a:t>
            </a:r>
            <a:r>
              <a:rPr lang="en-US" altLang="ja-JP" dirty="0"/>
              <a:t> amici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/>
              <a:t>I </a:t>
            </a:r>
            <a:r>
              <a:rPr lang="en-US" altLang="ja-JP" dirty="0" err="1"/>
              <a:t>ghiacci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61157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AF25-EAC6-6C91-DCCC-E3CB121BD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EC7C8A-EE82-22B4-CA23-DDD0D0894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復習</a:t>
            </a:r>
            <a:r>
              <a:rPr lang="it-IT" b="1" dirty="0"/>
              <a:t>: I numeri </a:t>
            </a:r>
            <a:r>
              <a:rPr lang="ja-JP" altLang="it-IT" b="1" dirty="0"/>
              <a:t>数字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CFA4E6-3236-91A4-B572-2B50E0AB7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973826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200" dirty="0"/>
              <a:t>1 uno</a:t>
            </a:r>
          </a:p>
          <a:p>
            <a:pPr marL="0" indent="0">
              <a:buNone/>
            </a:pPr>
            <a:r>
              <a:rPr lang="it-IT" sz="3200" dirty="0"/>
              <a:t>2 due</a:t>
            </a:r>
          </a:p>
          <a:p>
            <a:pPr marL="0" indent="0">
              <a:buNone/>
            </a:pPr>
            <a:r>
              <a:rPr lang="it-IT" sz="3200" dirty="0"/>
              <a:t>3 tre</a:t>
            </a:r>
          </a:p>
          <a:p>
            <a:pPr marL="0" indent="0">
              <a:buNone/>
            </a:pPr>
            <a:r>
              <a:rPr lang="it-IT" sz="3200" dirty="0"/>
              <a:t>4 quattro</a:t>
            </a:r>
          </a:p>
          <a:p>
            <a:pPr marL="0" indent="0">
              <a:buNone/>
            </a:pPr>
            <a:r>
              <a:rPr lang="it-IT" sz="3200" dirty="0"/>
              <a:t>5 cinque</a:t>
            </a:r>
          </a:p>
          <a:p>
            <a:pPr marL="0" indent="0">
              <a:buNone/>
            </a:pPr>
            <a:r>
              <a:rPr lang="it-IT" sz="3200" dirty="0"/>
              <a:t>6 sei</a:t>
            </a:r>
          </a:p>
          <a:p>
            <a:pPr marL="0" indent="0">
              <a:buNone/>
            </a:pPr>
            <a:r>
              <a:rPr lang="it-IT" sz="3200" dirty="0"/>
              <a:t>7 sette</a:t>
            </a:r>
          </a:p>
          <a:p>
            <a:pPr marL="0" indent="0">
              <a:buNone/>
            </a:pPr>
            <a:r>
              <a:rPr lang="it-IT" sz="3200" dirty="0"/>
              <a:t>8 otto</a:t>
            </a:r>
          </a:p>
          <a:p>
            <a:pPr marL="0" indent="0">
              <a:buNone/>
            </a:pPr>
            <a:r>
              <a:rPr lang="it-IT" sz="3200" dirty="0"/>
              <a:t>9 nove</a:t>
            </a:r>
          </a:p>
          <a:p>
            <a:pPr marL="0" indent="0">
              <a:buNone/>
            </a:pPr>
            <a:r>
              <a:rPr lang="it-IT" sz="3200" dirty="0"/>
              <a:t>10 dieci</a:t>
            </a:r>
          </a:p>
        </p:txBody>
      </p:sp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B87EEC16-4CB3-7FB8-8D4F-9FCBC4438B75}"/>
              </a:ext>
            </a:extLst>
          </p:cNvPr>
          <p:cNvSpPr txBox="1">
            <a:spLocks/>
          </p:cNvSpPr>
          <p:nvPr/>
        </p:nvSpPr>
        <p:spPr>
          <a:xfrm>
            <a:off x="2963368" y="1825621"/>
            <a:ext cx="2902975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11 undici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12 dodici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13 tredici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14 quattordici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15 quindici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16 sedici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17 diciassette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18 diciotto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19 diciannove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20 venti</a:t>
            </a:r>
          </a:p>
        </p:txBody>
      </p:sp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CA937C79-CA41-F2A5-7162-20F9B74B62DF}"/>
              </a:ext>
            </a:extLst>
          </p:cNvPr>
          <p:cNvSpPr txBox="1">
            <a:spLocks/>
          </p:cNvSpPr>
          <p:nvPr/>
        </p:nvSpPr>
        <p:spPr>
          <a:xfrm>
            <a:off x="5795392" y="1825625"/>
            <a:ext cx="2902975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21 ven</a:t>
            </a:r>
            <a:r>
              <a:rPr lang="it-IT" sz="3200" b="1" dirty="0"/>
              <a:t>t</a:t>
            </a:r>
            <a:r>
              <a:rPr lang="it-IT" sz="3200" u="sng" dirty="0"/>
              <a:t>u</a:t>
            </a:r>
            <a:r>
              <a:rPr lang="it-IT" sz="3200" dirty="0"/>
              <a:t>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22 venti</a:t>
            </a:r>
            <a:r>
              <a:rPr lang="it-IT" sz="3200" u="sng" dirty="0"/>
              <a:t>d</a:t>
            </a:r>
            <a:r>
              <a:rPr lang="it-IT" sz="3200" dirty="0"/>
              <a:t>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23 </a:t>
            </a:r>
            <a:r>
              <a:rPr lang="it-IT" sz="3200" dirty="0" err="1"/>
              <a:t>ventitre</a:t>
            </a: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24 ventiquattro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25 venticinque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26 ventisei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27 ventisette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28 </a:t>
            </a:r>
            <a:r>
              <a:rPr lang="it-IT" altLang="ja-JP" sz="3200" dirty="0"/>
              <a:t>ven</a:t>
            </a:r>
            <a:r>
              <a:rPr lang="it-IT" altLang="ja-JP" sz="3200" b="1" dirty="0"/>
              <a:t>t</a:t>
            </a:r>
            <a:r>
              <a:rPr lang="it-IT" altLang="ja-JP" sz="3200" u="sng" dirty="0"/>
              <a:t>o</a:t>
            </a:r>
            <a:r>
              <a:rPr lang="it-IT" altLang="ja-JP" sz="3200" dirty="0"/>
              <a:t>tto</a:t>
            </a:r>
            <a:endParaRPr lang="it-IT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29 ventinove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3200" dirty="0"/>
              <a:t>30 trenta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B808CCE4-C669-1D9E-551E-C07A2E7AE9AD}"/>
              </a:ext>
            </a:extLst>
          </p:cNvPr>
          <p:cNvSpPr txBox="1">
            <a:spLocks/>
          </p:cNvSpPr>
          <p:nvPr/>
        </p:nvSpPr>
        <p:spPr>
          <a:xfrm>
            <a:off x="8797159" y="1825622"/>
            <a:ext cx="3626069" cy="50323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t-IT" altLang="ja-JP" sz="3200" dirty="0"/>
              <a:t>31 tren</a:t>
            </a:r>
            <a:r>
              <a:rPr lang="it-IT" altLang="ja-JP" sz="3200" b="1" dirty="0"/>
              <a:t>t</a:t>
            </a:r>
            <a:r>
              <a:rPr lang="it-IT" altLang="ja-JP" sz="3200" u="sng" dirty="0"/>
              <a:t>u</a:t>
            </a:r>
            <a:r>
              <a:rPr lang="it-IT" altLang="ja-JP" sz="3200" dirty="0"/>
              <a:t>no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32 trentadue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38 tren</a:t>
            </a:r>
            <a:r>
              <a:rPr lang="it-IT" altLang="ja-JP" sz="3200" b="1" dirty="0"/>
              <a:t>t</a:t>
            </a:r>
            <a:r>
              <a:rPr lang="it-IT" altLang="ja-JP" sz="3200" u="sng" dirty="0"/>
              <a:t>o</a:t>
            </a:r>
            <a:r>
              <a:rPr lang="it-IT" altLang="ja-JP" sz="3200" dirty="0"/>
              <a:t>tto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40 quaranta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50 cinquanta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60 sessanta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70 settanta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80 ottanta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90 novanta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altLang="ja-JP" sz="3200" dirty="0"/>
              <a:t>100 cento</a:t>
            </a:r>
          </a:p>
        </p:txBody>
      </p:sp>
    </p:spTree>
    <p:extLst>
      <p:ext uri="{BB962C8B-B14F-4D97-AF65-F5344CB8AC3E}">
        <p14:creationId xmlns:p14="http://schemas.microsoft.com/office/powerpoint/2010/main" val="2080604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BE28B-1BF1-8F50-071B-CF3140C40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15F660-DAF8-89D1-E6DC-43E89742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numeri </a:t>
            </a:r>
            <a:r>
              <a:rPr lang="ja-JP" altLang="it-IT" b="1"/>
              <a:t>数字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11A7523-F4BC-DE1E-AAD1-B566CC11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25624"/>
            <a:ext cx="5510049" cy="5032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3200" dirty="0"/>
              <a:t>101 centouno</a:t>
            </a:r>
          </a:p>
          <a:p>
            <a:pPr marL="0" indent="0">
              <a:buNone/>
            </a:pPr>
            <a:r>
              <a:rPr lang="it-IT" sz="3200" dirty="0"/>
              <a:t>202 </a:t>
            </a:r>
            <a:r>
              <a:rPr lang="it-IT" sz="3200" dirty="0" err="1"/>
              <a:t>duecentodue</a:t>
            </a:r>
            <a:endParaRPr lang="it-IT" sz="3200" dirty="0"/>
          </a:p>
          <a:p>
            <a:pPr marL="0" indent="0">
              <a:buNone/>
            </a:pPr>
            <a:r>
              <a:rPr lang="it-IT" sz="3200" dirty="0"/>
              <a:t>1000 mille</a:t>
            </a:r>
          </a:p>
          <a:p>
            <a:pPr marL="0" indent="0">
              <a:buNone/>
            </a:pPr>
            <a:r>
              <a:rPr lang="it-IT" sz="3200" dirty="0"/>
              <a:t>2000 duemila</a:t>
            </a:r>
          </a:p>
          <a:p>
            <a:pPr marL="0" indent="0">
              <a:buNone/>
            </a:pPr>
            <a:r>
              <a:rPr lang="it-IT" sz="3200" dirty="0"/>
              <a:t>2025 duemilaventicinque</a:t>
            </a:r>
          </a:p>
          <a:p>
            <a:pPr marL="0" indent="0">
              <a:buNone/>
            </a:pPr>
            <a:r>
              <a:rPr lang="it-IT" sz="3200" dirty="0"/>
              <a:t>10.000 diecimila</a:t>
            </a:r>
          </a:p>
          <a:p>
            <a:pPr marL="0" indent="0">
              <a:buNone/>
            </a:pPr>
            <a:r>
              <a:rPr lang="it-IT" sz="3200" dirty="0"/>
              <a:t>100.000 centomila</a:t>
            </a:r>
          </a:p>
          <a:p>
            <a:pPr marL="0" indent="0">
              <a:buNone/>
            </a:pPr>
            <a:r>
              <a:rPr lang="it-IT" sz="3200" dirty="0"/>
              <a:t>1.000.000 un milione</a:t>
            </a:r>
          </a:p>
          <a:p>
            <a:pPr marL="0" indent="0">
              <a:buNone/>
            </a:pPr>
            <a:r>
              <a:rPr lang="it-IT" sz="3200" dirty="0"/>
              <a:t>10.000.000 dieci milioni</a:t>
            </a:r>
          </a:p>
          <a:p>
            <a:pPr marL="0" indent="0">
              <a:buNone/>
            </a:pPr>
            <a:r>
              <a:rPr lang="it-IT" sz="3200" dirty="0"/>
              <a:t>1.000.000.000 un miliardo</a:t>
            </a:r>
          </a:p>
        </p:txBody>
      </p:sp>
    </p:spTree>
    <p:extLst>
      <p:ext uri="{BB962C8B-B14F-4D97-AF65-F5344CB8AC3E}">
        <p14:creationId xmlns:p14="http://schemas.microsoft.com/office/powerpoint/2010/main" val="2291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6A21-24A1-25C2-0C17-40038A19B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38B9E-AE99-5C0F-E91B-3663127EE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ja-JP" b="1" dirty="0" err="1"/>
              <a:t>Role</a:t>
            </a:r>
            <a:r>
              <a:rPr lang="it-IT" altLang="ja-JP" b="1" dirty="0"/>
              <a:t>-play </a:t>
            </a:r>
            <a:r>
              <a:rPr lang="ja-JP" altLang="it-IT" b="1" dirty="0"/>
              <a:t>ロールプレイ</a:t>
            </a:r>
            <a:endParaRPr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1B180-7955-A4AA-259C-61E68A181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dirty="0"/>
              <a:t>In </a:t>
            </a:r>
            <a:r>
              <a:rPr dirty="0" err="1"/>
              <a:t>coppia</a:t>
            </a:r>
            <a:r>
              <a:rPr lang="ja-JP" altLang="it-IT" dirty="0"/>
              <a:t>ペアで</a:t>
            </a:r>
            <a:r>
              <a:rPr dirty="0"/>
              <a:t> (</a:t>
            </a:r>
            <a:r>
              <a:rPr dirty="0" err="1"/>
              <a:t>Cliente</a:t>
            </a:r>
            <a:r>
              <a:rPr lang="ja-JP" altLang="it-IT" dirty="0"/>
              <a:t>お客さん</a:t>
            </a:r>
            <a:r>
              <a:rPr dirty="0"/>
              <a:t> e Barista</a:t>
            </a:r>
            <a:r>
              <a:rPr lang="ja-JP" altLang="it-IT" dirty="0"/>
              <a:t>店員さん</a:t>
            </a:r>
            <a:r>
              <a:rPr dirty="0"/>
              <a:t>):</a:t>
            </a:r>
          </a:p>
          <a:p>
            <a:endParaRPr lang="en-US" dirty="0"/>
          </a:p>
          <a:p>
            <a:pPr marL="0" indent="0">
              <a:buNone/>
            </a:pPr>
            <a:r>
              <a:rPr lang="en" altLang="ja-JP" u="sng" dirty="0"/>
              <a:t>Barista</a:t>
            </a:r>
            <a:r>
              <a:rPr lang="en" altLang="ja-JP" dirty="0"/>
              <a:t>: </a:t>
            </a:r>
            <a:r>
              <a:rPr lang="en" altLang="ja-JP" b="1" dirty="0"/>
              <a:t>Buongiorno. Cosa le </a:t>
            </a:r>
            <a:r>
              <a:rPr lang="en" altLang="ja-JP" b="1" dirty="0" err="1"/>
              <a:t>offro</a:t>
            </a:r>
            <a:r>
              <a:rPr lang="en" altLang="ja-JP" b="1" dirty="0"/>
              <a:t>?</a:t>
            </a:r>
            <a:endParaRPr b="1" dirty="0"/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lang="en-US" b="1" dirty="0" err="1"/>
              <a:t>Quanto</a:t>
            </a:r>
            <a:r>
              <a:rPr lang="en-US" b="1" dirty="0"/>
              <a:t> costa _______?</a:t>
            </a:r>
            <a:endParaRPr b="1" dirty="0"/>
          </a:p>
          <a:p>
            <a:pPr marL="0" indent="0">
              <a:buNone/>
            </a:pPr>
            <a:r>
              <a:rPr u="sng" dirty="0"/>
              <a:t>Barista</a:t>
            </a:r>
            <a:r>
              <a:rPr dirty="0"/>
              <a:t>: </a:t>
            </a:r>
            <a:r>
              <a:rPr lang="en-US" dirty="0"/>
              <a:t>_______</a:t>
            </a:r>
            <a:r>
              <a:rPr lang="en-US" b="1" dirty="0"/>
              <a:t>costa __euro</a:t>
            </a:r>
            <a:r>
              <a:rPr b="1" dirty="0"/>
              <a:t>.</a:t>
            </a:r>
          </a:p>
          <a:p>
            <a:pPr marL="0" indent="0">
              <a:buNone/>
            </a:pPr>
            <a:r>
              <a:rPr u="sng" dirty="0" err="1"/>
              <a:t>Cliente</a:t>
            </a:r>
            <a:r>
              <a:rPr dirty="0"/>
              <a:t>: </a:t>
            </a:r>
            <a:r>
              <a:rPr lang="en-US" b="1" dirty="0"/>
              <a:t>Allora ne </a:t>
            </a:r>
            <a:r>
              <a:rPr lang="en-US" b="1" dirty="0" err="1"/>
              <a:t>prendo</a:t>
            </a:r>
            <a:r>
              <a:rPr lang="en-US" b="1" dirty="0"/>
              <a:t> __. […] Il </a:t>
            </a:r>
            <a:r>
              <a:rPr lang="en-US" b="1" dirty="0" err="1"/>
              <a:t>conto</a:t>
            </a:r>
            <a:r>
              <a:rPr lang="en-US" b="1" dirty="0"/>
              <a:t> per </a:t>
            </a:r>
            <a:r>
              <a:rPr lang="en-US" b="1" dirty="0" err="1"/>
              <a:t>favore</a:t>
            </a:r>
            <a:r>
              <a:rPr lang="en-US" b="1" dirty="0"/>
              <a:t>.</a:t>
            </a:r>
            <a:endParaRPr lang="it-IT" b="1" dirty="0"/>
          </a:p>
          <a:p>
            <a:pPr marL="0" indent="0">
              <a:buNone/>
            </a:pPr>
            <a:r>
              <a:rPr lang="it-IT" u="sng" dirty="0"/>
              <a:t>Barista</a:t>
            </a:r>
            <a:r>
              <a:rPr lang="it-IT" dirty="0"/>
              <a:t>: </a:t>
            </a:r>
            <a:r>
              <a:rPr lang="it-IT" b="1" dirty="0"/>
              <a:t>Sono __euro. Ecco a lei. Buona giornata.</a:t>
            </a:r>
          </a:p>
          <a:p>
            <a:pPr marL="0" indent="0">
              <a:buNone/>
            </a:pPr>
            <a:endParaRPr lang="it-IT" b="1" dirty="0"/>
          </a:p>
          <a:p>
            <a:pPr marL="0" indent="0">
              <a:buNone/>
            </a:pPr>
            <a:r>
              <a:rPr dirty="0"/>
              <a:t>→ </a:t>
            </a:r>
            <a:r>
              <a:rPr lang="ja-JP" altLang="it-IT" dirty="0"/>
              <a:t>交替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1189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FF3FE7-AEC0-A421-63A0-0984A1EA8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/>
              <a:t>Lezione</a:t>
            </a:r>
            <a:r>
              <a:rPr kumimoji="1" lang="en-US" altLang="ja-JP" b="1" dirty="0"/>
              <a:t> 7: </a:t>
            </a:r>
            <a:r>
              <a:rPr kumimoji="1" lang="ja-JP" altLang="en-US" b="1"/>
              <a:t>冠詞・性・数の復習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A746DC-E1B7-7F3C-07FE-CECA1047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b="1"/>
              <a:t>教科書</a:t>
            </a:r>
            <a:r>
              <a:rPr kumimoji="1" lang="en-US" altLang="ja-JP" b="1" dirty="0"/>
              <a:t>30</a:t>
            </a:r>
            <a:r>
              <a:rPr kumimoji="1" lang="ja-JP" altLang="en-US" b="1"/>
              <a:t>ページ</a:t>
            </a:r>
          </a:p>
        </p:txBody>
      </p:sp>
    </p:spTree>
    <p:extLst>
      <p:ext uri="{BB962C8B-B14F-4D97-AF65-F5344CB8AC3E}">
        <p14:creationId xmlns:p14="http://schemas.microsoft.com/office/powerpoint/2010/main" val="4233617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D2544-FEFD-EAF0-E2BB-AA706923C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7B05D2-3635-AF5A-4D35-9411082C8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Preposizione «di»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BDA408-A02E-FEF9-D158-AD5BEAA35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altLang="ja-JP" b="1" dirty="0"/>
              <a:t>Di</a:t>
            </a:r>
            <a:r>
              <a:rPr lang="ja-JP" altLang="it-IT" b="1"/>
              <a:t>～</a:t>
            </a:r>
            <a:r>
              <a:rPr lang="it-IT" altLang="ja-JP" b="1" dirty="0"/>
              <a:t> </a:t>
            </a:r>
            <a:r>
              <a:rPr lang="it-IT" altLang="ja-JP" dirty="0"/>
              <a:t>= </a:t>
            </a:r>
            <a:r>
              <a:rPr lang="ja-JP" altLang="it-IT"/>
              <a:t>～の</a:t>
            </a:r>
            <a:endParaRPr lang="it-IT" altLang="ja-JP" dirty="0"/>
          </a:p>
          <a:p>
            <a:r>
              <a:rPr lang="it-IT" altLang="ja-JP" b="1" dirty="0"/>
              <a:t>Di Marco </a:t>
            </a:r>
            <a:r>
              <a:rPr lang="it-IT" altLang="ja-JP" dirty="0"/>
              <a:t>= </a:t>
            </a:r>
            <a:r>
              <a:rPr lang="ja-JP" altLang="it-IT"/>
              <a:t>マルコの</a:t>
            </a:r>
            <a:endParaRPr lang="it-IT" altLang="ja-JP" dirty="0"/>
          </a:p>
          <a:p>
            <a:pPr marL="0" indent="0">
              <a:buNone/>
            </a:pPr>
            <a:r>
              <a:rPr lang="en-US" altLang="ja-JP" b="1" dirty="0"/>
              <a:t>Lo </a:t>
            </a:r>
            <a:r>
              <a:rPr lang="en-US" altLang="ja-JP" b="1" dirty="0" err="1"/>
              <a:t>zaino</a:t>
            </a:r>
            <a:r>
              <a:rPr lang="en-US" altLang="ja-JP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del</a:t>
            </a:r>
            <a:r>
              <a:rPr lang="it-IT" b="1" dirty="0"/>
              <a:t> </a:t>
            </a:r>
            <a:r>
              <a:rPr lang="en-US" b="1" dirty="0" err="1"/>
              <a:t>professore</a:t>
            </a:r>
            <a:r>
              <a:rPr lang="en-US" b="1" dirty="0"/>
              <a:t> </a:t>
            </a:r>
            <a:r>
              <a:rPr lang="it-IT" altLang="ja-JP" b="1" dirty="0"/>
              <a:t>è nero.</a:t>
            </a:r>
          </a:p>
          <a:p>
            <a:pPr marL="0" indent="0">
              <a:buNone/>
            </a:pPr>
            <a:r>
              <a:rPr lang="it-IT" dirty="0" err="1"/>
              <a:t>先生のカバンは黒い</a:t>
            </a:r>
            <a:r>
              <a:rPr lang="it-IT" dirty="0"/>
              <a:t>。</a:t>
            </a:r>
          </a:p>
          <a:p>
            <a:pPr marL="0" indent="0">
              <a:buNone/>
            </a:pPr>
            <a:r>
              <a:rPr lang="it-IT" b="1" dirty="0"/>
              <a:t>Questa </a:t>
            </a:r>
            <a:r>
              <a:rPr lang="it-IT" altLang="ja-JP" b="1" dirty="0"/>
              <a:t>è la lista </a:t>
            </a:r>
            <a:r>
              <a:rPr lang="it-IT" altLang="ja-JP" b="1" dirty="0">
                <a:solidFill>
                  <a:srgbClr val="FF0000"/>
                </a:solidFill>
              </a:rPr>
              <a:t>degli</a:t>
            </a:r>
            <a:r>
              <a:rPr lang="it-IT" altLang="ja-JP" b="1" dirty="0"/>
              <a:t> studenti.</a:t>
            </a:r>
          </a:p>
          <a:p>
            <a:pPr marL="0" indent="0">
              <a:buNone/>
            </a:pPr>
            <a:r>
              <a:rPr lang="it-IT" dirty="0" err="1"/>
              <a:t>これは学生たちのリストだ</a:t>
            </a:r>
            <a:r>
              <a:rPr lang="it-IT" dirty="0"/>
              <a:t>。</a:t>
            </a:r>
          </a:p>
          <a:p>
            <a:pPr marL="0" indent="0">
              <a:buNone/>
            </a:pPr>
            <a:endParaRPr lang="it-IT" altLang="ja-JP" dirty="0"/>
          </a:p>
          <a:p>
            <a:endParaRPr lang="it-IT" dirty="0"/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1490C8AA-0457-E9DB-C471-22628E2E5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4940662"/>
              </p:ext>
            </p:extLst>
          </p:nvPr>
        </p:nvGraphicFramePr>
        <p:xfrm>
          <a:off x="1355212" y="5456555"/>
          <a:ext cx="9481576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197">
                  <a:extLst>
                    <a:ext uri="{9D8B030D-6E8A-4147-A177-3AD203B41FA5}">
                      <a16:colId xmlns:a16="http://schemas.microsoft.com/office/drawing/2014/main" val="3408761651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3468736301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2510594381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1924547977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490018752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4171458248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1364151153"/>
                    </a:ext>
                  </a:extLst>
                </a:gridCol>
                <a:gridCol w="1185197">
                  <a:extLst>
                    <a:ext uri="{9D8B030D-6E8A-4147-A177-3AD203B41FA5}">
                      <a16:colId xmlns:a16="http://schemas.microsoft.com/office/drawing/2014/main" val="2744000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gli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dirty="0"/>
                        <a:t>l’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1045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800" dirty="0"/>
                        <a:t>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degli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dell'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65407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2333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AECDD-30AE-0AB9-8908-654522944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DFE5DB-4C2F-72B8-0130-1CF974B76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Preposizione «di»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762155-DB09-CF4C-3D22-F38F5E9B6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/>
          <a:lstStyle/>
          <a:p>
            <a:r>
              <a:rPr lang="en-US" dirty="0" err="1"/>
              <a:t>部分冠詞としても使われる</a:t>
            </a:r>
            <a:endParaRPr lang="en-US" dirty="0"/>
          </a:p>
          <a:p>
            <a:pPr marL="0" indent="0">
              <a:buNone/>
            </a:pPr>
            <a:r>
              <a:rPr lang="en-US" altLang="ja-JP" b="1" dirty="0">
                <a:solidFill>
                  <a:srgbClr val="FF0000"/>
                </a:solidFill>
              </a:rPr>
              <a:t>D</a:t>
            </a:r>
            <a:r>
              <a:rPr lang="en-US" b="1" dirty="0">
                <a:solidFill>
                  <a:srgbClr val="FF0000"/>
                </a:solidFill>
              </a:rPr>
              <a:t>el</a:t>
            </a:r>
            <a:r>
              <a:rPr lang="it-IT" b="1" dirty="0"/>
              <a:t> pane.</a:t>
            </a:r>
          </a:p>
          <a:p>
            <a:pPr marL="0" indent="0">
              <a:buNone/>
            </a:pPr>
            <a:r>
              <a:rPr lang="it-IT" dirty="0" err="1"/>
              <a:t>パン</a:t>
            </a:r>
            <a:r>
              <a:rPr lang="it-IT" dirty="0"/>
              <a:t>。</a:t>
            </a:r>
          </a:p>
          <a:p>
            <a:pPr marL="0" indent="0">
              <a:buNone/>
            </a:pPr>
            <a:r>
              <a:rPr lang="it-IT" b="1" dirty="0"/>
              <a:t>Ho</a:t>
            </a:r>
            <a:r>
              <a:rPr lang="it-IT" dirty="0"/>
              <a:t> </a:t>
            </a:r>
            <a:r>
              <a:rPr lang="it-IT" b="1" dirty="0">
                <a:solidFill>
                  <a:srgbClr val="FF0000"/>
                </a:solidFill>
              </a:rPr>
              <a:t>dei</a:t>
            </a:r>
            <a:r>
              <a:rPr lang="it-IT" dirty="0"/>
              <a:t> </a:t>
            </a:r>
            <a:r>
              <a:rPr lang="it-IT" b="1" dirty="0"/>
              <a:t>quaderni.</a:t>
            </a:r>
          </a:p>
          <a:p>
            <a:pPr marL="0" indent="0">
              <a:buNone/>
            </a:pPr>
            <a:r>
              <a:rPr lang="it-IT" dirty="0" err="1"/>
              <a:t>何冊かの本を持っている</a:t>
            </a:r>
            <a:r>
              <a:rPr lang="it-IT" dirty="0"/>
              <a:t>。</a:t>
            </a:r>
          </a:p>
          <a:p>
            <a:pPr marL="0" indent="0">
              <a:buNone/>
            </a:pPr>
            <a:r>
              <a:rPr lang="it-IT" b="1" dirty="0"/>
              <a:t>Vorrei </a:t>
            </a:r>
            <a:r>
              <a:rPr lang="it-IT" b="1" dirty="0">
                <a:solidFill>
                  <a:srgbClr val="FF0000"/>
                </a:solidFill>
              </a:rPr>
              <a:t>della</a:t>
            </a:r>
            <a:r>
              <a:rPr lang="it-IT" b="1" dirty="0"/>
              <a:t> carne</a:t>
            </a:r>
            <a:r>
              <a:rPr lang="it-IT" altLang="ja-JP" b="1" dirty="0"/>
              <a:t>.</a:t>
            </a:r>
          </a:p>
          <a:p>
            <a:pPr marL="0" indent="0">
              <a:buNone/>
            </a:pPr>
            <a:r>
              <a:rPr lang="it-IT" dirty="0" err="1"/>
              <a:t>肉が欲しいんですが</a:t>
            </a:r>
            <a:r>
              <a:rPr lang="it-IT" dirty="0"/>
              <a:t>。</a:t>
            </a:r>
          </a:p>
          <a:p>
            <a:pPr marL="0" indent="0">
              <a:buNone/>
            </a:pPr>
            <a:r>
              <a:rPr lang="it-IT" altLang="ja-JP" b="1" dirty="0">
                <a:solidFill>
                  <a:srgbClr val="FF0000"/>
                </a:solidFill>
              </a:rPr>
              <a:t>Degli</a:t>
            </a:r>
            <a:r>
              <a:rPr lang="it-IT" altLang="ja-JP" b="1" dirty="0"/>
              <a:t> studenti sono qui.</a:t>
            </a:r>
          </a:p>
          <a:p>
            <a:pPr marL="0" indent="0">
              <a:buNone/>
            </a:pPr>
            <a:r>
              <a:rPr lang="ja-JP" altLang="en-US"/>
              <a:t>何人かの学生がここにいる。</a:t>
            </a:r>
            <a:endParaRPr lang="it-IT" altLang="ja-JP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09031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testo, carta, interno, pavimento&#10;&#10;Il contenuto generato dall'IA potrebbe non essere corretto.">
            <a:extLst>
              <a:ext uri="{FF2B5EF4-FFF2-40B4-BE49-F238E27FC236}">
                <a16:creationId xmlns:a16="http://schemas.microsoft.com/office/drawing/2014/main" id="{8784615C-18C6-29C4-DBB8-3CDCB03F81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11" b="17726"/>
          <a:stretch>
            <a:fillRect/>
          </a:stretch>
        </p:blipFill>
        <p:spPr>
          <a:xfrm>
            <a:off x="5316438" y="2713204"/>
            <a:ext cx="4742597" cy="26996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602" y="609601"/>
            <a:ext cx="2994525" cy="387719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b="1" dirty="0" err="1"/>
              <a:t>トンボラTombola</a:t>
            </a:r>
            <a:endParaRPr lang="en-US" sz="3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1" y="4638783"/>
            <a:ext cx="3005587" cy="134397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イタリアの伝統的なゲーム</a:t>
            </a:r>
          </a:p>
        </p:txBody>
      </p:sp>
    </p:spTree>
    <p:extLst>
      <p:ext uri="{BB962C8B-B14F-4D97-AF65-F5344CB8AC3E}">
        <p14:creationId xmlns:p14="http://schemas.microsoft.com/office/powerpoint/2010/main" val="434342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トンボラとは</a:t>
            </a:r>
            <a:r>
              <a:rPr b="1" dirty="0"/>
              <a:t>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イタリアのクリスマスに遊ぶ定番ゲーム</a:t>
            </a:r>
            <a:endParaRPr dirty="0"/>
          </a:p>
          <a:p>
            <a:r>
              <a:rPr dirty="0" err="1"/>
              <a:t>家族や友達と集まって遊ぶ</a:t>
            </a:r>
            <a:endParaRPr dirty="0"/>
          </a:p>
          <a:p>
            <a:r>
              <a:rPr dirty="0" err="1"/>
              <a:t>日本の「ビンゴ」に似ているけど、もっと家庭的</a:t>
            </a:r>
            <a:r>
              <a:rPr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287173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起源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1700年代、ナポリで生まれた</a:t>
            </a:r>
          </a:p>
          <a:p>
            <a:r>
              <a:rPr dirty="0" err="1"/>
              <a:t>当時、王様が「宝くじ（ロト</a:t>
            </a:r>
            <a:r>
              <a:rPr dirty="0"/>
              <a:t>）」</a:t>
            </a:r>
            <a:r>
              <a:rPr dirty="0" err="1"/>
              <a:t>を禁止しようとした</a:t>
            </a:r>
            <a:endParaRPr dirty="0"/>
          </a:p>
          <a:p>
            <a:r>
              <a:rPr dirty="0" err="1"/>
              <a:t>人々は家の中で数字を使って遊ぶようになった</a:t>
            </a:r>
            <a:endParaRPr dirty="0"/>
          </a:p>
          <a:p>
            <a:r>
              <a:rPr dirty="0"/>
              <a:t>→ </a:t>
            </a:r>
            <a:r>
              <a:rPr dirty="0" err="1"/>
              <a:t>それが「トンボラ」の始まり</a:t>
            </a:r>
            <a:r>
              <a:rPr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87556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遊び方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598310" cy="4525963"/>
          </a:xfrm>
        </p:spPr>
        <p:txBody>
          <a:bodyPr/>
          <a:lstStyle/>
          <a:p>
            <a:r>
              <a:rPr dirty="0" err="1"/>
              <a:t>各プレイヤーはカード（cartella）を持つ</a:t>
            </a:r>
            <a:endParaRPr dirty="0"/>
          </a:p>
          <a:p>
            <a:r>
              <a:rPr dirty="0"/>
              <a:t>1〜90の数字がある</a:t>
            </a:r>
          </a:p>
          <a:p>
            <a:r>
              <a:rPr dirty="0" err="1"/>
              <a:t>司会者が数字をランダムに読み上げる</a:t>
            </a:r>
            <a:endParaRPr dirty="0"/>
          </a:p>
          <a:p>
            <a:r>
              <a:rPr dirty="0" err="1"/>
              <a:t>自分のカードに</a:t>
            </a:r>
            <a:br>
              <a:rPr lang="it-IT" dirty="0"/>
            </a:br>
            <a:r>
              <a:rPr dirty="0" err="1"/>
              <a:t>その数字があれ</a:t>
            </a:r>
            <a:br>
              <a:rPr lang="it-IT" dirty="0"/>
            </a:br>
            <a:r>
              <a:rPr dirty="0" err="1"/>
              <a:t>ばマークする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67783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勝ち方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686801" cy="4525963"/>
          </a:xfrm>
        </p:spPr>
        <p:txBody>
          <a:bodyPr>
            <a:normAutofit/>
          </a:bodyPr>
          <a:lstStyle/>
          <a:p>
            <a:r>
              <a:rPr lang="it-IT" altLang="ja-JP" dirty="0"/>
              <a:t>A</a:t>
            </a:r>
            <a:r>
              <a:rPr dirty="0"/>
              <a:t>mbo：2つの数字</a:t>
            </a:r>
            <a:r>
              <a:rPr lang="ja-JP" altLang="it-IT" dirty="0"/>
              <a:t>横軸で並べてマークした時</a:t>
            </a:r>
            <a:endParaRPr dirty="0"/>
          </a:p>
          <a:p>
            <a:r>
              <a:rPr lang="it-IT" altLang="ja-JP" dirty="0"/>
              <a:t>T</a:t>
            </a:r>
            <a:r>
              <a:rPr dirty="0"/>
              <a:t>erna：3</a:t>
            </a:r>
            <a:r>
              <a:rPr lang="ja-JP" altLang="it-IT" dirty="0"/>
              <a:t>つの数字横軸で並べてマークした時</a:t>
            </a:r>
            <a:endParaRPr dirty="0"/>
          </a:p>
          <a:p>
            <a:r>
              <a:rPr lang="it-IT" dirty="0"/>
              <a:t>Q</a:t>
            </a:r>
            <a:r>
              <a:rPr dirty="0"/>
              <a:t>uaterna：4つ</a:t>
            </a:r>
            <a:r>
              <a:rPr lang="ja-JP" altLang="it-IT" dirty="0"/>
              <a:t>の数字横軸で並べてマークした時</a:t>
            </a:r>
            <a:endParaRPr lang="it-IT" altLang="ja-JP" dirty="0"/>
          </a:p>
          <a:p>
            <a:r>
              <a:rPr lang="it-IT" dirty="0"/>
              <a:t>C</a:t>
            </a:r>
            <a:r>
              <a:rPr dirty="0" err="1"/>
              <a:t>inquina</a:t>
            </a:r>
            <a:r>
              <a:rPr lang="it-IT" dirty="0"/>
              <a:t>/Quintina</a:t>
            </a:r>
            <a:r>
              <a:rPr dirty="0"/>
              <a:t>：5</a:t>
            </a:r>
            <a:r>
              <a:rPr lang="ja-JP" altLang="it-IT" dirty="0"/>
              <a:t>つの数字横軸で並べてマークした時</a:t>
            </a:r>
            <a:endParaRPr dirty="0"/>
          </a:p>
          <a:p>
            <a:r>
              <a:rPr lang="it-IT" dirty="0"/>
              <a:t>T</a:t>
            </a:r>
            <a:r>
              <a:rPr dirty="0" err="1"/>
              <a:t>ombola：カード全部</a:t>
            </a:r>
            <a:r>
              <a:rPr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3309412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文化的な雰囲気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クリスマス後の食事のあとに遊ぶことが多い</a:t>
            </a:r>
            <a:endParaRPr dirty="0"/>
          </a:p>
          <a:p>
            <a:r>
              <a:rPr dirty="0" err="1"/>
              <a:t>お菓子やワインを飲みながらワイワイ遊ぶ</a:t>
            </a:r>
            <a:endParaRPr dirty="0"/>
          </a:p>
          <a:p>
            <a:r>
              <a:rPr dirty="0" err="1"/>
              <a:t>賞品は小さなお菓子や冗談のプレゼント</a:t>
            </a:r>
            <a:endParaRPr dirty="0"/>
          </a:p>
          <a:p>
            <a:r>
              <a:rPr dirty="0"/>
              <a:t>「</a:t>
            </a:r>
            <a:r>
              <a:rPr dirty="0" err="1"/>
              <a:t>笑いながら過ごす」ことが一番大事</a:t>
            </a:r>
            <a:r>
              <a:rPr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214858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数字と物語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1〜90のそれぞれの数字には意味（アイコン）がある</a:t>
            </a:r>
          </a:p>
          <a:p>
            <a:r>
              <a:rPr dirty="0"/>
              <a:t>例：1＝イタリア語で“L'Italia”、</a:t>
            </a:r>
            <a:r>
              <a:rPr lang="it-IT" dirty="0"/>
              <a:t>4 ＝ </a:t>
            </a:r>
            <a:r>
              <a:rPr lang="ja-JP" altLang="it-IT" dirty="0"/>
              <a:t>豚、</a:t>
            </a:r>
            <a:r>
              <a:rPr dirty="0"/>
              <a:t>13＝不運、48＝死</a:t>
            </a:r>
          </a:p>
          <a:p>
            <a:r>
              <a:rPr dirty="0" err="1"/>
              <a:t>上手な司会者は、数字に出てくるキャラクターで面白いストーリーを作りながら進行する</a:t>
            </a:r>
            <a:r>
              <a:rPr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616146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 err="1"/>
              <a:t>まとめ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トンボラは「ビンゴ</a:t>
            </a:r>
            <a:r>
              <a:rPr dirty="0"/>
              <a:t>」＋「</a:t>
            </a:r>
            <a:r>
              <a:rPr dirty="0" err="1"/>
              <a:t>イタリアの家族の温かさ</a:t>
            </a:r>
            <a:r>
              <a:rPr dirty="0"/>
              <a:t>」</a:t>
            </a:r>
          </a:p>
          <a:p>
            <a:r>
              <a:rPr dirty="0" err="1"/>
              <a:t>言葉や数字を学びながら楽しく遊べる</a:t>
            </a:r>
            <a:r>
              <a:rPr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431786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5CFCF-B501-E095-57B2-E7674B894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C62A73-F3B2-6E82-FC74-BC5A84391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存在文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E53DC0-6A82-67A5-6C45-849A1108F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it-IT" dirty="0"/>
              <a:t>イタリア語では、「～があります」「～がいます」という意味を</a:t>
            </a:r>
            <a:r>
              <a:rPr lang="ja-JP" altLang="it-IT"/>
              <a:t>表すのに</a:t>
            </a:r>
            <a:r>
              <a:rPr lang="it-IT" altLang="ja-JP" dirty="0"/>
              <a:t> </a:t>
            </a:r>
            <a:r>
              <a:rPr lang="it-IT" altLang="ja-JP" b="1" dirty="0">
                <a:solidFill>
                  <a:srgbClr val="FF0000"/>
                </a:solidFill>
              </a:rPr>
              <a:t>c’è</a:t>
            </a:r>
            <a:r>
              <a:rPr lang="it-IT" altLang="ja-JP" b="1" dirty="0"/>
              <a:t> </a:t>
            </a:r>
            <a:r>
              <a:rPr lang="it-IT" altLang="ja-JP" dirty="0"/>
              <a:t>+</a:t>
            </a:r>
            <a:r>
              <a:rPr lang="it-IT" altLang="ja-JP" b="1" dirty="0"/>
              <a:t> </a:t>
            </a:r>
            <a:r>
              <a:rPr lang="ja-JP" altLang="it-IT" b="1" dirty="0"/>
              <a:t>単数名詞</a:t>
            </a:r>
            <a:r>
              <a:rPr lang="it-IT" altLang="ja-JP" dirty="0"/>
              <a:t>, </a:t>
            </a:r>
            <a:r>
              <a:rPr lang="it-IT" altLang="ja-JP" b="1" dirty="0">
                <a:solidFill>
                  <a:srgbClr val="FF0000"/>
                </a:solidFill>
              </a:rPr>
              <a:t>ci sono </a:t>
            </a:r>
            <a:r>
              <a:rPr lang="it-IT" altLang="ja-JP" dirty="0"/>
              <a:t>+ </a:t>
            </a:r>
            <a:r>
              <a:rPr lang="ja-JP" altLang="it-IT" b="1" dirty="0"/>
              <a:t>複数名詞</a:t>
            </a:r>
            <a:r>
              <a:rPr lang="ja-JP" altLang="it-IT" dirty="0"/>
              <a:t>という表現をよく用いる。</a:t>
            </a:r>
            <a:endParaRPr lang="it-IT" altLang="ja-JP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C’è</a:t>
            </a:r>
            <a:r>
              <a:rPr lang="it-IT" dirty="0"/>
              <a:t> </a:t>
            </a:r>
            <a:r>
              <a:rPr lang="it-IT" b="1" dirty="0"/>
              <a:t>un concerto stasera.</a:t>
            </a:r>
          </a:p>
          <a:p>
            <a:pPr marL="0" indent="0">
              <a:buNone/>
            </a:pPr>
            <a:r>
              <a:rPr lang="ja-JP" altLang="it-IT" dirty="0"/>
              <a:t>今晩音楽会があります。</a:t>
            </a:r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C’è</a:t>
            </a:r>
            <a:r>
              <a:rPr lang="it-IT" dirty="0"/>
              <a:t> </a:t>
            </a:r>
            <a:r>
              <a:rPr lang="it-IT" b="1" dirty="0"/>
              <a:t>Maria lì? </a:t>
            </a:r>
            <a:r>
              <a:rPr lang="it-IT" altLang="ja-JP" b="1" dirty="0"/>
              <a:t>— Sì, c’è.</a:t>
            </a:r>
          </a:p>
          <a:p>
            <a:pPr marL="0" indent="0">
              <a:buNone/>
            </a:pPr>
            <a:r>
              <a:rPr lang="ja-JP" altLang="it-IT" dirty="0"/>
              <a:t>マリーアはそこにいますか。</a:t>
            </a:r>
            <a:r>
              <a:rPr lang="it-IT" altLang="ja-JP" dirty="0"/>
              <a:t>—</a:t>
            </a:r>
            <a:r>
              <a:rPr lang="ja-JP" altLang="it-IT" dirty="0"/>
              <a:t>はい、います。</a:t>
            </a:r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Ci sono</a:t>
            </a:r>
            <a:r>
              <a:rPr lang="it-IT" dirty="0"/>
              <a:t> </a:t>
            </a:r>
            <a:r>
              <a:rPr lang="it-IT" b="1" dirty="0"/>
              <a:t>molti turisti in Piazza Navona.</a:t>
            </a:r>
          </a:p>
          <a:p>
            <a:pPr marL="0" indent="0">
              <a:buNone/>
            </a:pPr>
            <a:r>
              <a:rPr lang="ja-JP" altLang="it-IT" dirty="0"/>
              <a:t>ナヴォ</a:t>
            </a:r>
            <a:r>
              <a:rPr lang="it-IT" altLang="ja-JP" dirty="0"/>
              <a:t>―</a:t>
            </a:r>
            <a:r>
              <a:rPr lang="ja-JP" altLang="it-IT" dirty="0"/>
              <a:t>ナ広場には多くの観光客がいます。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5774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351C7C-2855-CF7B-0874-487DF24FA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話す練習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B05509-E9DD-254F-E4C5-DA28B90B4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67330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zh-CN" b="1" dirty="0"/>
              <a:t>Nell’immagine c’è/ci sono ______.</a:t>
            </a:r>
          </a:p>
          <a:p>
            <a:pPr marL="0" indent="0">
              <a:buNone/>
            </a:pPr>
            <a:r>
              <a:rPr lang="ja-JP" altLang="it-IT" dirty="0"/>
              <a:t>絵には</a:t>
            </a:r>
            <a:r>
              <a:rPr lang="it-IT" altLang="ja-JP" dirty="0"/>
              <a:t>________</a:t>
            </a:r>
            <a:r>
              <a:rPr lang="ja-JP" altLang="it-IT" dirty="0"/>
              <a:t>がいます</a:t>
            </a:r>
            <a:r>
              <a:rPr lang="it-IT" altLang="ja-JP" dirty="0"/>
              <a:t>/</a:t>
            </a:r>
            <a:r>
              <a:rPr lang="ja-JP" altLang="it-IT" dirty="0"/>
              <a:t>あります。</a:t>
            </a:r>
            <a:endParaRPr lang="it-IT" dirty="0"/>
          </a:p>
        </p:txBody>
      </p:sp>
      <p:pic>
        <p:nvPicPr>
          <p:cNvPr id="9" name="図 8" descr="草の上にいる猫&#10;&#10;自動的に生成された説明">
            <a:extLst>
              <a:ext uri="{FF2B5EF4-FFF2-40B4-BE49-F238E27FC236}">
                <a16:creationId xmlns:a16="http://schemas.microsoft.com/office/drawing/2014/main" id="{C7AD0D97-AC8D-7F10-E82A-2DE5ECFFF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6847" y="3034061"/>
            <a:ext cx="4048822" cy="224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07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BBAC3-2F4B-3A55-5C2A-2986B8148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220FAD-2377-F5BF-8409-31F498C73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話す練習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8AB32AC-D1CE-3145-1790-BDB1AA910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67330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zh-CN" b="1" dirty="0"/>
              <a:t>Nell’immagine c’è/ci sono ______.</a:t>
            </a:r>
          </a:p>
          <a:p>
            <a:pPr marL="0" indent="0">
              <a:buNone/>
            </a:pPr>
            <a:r>
              <a:rPr lang="ja-JP" altLang="it-IT" dirty="0"/>
              <a:t>絵には</a:t>
            </a:r>
            <a:r>
              <a:rPr lang="it-IT" altLang="ja-JP" dirty="0"/>
              <a:t>________</a:t>
            </a:r>
            <a:r>
              <a:rPr lang="ja-JP" altLang="it-IT" dirty="0"/>
              <a:t>がいます</a:t>
            </a:r>
            <a:r>
              <a:rPr lang="it-IT" altLang="ja-JP" dirty="0"/>
              <a:t>/</a:t>
            </a:r>
            <a:r>
              <a:rPr lang="ja-JP" altLang="it-IT" dirty="0"/>
              <a:t>あります。</a:t>
            </a:r>
            <a:endParaRPr lang="it-IT" dirty="0"/>
          </a:p>
        </p:txBody>
      </p:sp>
      <p:pic>
        <p:nvPicPr>
          <p:cNvPr id="6" name="図 5" descr="図形&#10;&#10;低い精度で自動的に生成された説明">
            <a:extLst>
              <a:ext uri="{FF2B5EF4-FFF2-40B4-BE49-F238E27FC236}">
                <a16:creationId xmlns:a16="http://schemas.microsoft.com/office/drawing/2014/main" id="{0EB77173-FBCE-9235-8EF3-D253FAB53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672360" y="2038182"/>
            <a:ext cx="6048881" cy="427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917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A921B-DB0B-E4F4-E591-2C1810738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53656E-D3F2-1BA7-17A2-C0161EA6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話す練習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9A839E-AFC4-8F67-1FDD-84EE33BA6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50161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zh-CN" b="1" dirty="0"/>
              <a:t>Nell’immagine c’è/ci sono ______.</a:t>
            </a:r>
          </a:p>
          <a:p>
            <a:pPr marL="0" indent="0">
              <a:buNone/>
            </a:pPr>
            <a:r>
              <a:rPr lang="ja-JP" altLang="it-IT" dirty="0"/>
              <a:t>絵には</a:t>
            </a:r>
            <a:r>
              <a:rPr lang="it-IT" altLang="ja-JP" dirty="0"/>
              <a:t>________</a:t>
            </a:r>
            <a:r>
              <a:rPr lang="ja-JP" altLang="it-IT" dirty="0"/>
              <a:t>がいます</a:t>
            </a:r>
            <a:r>
              <a:rPr lang="it-IT" altLang="ja-JP" dirty="0"/>
              <a:t>/</a:t>
            </a:r>
            <a:r>
              <a:rPr lang="ja-JP" altLang="it-IT" dirty="0"/>
              <a:t>あります。</a:t>
            </a:r>
            <a:endParaRPr lang="it-IT" dirty="0"/>
          </a:p>
        </p:txBody>
      </p:sp>
      <p:pic>
        <p:nvPicPr>
          <p:cNvPr id="6" name="Immagine 5" descr="Immagine che contiene Materiali naturali, Noci e semi, cibo, pianta&#10;&#10;Il contenuto generato dall'IA potrebbe non essere corretto.">
            <a:extLst>
              <a:ext uri="{FF2B5EF4-FFF2-40B4-BE49-F238E27FC236}">
                <a16:creationId xmlns:a16="http://schemas.microsoft.com/office/drawing/2014/main" id="{9EF830CC-E39D-B753-6555-768EAFF8D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969" y="3054197"/>
            <a:ext cx="3438678" cy="343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92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39DF4-847C-1FAA-5658-37A58D383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5BAB5D-6AA5-3FDF-F3ED-E0494CFC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話す練習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074B6C-9DC9-5823-A800-DCB337399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50161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zh-CN" b="1" dirty="0"/>
              <a:t>In aula c’è/ci sono ______.</a:t>
            </a:r>
          </a:p>
          <a:p>
            <a:pPr marL="0" indent="0">
              <a:buNone/>
            </a:pPr>
            <a:r>
              <a:rPr lang="ja-JP" altLang="it-IT" dirty="0"/>
              <a:t>教室には</a:t>
            </a:r>
            <a:r>
              <a:rPr lang="it-IT" altLang="ja-JP" dirty="0"/>
              <a:t>________</a:t>
            </a:r>
            <a:r>
              <a:rPr lang="ja-JP" altLang="it-IT" dirty="0"/>
              <a:t>がいます</a:t>
            </a:r>
            <a:r>
              <a:rPr lang="it-IT" altLang="ja-JP" dirty="0"/>
              <a:t>/</a:t>
            </a:r>
            <a:r>
              <a:rPr lang="ja-JP" altLang="it-IT" dirty="0"/>
              <a:t>あります。</a:t>
            </a:r>
            <a:endParaRPr lang="it-IT" altLang="ja-JP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ja-JP" altLang="it-IT" dirty="0"/>
              <a:t>接尾辞・形容詞を足してみよう</a:t>
            </a:r>
            <a:endParaRPr lang="it-IT" altLang="ja-JP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/>
              <a:t>Professore, come si dice </a:t>
            </a:r>
            <a:r>
              <a:rPr lang="ja-JP" altLang="it-IT" b="1" dirty="0"/>
              <a:t>○○</a:t>
            </a:r>
            <a:r>
              <a:rPr lang="it-IT" altLang="ja-JP" b="1" dirty="0"/>
              <a:t> </a:t>
            </a:r>
            <a:r>
              <a:rPr lang="it-IT" b="1" dirty="0"/>
              <a:t>in italiano?</a:t>
            </a:r>
          </a:p>
          <a:p>
            <a:pPr marL="0" indent="0">
              <a:buNone/>
            </a:pPr>
            <a:r>
              <a:rPr lang="ja-JP" altLang="it-IT" dirty="0"/>
              <a:t>先生、○○はイタリア語で何と言いますか。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24060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8F903-0AD7-442C-A5FA-EF5A8311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3344A8-5E95-328D-AE04-038AFA316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話す練習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D8D944-C7F7-85A5-ECDE-FD61A462C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50161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ja-JP" b="1" dirty="0">
                <a:solidFill>
                  <a:srgbClr val="FF0000"/>
                </a:solidFill>
              </a:rPr>
              <a:t>A</a:t>
            </a:r>
            <a:r>
              <a:rPr lang="it-IT" altLang="ja-JP" b="1" dirty="0"/>
              <a:t>: C</a:t>
            </a:r>
            <a:r>
              <a:rPr lang="it-IT" altLang="zh-CN" b="1" dirty="0"/>
              <a:t>’è/ci sono ______?</a:t>
            </a:r>
          </a:p>
          <a:p>
            <a:pPr marL="0" indent="0">
              <a:buNone/>
            </a:pPr>
            <a:r>
              <a:rPr lang="ja-JP" altLang="it-IT" dirty="0"/>
              <a:t>教室には</a:t>
            </a:r>
            <a:r>
              <a:rPr lang="it-IT" altLang="ja-JP" dirty="0"/>
              <a:t>________</a:t>
            </a:r>
            <a:r>
              <a:rPr lang="ja-JP" altLang="it-IT" dirty="0"/>
              <a:t>がいます</a:t>
            </a:r>
            <a:r>
              <a:rPr lang="it-IT" altLang="ja-JP" dirty="0"/>
              <a:t>/</a:t>
            </a:r>
            <a:r>
              <a:rPr lang="ja-JP" altLang="it-IT" dirty="0"/>
              <a:t>ありますか。</a:t>
            </a:r>
            <a:endParaRPr lang="it-IT" altLang="ja-JP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B</a:t>
            </a:r>
            <a:r>
              <a:rPr lang="it-IT" dirty="0"/>
              <a:t>: </a:t>
            </a:r>
            <a:r>
              <a:rPr lang="it-IT" b="1" dirty="0"/>
              <a:t>Sì, c’è/ci sono.</a:t>
            </a:r>
            <a:br>
              <a:rPr lang="it-IT" b="1" dirty="0"/>
            </a:br>
            <a:r>
              <a:rPr lang="it-IT" dirty="0"/>
              <a:t>    </a:t>
            </a:r>
            <a:r>
              <a:rPr lang="it-IT" b="1" dirty="0"/>
              <a:t>No, non c’è/non ci sono.</a:t>
            </a:r>
          </a:p>
        </p:txBody>
      </p:sp>
    </p:spTree>
    <p:extLst>
      <p:ext uri="{BB962C8B-B14F-4D97-AF65-F5344CB8AC3E}">
        <p14:creationId xmlns:p14="http://schemas.microsoft.com/office/powerpoint/2010/main" val="2508747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2BD77-68A8-EC03-A9AE-BF205390C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85C344F-A422-9729-6C90-4934B9D63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Lezione 7: </a:t>
            </a:r>
            <a:r>
              <a:rPr lang="ja-JP" altLang="it-IT" b="1" dirty="0"/>
              <a:t>話す練習</a:t>
            </a:r>
            <a:endParaRPr lang="it-IT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511D02-BD69-9EC4-BD78-CBB56FC9F7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8050161" cy="4351338"/>
          </a:xfrm>
        </p:spPr>
        <p:txBody>
          <a:bodyPr/>
          <a:lstStyle/>
          <a:p>
            <a:pPr marL="0" indent="0">
              <a:buNone/>
            </a:pPr>
            <a:r>
              <a:rPr lang="it-IT" altLang="ja-JP" b="1" dirty="0">
                <a:solidFill>
                  <a:srgbClr val="FF0000"/>
                </a:solidFill>
              </a:rPr>
              <a:t>A</a:t>
            </a:r>
            <a:r>
              <a:rPr lang="it-IT" altLang="ja-JP" b="1" dirty="0"/>
              <a:t>: A Fukuoka c</a:t>
            </a:r>
            <a:r>
              <a:rPr lang="it-IT" altLang="zh-CN" b="1" dirty="0"/>
              <a:t>’è/ci sono ______?</a:t>
            </a:r>
          </a:p>
          <a:p>
            <a:pPr marL="0" indent="0">
              <a:buNone/>
            </a:pPr>
            <a:r>
              <a:rPr lang="ja-JP" altLang="it-IT" dirty="0"/>
              <a:t>福岡には</a:t>
            </a:r>
            <a:r>
              <a:rPr lang="it-IT" altLang="ja-JP" dirty="0"/>
              <a:t>________</a:t>
            </a:r>
            <a:r>
              <a:rPr lang="ja-JP" altLang="it-IT" dirty="0"/>
              <a:t>がいます</a:t>
            </a:r>
            <a:r>
              <a:rPr lang="it-IT" altLang="ja-JP" dirty="0"/>
              <a:t>/</a:t>
            </a:r>
            <a:r>
              <a:rPr lang="ja-JP" altLang="it-IT" dirty="0"/>
              <a:t>ありますか。</a:t>
            </a:r>
            <a:endParaRPr lang="it-IT" altLang="ja-JP" dirty="0"/>
          </a:p>
          <a:p>
            <a:pPr marL="0" indent="0">
              <a:buNone/>
            </a:pPr>
            <a:r>
              <a:rPr lang="it-IT" b="1" dirty="0">
                <a:solidFill>
                  <a:srgbClr val="FF0000"/>
                </a:solidFill>
              </a:rPr>
              <a:t>B</a:t>
            </a:r>
            <a:r>
              <a:rPr lang="it-IT" dirty="0"/>
              <a:t>: </a:t>
            </a:r>
            <a:r>
              <a:rPr lang="it-IT" b="1" dirty="0"/>
              <a:t>Sì, c’è/ci sono.</a:t>
            </a:r>
            <a:br>
              <a:rPr lang="it-IT" b="1" dirty="0"/>
            </a:br>
            <a:r>
              <a:rPr lang="it-IT" dirty="0"/>
              <a:t>    </a:t>
            </a:r>
            <a:r>
              <a:rPr lang="it-IT" b="1" dirty="0"/>
              <a:t>No, non c’è/non ci sono.</a:t>
            </a:r>
          </a:p>
        </p:txBody>
      </p:sp>
    </p:spTree>
    <p:extLst>
      <p:ext uri="{BB962C8B-B14F-4D97-AF65-F5344CB8AC3E}">
        <p14:creationId xmlns:p14="http://schemas.microsoft.com/office/powerpoint/2010/main" val="6377018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1519D-0C13-CCEE-7B77-25867716B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6AC44B-2E30-E38C-1D66-9719CB19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/>
              <a:t>Lezione</a:t>
            </a:r>
            <a:r>
              <a:rPr kumimoji="1" lang="en-US" altLang="ja-JP" b="1" dirty="0"/>
              <a:t> 7: </a:t>
            </a:r>
            <a:r>
              <a:rPr kumimoji="1" lang="ja-JP" altLang="it-IT" b="1" dirty="0"/>
              <a:t>品質形容詞 </a:t>
            </a:r>
            <a:r>
              <a:rPr kumimoji="1" lang="it-IT" altLang="ja-JP" b="1" dirty="0"/>
              <a:t>Gli aggettivi qualificativi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714E9C-1EE0-4248-8B90-FB80FA6CB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04441"/>
          </a:xfrm>
        </p:spPr>
        <p:txBody>
          <a:bodyPr>
            <a:normAutofit/>
          </a:bodyPr>
          <a:lstStyle/>
          <a:p>
            <a:r>
              <a:rPr lang="ja-JP" altLang="it-IT" sz="3200" dirty="0"/>
              <a:t>性質</a:t>
            </a:r>
            <a:r>
              <a:rPr kumimoji="1" lang="ja-JP" altLang="it-IT" sz="3200" dirty="0"/>
              <a:t>、種類、形状などを示す。</a:t>
            </a:r>
            <a:endParaRPr kumimoji="1" lang="it-IT" altLang="ja-JP" sz="3200" dirty="0"/>
          </a:p>
          <a:p>
            <a:r>
              <a:rPr lang="ja-JP" altLang="it-IT" sz="3200" dirty="0"/>
              <a:t>名詞あるいは代名詞を修飾する。</a:t>
            </a:r>
            <a:endParaRPr lang="en-US" altLang="ja-JP" sz="3200" dirty="0"/>
          </a:p>
          <a:p>
            <a:r>
              <a:rPr lang="ja-JP" altLang="it-IT" sz="3200" dirty="0"/>
              <a:t>性・数に応じて語尾変化をする。</a:t>
            </a:r>
            <a:endParaRPr lang="it-IT" altLang="ja-JP" sz="3200" dirty="0"/>
          </a:p>
          <a:p>
            <a:endParaRPr lang="it-IT" altLang="ja-JP" sz="3200" dirty="0"/>
          </a:p>
          <a:p>
            <a:endParaRPr lang="it-IT" altLang="ja-JP" sz="3200" dirty="0"/>
          </a:p>
          <a:p>
            <a:endParaRPr lang="it-IT" altLang="ja-JP" sz="3200" dirty="0"/>
          </a:p>
          <a:p>
            <a:endParaRPr lang="it-IT" altLang="ja-JP" sz="3200" dirty="0"/>
          </a:p>
          <a:p>
            <a:pPr marL="0" indent="0">
              <a:buNone/>
            </a:pPr>
            <a:r>
              <a:rPr lang="it-IT" altLang="ja-JP" sz="3200" dirty="0"/>
              <a:t>A: alt</a:t>
            </a:r>
            <a:r>
              <a:rPr lang="it-IT" altLang="ja-JP" sz="3200" b="1" dirty="0"/>
              <a:t>o</a:t>
            </a:r>
            <a:r>
              <a:rPr lang="it-IT" altLang="ja-JP" sz="3200" dirty="0"/>
              <a:t> alt</a:t>
            </a:r>
            <a:r>
              <a:rPr lang="it-IT" altLang="ja-JP" sz="3200" b="1" dirty="0"/>
              <a:t>i</a:t>
            </a:r>
            <a:r>
              <a:rPr lang="it-IT" altLang="ja-JP" sz="3200" dirty="0"/>
              <a:t> alt</a:t>
            </a:r>
            <a:r>
              <a:rPr lang="it-IT" altLang="ja-JP" sz="3200" b="1" dirty="0"/>
              <a:t>a</a:t>
            </a:r>
            <a:r>
              <a:rPr lang="it-IT" altLang="ja-JP" sz="3200" dirty="0"/>
              <a:t> alt</a:t>
            </a:r>
            <a:r>
              <a:rPr lang="it-IT" altLang="ja-JP" sz="3200" b="1" dirty="0"/>
              <a:t>e</a:t>
            </a:r>
          </a:p>
          <a:p>
            <a:pPr marL="0" indent="0">
              <a:buNone/>
            </a:pPr>
            <a:r>
              <a:rPr lang="it-IT" altLang="ja-JP" sz="3200" dirty="0"/>
              <a:t>B: grand</a:t>
            </a:r>
            <a:r>
              <a:rPr lang="it-IT" altLang="ja-JP" sz="3200" b="1" dirty="0"/>
              <a:t>e</a:t>
            </a:r>
            <a:r>
              <a:rPr lang="it-IT" altLang="ja-JP" sz="3200" dirty="0"/>
              <a:t> grand</a:t>
            </a:r>
            <a:r>
              <a:rPr lang="it-IT" altLang="ja-JP" sz="3200" b="1" dirty="0"/>
              <a:t>i</a:t>
            </a:r>
            <a:r>
              <a:rPr lang="it-IT" altLang="ja-JP" sz="3200" dirty="0"/>
              <a:t> grand</a:t>
            </a:r>
            <a:r>
              <a:rPr lang="it-IT" altLang="ja-JP" sz="3200" b="1" dirty="0"/>
              <a:t>e</a:t>
            </a:r>
            <a:r>
              <a:rPr lang="it-IT" altLang="ja-JP" sz="3200" dirty="0"/>
              <a:t> grand</a:t>
            </a:r>
            <a:r>
              <a:rPr lang="it-IT" altLang="ja-JP" sz="3200" b="1" dirty="0"/>
              <a:t>i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EA5E3C7C-B635-7269-EA9B-C5EFB2B960B3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3753465"/>
          <a:ext cx="916694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3388">
                  <a:extLst>
                    <a:ext uri="{9D8B030D-6E8A-4147-A177-3AD203B41FA5}">
                      <a16:colId xmlns:a16="http://schemas.microsoft.com/office/drawing/2014/main" val="2460468062"/>
                    </a:ext>
                  </a:extLst>
                </a:gridCol>
                <a:gridCol w="1833388">
                  <a:extLst>
                    <a:ext uri="{9D8B030D-6E8A-4147-A177-3AD203B41FA5}">
                      <a16:colId xmlns:a16="http://schemas.microsoft.com/office/drawing/2014/main" val="3869527458"/>
                    </a:ext>
                  </a:extLst>
                </a:gridCol>
                <a:gridCol w="1833388">
                  <a:extLst>
                    <a:ext uri="{9D8B030D-6E8A-4147-A177-3AD203B41FA5}">
                      <a16:colId xmlns:a16="http://schemas.microsoft.com/office/drawing/2014/main" val="42416923"/>
                    </a:ext>
                  </a:extLst>
                </a:gridCol>
                <a:gridCol w="1833388">
                  <a:extLst>
                    <a:ext uri="{9D8B030D-6E8A-4147-A177-3AD203B41FA5}">
                      <a16:colId xmlns:a16="http://schemas.microsoft.com/office/drawing/2014/main" val="2494682498"/>
                    </a:ext>
                  </a:extLst>
                </a:gridCol>
                <a:gridCol w="1833388">
                  <a:extLst>
                    <a:ext uri="{9D8B030D-6E8A-4147-A177-3AD203B41FA5}">
                      <a16:colId xmlns:a16="http://schemas.microsoft.com/office/drawing/2014/main" val="3687075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it-I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3200" dirty="0"/>
                        <a:t>男性単数</a:t>
                      </a:r>
                      <a:endParaRPr lang="it-I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3200" dirty="0"/>
                        <a:t>男性複数</a:t>
                      </a:r>
                      <a:endParaRPr lang="it-I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3200" dirty="0"/>
                        <a:t>女性単数</a:t>
                      </a:r>
                      <a:endParaRPr lang="it-IT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it-IT" sz="3200" dirty="0"/>
                        <a:t>女性複数</a:t>
                      </a:r>
                      <a:endParaRPr lang="it-IT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21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32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6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32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b="1" dirty="0"/>
                        <a:t>-i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95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7456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C7592-0039-EE8A-603E-95F808C70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55DCE7-61E9-3E91-C703-C1401CD56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/>
              <a:t>Lezione</a:t>
            </a:r>
            <a:r>
              <a:rPr kumimoji="1" lang="en-US" altLang="ja-JP" b="1" dirty="0"/>
              <a:t> 7: </a:t>
            </a:r>
            <a:r>
              <a:rPr kumimoji="1" lang="ja-JP" altLang="it-IT" b="1" dirty="0"/>
              <a:t>品質形容詞 </a:t>
            </a:r>
            <a:r>
              <a:rPr lang="it-IT" altLang="ja-JP" b="1" dirty="0"/>
              <a:t>Gli aggettivi qualificativi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24EF3F3-F2B0-9D6E-20D8-E7244AE56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3559"/>
            <a:ext cx="10515600" cy="5204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it-IT" sz="3200" b="1" dirty="0"/>
              <a:t>形容詞の変化で注意すべきもの</a:t>
            </a: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1</a:t>
            </a:r>
            <a:r>
              <a:rPr lang="ja-JP" altLang="it-IT" sz="3200" b="1" dirty="0"/>
              <a:t>）</a:t>
            </a:r>
            <a:r>
              <a:rPr lang="it-IT" altLang="ja-JP" sz="3200" b="1" dirty="0"/>
              <a:t>-co</a:t>
            </a:r>
          </a:p>
          <a:p>
            <a:pPr marL="0" indent="0">
              <a:buNone/>
            </a:pPr>
            <a:r>
              <a:rPr lang="ja-JP" altLang="it-IT" sz="3200" b="1" dirty="0"/>
              <a:t>①</a:t>
            </a:r>
            <a:r>
              <a:rPr lang="it-IT" altLang="ja-JP" sz="3200" b="1" dirty="0"/>
              <a:t> -co, -chi, -ca, che</a:t>
            </a:r>
            <a:r>
              <a:rPr lang="it-IT" altLang="ja-JP" sz="3200" dirty="0"/>
              <a:t> (</a:t>
            </a:r>
            <a:r>
              <a:rPr lang="ja-JP" altLang="it-IT" sz="3200" dirty="0"/>
              <a:t>例</a:t>
            </a:r>
            <a:r>
              <a:rPr lang="it-IT" altLang="ja-JP" sz="3200" dirty="0"/>
              <a:t> </a:t>
            </a:r>
            <a:r>
              <a:rPr lang="it-IT" altLang="ja-JP" sz="3200" b="1" dirty="0"/>
              <a:t>bianco</a:t>
            </a:r>
            <a:r>
              <a:rPr lang="ja-JP" altLang="it-IT" sz="3200" dirty="0"/>
              <a:t>白い</a:t>
            </a:r>
            <a:r>
              <a:rPr lang="it-IT" altLang="ja-JP" sz="3200" dirty="0"/>
              <a:t>)</a:t>
            </a:r>
          </a:p>
          <a:p>
            <a:pPr marL="0" indent="0">
              <a:buNone/>
            </a:pPr>
            <a:r>
              <a:rPr lang="ja-JP" altLang="it-IT" sz="3200" b="1" dirty="0"/>
              <a:t>② </a:t>
            </a:r>
            <a:r>
              <a:rPr lang="it-IT" altLang="ja-JP" sz="3200" b="1" dirty="0"/>
              <a:t>-co, ci, -ca, che </a:t>
            </a:r>
            <a:r>
              <a:rPr lang="it-IT" altLang="ja-JP" sz="3200" dirty="0"/>
              <a:t>(</a:t>
            </a:r>
            <a:r>
              <a:rPr lang="ja-JP" altLang="it-IT" sz="3200" dirty="0"/>
              <a:t>例</a:t>
            </a:r>
            <a:r>
              <a:rPr lang="it-IT" altLang="ja-JP" sz="3200" b="1" dirty="0"/>
              <a:t> simpatico</a:t>
            </a:r>
            <a:r>
              <a:rPr lang="ja-JP" altLang="it-IT" sz="3200" dirty="0"/>
              <a:t>感じのいい</a:t>
            </a:r>
            <a:r>
              <a:rPr lang="it-IT" altLang="ja-JP" sz="3200" dirty="0"/>
              <a:t>)</a:t>
            </a:r>
          </a:p>
          <a:p>
            <a:pPr marL="0" indent="0">
              <a:buNone/>
            </a:pP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2</a:t>
            </a:r>
            <a:r>
              <a:rPr lang="ja-JP" altLang="it-IT" sz="3200" b="1" dirty="0"/>
              <a:t>）</a:t>
            </a:r>
            <a:r>
              <a:rPr lang="it-IT" altLang="ja-JP" sz="3200" b="1" dirty="0"/>
              <a:t>-go</a:t>
            </a:r>
          </a:p>
          <a:p>
            <a:pPr marL="0" indent="0">
              <a:buNone/>
            </a:pPr>
            <a:r>
              <a:rPr lang="it-IT" altLang="ja-JP" sz="3200" b="1" dirty="0"/>
              <a:t>-go, -ghi, -</a:t>
            </a:r>
            <a:r>
              <a:rPr lang="it-IT" altLang="ja-JP" sz="3200" b="1" dirty="0" err="1"/>
              <a:t>ga</a:t>
            </a:r>
            <a:r>
              <a:rPr lang="it-IT" altLang="ja-JP" sz="3200" b="1" dirty="0"/>
              <a:t>, -</a:t>
            </a:r>
            <a:r>
              <a:rPr lang="it-IT" altLang="ja-JP" sz="3200" b="1" dirty="0" err="1"/>
              <a:t>ghe</a:t>
            </a:r>
            <a:r>
              <a:rPr lang="it-IT" altLang="ja-JP" sz="3200" b="1" dirty="0"/>
              <a:t> </a:t>
            </a:r>
            <a:r>
              <a:rPr lang="it-IT" altLang="ja-JP" sz="3200" dirty="0"/>
              <a:t>(</a:t>
            </a:r>
            <a:r>
              <a:rPr lang="ja-JP" altLang="it-IT" sz="3200" dirty="0"/>
              <a:t>例</a:t>
            </a:r>
            <a:r>
              <a:rPr lang="it-IT" altLang="ja-JP" sz="3200" dirty="0"/>
              <a:t> </a:t>
            </a:r>
            <a:r>
              <a:rPr lang="it-IT" altLang="ja-JP" sz="3200" b="1" dirty="0"/>
              <a:t>lungo</a:t>
            </a:r>
            <a:r>
              <a:rPr lang="ja-JP" altLang="it-IT" sz="3200" dirty="0"/>
              <a:t>長い</a:t>
            </a:r>
            <a:r>
              <a:rPr lang="it-IT" altLang="ja-JP" sz="3200" dirty="0"/>
              <a:t>)</a:t>
            </a:r>
          </a:p>
          <a:p>
            <a:pPr marL="0" indent="0">
              <a:buNone/>
            </a:pPr>
            <a:endParaRPr lang="it-IT" altLang="ja-JP" sz="3200" b="1" dirty="0"/>
          </a:p>
        </p:txBody>
      </p:sp>
    </p:spTree>
    <p:extLst>
      <p:ext uri="{BB962C8B-B14F-4D97-AF65-F5344CB8AC3E}">
        <p14:creationId xmlns:p14="http://schemas.microsoft.com/office/powerpoint/2010/main" val="4035757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08C39-5427-CE76-2393-C16BA6CD3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AC0970-AA60-AF7D-8984-DB1660F6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/>
              <a:t>Lezione</a:t>
            </a:r>
            <a:r>
              <a:rPr kumimoji="1" lang="en-US" altLang="ja-JP" b="1" dirty="0"/>
              <a:t> 7: </a:t>
            </a:r>
            <a:r>
              <a:rPr kumimoji="1" lang="ja-JP" altLang="it-IT" b="1" dirty="0"/>
              <a:t>品質形容詞 </a:t>
            </a:r>
            <a:r>
              <a:rPr lang="it-IT" altLang="ja-JP" b="1" dirty="0"/>
              <a:t>Gli aggettivi qualificativi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3AE1E7B-207D-1EF5-E37F-0687BE5914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3559"/>
            <a:ext cx="10515600" cy="5204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it-IT" sz="3200" b="1" dirty="0"/>
              <a:t>形容詞の変化で注意すべきもの</a:t>
            </a: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3</a:t>
            </a:r>
            <a:r>
              <a:rPr lang="ja-JP" altLang="it-IT" sz="3200" b="1" dirty="0"/>
              <a:t>）</a:t>
            </a:r>
            <a:r>
              <a:rPr lang="it-IT" altLang="ja-JP" sz="3200" b="1" dirty="0"/>
              <a:t>-</a:t>
            </a:r>
            <a:r>
              <a:rPr lang="it-IT" altLang="ja-JP" sz="3200" b="1" dirty="0" err="1"/>
              <a:t>cio</a:t>
            </a:r>
            <a:r>
              <a:rPr lang="it-IT" altLang="ja-JP" sz="3200" b="1" dirty="0"/>
              <a:t>/</a:t>
            </a:r>
            <a:r>
              <a:rPr lang="it-IT" altLang="ja-JP" sz="3200" b="1" dirty="0" err="1"/>
              <a:t>gio</a:t>
            </a: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-</a:t>
            </a:r>
            <a:r>
              <a:rPr lang="it-IT" altLang="ja-JP" sz="3200" b="1" dirty="0" err="1"/>
              <a:t>cio</a:t>
            </a:r>
            <a:r>
              <a:rPr lang="it-IT" altLang="ja-JP" sz="3200" b="1" dirty="0"/>
              <a:t>, -ci, -</a:t>
            </a:r>
            <a:r>
              <a:rPr lang="it-IT" altLang="ja-JP" sz="3200" b="1" dirty="0" err="1"/>
              <a:t>cia</a:t>
            </a:r>
            <a:r>
              <a:rPr lang="it-IT" altLang="ja-JP" sz="3200" b="1" dirty="0"/>
              <a:t>, ce</a:t>
            </a:r>
            <a:r>
              <a:rPr lang="it-IT" altLang="ja-JP" sz="3200" dirty="0"/>
              <a:t> (</a:t>
            </a:r>
            <a:r>
              <a:rPr lang="ja-JP" altLang="it-IT" sz="3200" dirty="0"/>
              <a:t>例</a:t>
            </a:r>
            <a:r>
              <a:rPr lang="it-IT" altLang="ja-JP" sz="3200" dirty="0"/>
              <a:t> </a:t>
            </a:r>
            <a:r>
              <a:rPr lang="it-IT" altLang="ja-JP" sz="3200" b="1" dirty="0"/>
              <a:t>marcio</a:t>
            </a:r>
            <a:r>
              <a:rPr lang="ja-JP" altLang="it-IT" sz="3200" dirty="0"/>
              <a:t>腐っている</a:t>
            </a:r>
            <a:r>
              <a:rPr lang="it-IT" altLang="ja-JP" sz="3200" dirty="0"/>
              <a:t>)</a:t>
            </a:r>
          </a:p>
          <a:p>
            <a:pPr marL="0" indent="0">
              <a:buNone/>
            </a:pP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4</a:t>
            </a:r>
            <a:r>
              <a:rPr lang="ja-JP" altLang="it-IT" sz="3200" b="1" dirty="0"/>
              <a:t>）</a:t>
            </a:r>
            <a:r>
              <a:rPr lang="it-IT" altLang="ja-JP" sz="3200" b="1" dirty="0"/>
              <a:t>-io</a:t>
            </a:r>
          </a:p>
          <a:p>
            <a:pPr marL="0" indent="0">
              <a:buNone/>
            </a:pPr>
            <a:r>
              <a:rPr lang="it-IT" altLang="ja-JP" sz="3200" b="1" dirty="0"/>
              <a:t>-io, -i, -</a:t>
            </a:r>
            <a:r>
              <a:rPr lang="it-IT" altLang="ja-JP" sz="3200" b="1" dirty="0" err="1"/>
              <a:t>ia</a:t>
            </a:r>
            <a:r>
              <a:rPr lang="it-IT" altLang="ja-JP" sz="3200" b="1" dirty="0"/>
              <a:t>, -</a:t>
            </a:r>
            <a:r>
              <a:rPr lang="it-IT" altLang="ja-JP" sz="3200" b="1" dirty="0" err="1"/>
              <a:t>ie</a:t>
            </a:r>
            <a:r>
              <a:rPr lang="it-IT" altLang="ja-JP" sz="3200" b="1" dirty="0"/>
              <a:t> </a:t>
            </a:r>
            <a:r>
              <a:rPr lang="it-IT" altLang="ja-JP" sz="3200" dirty="0"/>
              <a:t>(</a:t>
            </a:r>
            <a:r>
              <a:rPr lang="ja-JP" altLang="it-IT" sz="3200" dirty="0"/>
              <a:t>例</a:t>
            </a:r>
            <a:r>
              <a:rPr lang="it-IT" altLang="ja-JP" sz="3200" dirty="0"/>
              <a:t> </a:t>
            </a:r>
            <a:r>
              <a:rPr lang="it-IT" altLang="ja-JP" sz="3200" b="1" dirty="0"/>
              <a:t>vario</a:t>
            </a:r>
            <a:r>
              <a:rPr lang="ja-JP" altLang="it-IT" sz="3200" dirty="0"/>
              <a:t>さまざまな</a:t>
            </a:r>
            <a:r>
              <a:rPr lang="it-IT" altLang="ja-JP" sz="3200" dirty="0"/>
              <a:t>)</a:t>
            </a:r>
          </a:p>
          <a:p>
            <a:pPr marL="0" indent="0">
              <a:buNone/>
            </a:pPr>
            <a:endParaRPr lang="it-IT" altLang="ja-JP" sz="3200" b="1" dirty="0"/>
          </a:p>
        </p:txBody>
      </p:sp>
    </p:spTree>
    <p:extLst>
      <p:ext uri="{BB962C8B-B14F-4D97-AF65-F5344CB8AC3E}">
        <p14:creationId xmlns:p14="http://schemas.microsoft.com/office/powerpoint/2010/main" val="1052088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B9766-C6D2-57E7-2DB8-C4B4E853A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120ED2-DDA8-00CE-171E-62837A7E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b="1" dirty="0" err="1"/>
              <a:t>Lezione</a:t>
            </a:r>
            <a:r>
              <a:rPr kumimoji="1" lang="en-US" altLang="ja-JP" b="1" dirty="0"/>
              <a:t> 7: </a:t>
            </a:r>
            <a:r>
              <a:rPr kumimoji="1" lang="ja-JP" altLang="it-IT" b="1" dirty="0"/>
              <a:t>品質形容詞 </a:t>
            </a:r>
            <a:r>
              <a:rPr lang="it-IT" altLang="ja-JP" b="1" dirty="0"/>
              <a:t>Gli aggettivi qualificativi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7556E6C-9A79-9421-8CFA-556F6F7D5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3559"/>
            <a:ext cx="10515600" cy="52044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it-IT" sz="3200" b="1" dirty="0"/>
              <a:t>修飾と述語の機能</a:t>
            </a:r>
            <a:endParaRPr lang="it-IT" altLang="ja-JP" sz="3200" b="1" dirty="0"/>
          </a:p>
          <a:p>
            <a:pPr marL="0" indent="0">
              <a:buNone/>
            </a:pP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La bella ragazza. </a:t>
            </a:r>
            <a:r>
              <a:rPr lang="ja-JP" altLang="it-IT" sz="3200" dirty="0"/>
              <a:t>美しい女性。</a:t>
            </a:r>
            <a:endParaRPr lang="it-IT" altLang="ja-JP" sz="3200" dirty="0"/>
          </a:p>
          <a:p>
            <a:pPr marL="0" indent="0">
              <a:buNone/>
            </a:pPr>
            <a:r>
              <a:rPr lang="it-IT" altLang="ja-JP" sz="3200" b="1" dirty="0"/>
              <a:t>La ragazza è bella. </a:t>
            </a:r>
            <a:r>
              <a:rPr lang="ja-JP" altLang="it-IT" sz="3200" dirty="0"/>
              <a:t>女性は美しい。</a:t>
            </a:r>
            <a:endParaRPr lang="it-IT" altLang="ja-JP" sz="3200" dirty="0"/>
          </a:p>
          <a:p>
            <a:pPr marL="0" indent="0">
              <a:buNone/>
            </a:pPr>
            <a:endParaRPr lang="it-IT" altLang="ja-JP" sz="3200" b="1" dirty="0"/>
          </a:p>
          <a:p>
            <a:pPr marL="0" indent="0">
              <a:buNone/>
            </a:pPr>
            <a:r>
              <a:rPr lang="it-IT" altLang="ja-JP" sz="3200" b="1" dirty="0"/>
              <a:t>Io sono bravo. </a:t>
            </a:r>
            <a:r>
              <a:rPr lang="ja-JP" altLang="it-IT" sz="3200" dirty="0"/>
              <a:t>私は上手です。</a:t>
            </a:r>
            <a:endParaRPr lang="it-IT" altLang="ja-JP" sz="3200" dirty="0"/>
          </a:p>
        </p:txBody>
      </p:sp>
    </p:spTree>
    <p:extLst>
      <p:ext uri="{BB962C8B-B14F-4D97-AF65-F5344CB8AC3E}">
        <p14:creationId xmlns:p14="http://schemas.microsoft.com/office/powerpoint/2010/main" val="2946501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10490</TotalTime>
  <Words>1075</Words>
  <Application>Microsoft Macintosh PowerPoint</Application>
  <PresentationFormat>ワイド画面</PresentationFormat>
  <Paragraphs>243</Paragraphs>
  <Slides>31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游ゴシック</vt:lpstr>
      <vt:lpstr>游ゴシック Light</vt:lpstr>
      <vt:lpstr>Aptos</vt:lpstr>
      <vt:lpstr>Arial</vt:lpstr>
      <vt:lpstr>Office テーマ</vt:lpstr>
      <vt:lpstr>イタリア語教室 Italiano</vt:lpstr>
      <vt:lpstr>RTL 102.5</vt:lpstr>
      <vt:lpstr>テストの答え合わせ</vt:lpstr>
      <vt:lpstr>テストの答え合わせ</vt:lpstr>
      <vt:lpstr>テストの答え合わせ</vt:lpstr>
      <vt:lpstr>テストの答え合わせ</vt:lpstr>
      <vt:lpstr>復習: I numeri 数字</vt:lpstr>
      <vt:lpstr>Lezione 7: numeri 数字</vt:lpstr>
      <vt:lpstr>Role-play ロールプレイ</vt:lpstr>
      <vt:lpstr>Lezione 7: 冠詞・性・数の復習</vt:lpstr>
      <vt:lpstr>Lezione 7: Preposizione «di»</vt:lpstr>
      <vt:lpstr>Lezione 7: Preposizione «di»</vt:lpstr>
      <vt:lpstr>トンボラTombola</vt:lpstr>
      <vt:lpstr>トンボラとは？</vt:lpstr>
      <vt:lpstr>起源</vt:lpstr>
      <vt:lpstr>遊び方</vt:lpstr>
      <vt:lpstr>勝ち方</vt:lpstr>
      <vt:lpstr>文化的な雰囲気</vt:lpstr>
      <vt:lpstr>数字と物語</vt:lpstr>
      <vt:lpstr>まとめ</vt:lpstr>
      <vt:lpstr>Lezione 7: 存在文</vt:lpstr>
      <vt:lpstr>Lezione 7: 話す練習</vt:lpstr>
      <vt:lpstr>Lezione 7: 話す練習</vt:lpstr>
      <vt:lpstr>Lezione 7: 話す練習</vt:lpstr>
      <vt:lpstr>Lezione 7: 話す練習</vt:lpstr>
      <vt:lpstr>Lezione 7: 話す練習</vt:lpstr>
      <vt:lpstr>Lezione 7: 話す練習</vt:lpstr>
      <vt:lpstr>Lezione 7: 品質形容詞 Gli aggettivi qualificativi</vt:lpstr>
      <vt:lpstr>Lezione 7: 品質形容詞 Gli aggettivi qualificativi</vt:lpstr>
      <vt:lpstr>Lezione 7: 品質形容詞 Gli aggettivi qualificativi</vt:lpstr>
      <vt:lpstr>Lezione 7: 品質形容詞 Gli aggettivi qualificativi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Scotto di Clemente Marco</dc:creator>
  <cp:lastModifiedBy>Scotto di Clemente Marco</cp:lastModifiedBy>
  <cp:revision>111</cp:revision>
  <dcterms:created xsi:type="dcterms:W3CDTF">2025-07-16T14:35:29Z</dcterms:created>
  <dcterms:modified xsi:type="dcterms:W3CDTF">2026-09-15T07:37:00Z</dcterms:modified>
</cp:coreProperties>
</file>