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58" r:id="rId3"/>
    <p:sldId id="355" r:id="rId4"/>
    <p:sldId id="258" r:id="rId5"/>
    <p:sldId id="259" r:id="rId6"/>
    <p:sldId id="363" r:id="rId7"/>
    <p:sldId id="356" r:id="rId8"/>
    <p:sldId id="357" r:id="rId9"/>
    <p:sldId id="260" r:id="rId10"/>
    <p:sldId id="380" r:id="rId11"/>
    <p:sldId id="371" r:id="rId12"/>
    <p:sldId id="372" r:id="rId13"/>
    <p:sldId id="262" r:id="rId14"/>
    <p:sldId id="364" r:id="rId15"/>
    <p:sldId id="365" r:id="rId16"/>
    <p:sldId id="366" r:id="rId17"/>
    <p:sldId id="367" r:id="rId18"/>
    <p:sldId id="368" r:id="rId19"/>
    <p:sldId id="369" r:id="rId20"/>
    <p:sldId id="370" r:id="rId2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9"/>
    <p:restoredTop sz="94694"/>
  </p:normalViewPr>
  <p:slideViewPr>
    <p:cSldViewPr snapToGrid="0">
      <p:cViewPr varScale="1">
        <p:scale>
          <a:sx n="78" d="100"/>
          <a:sy n="78" d="100"/>
        </p:scale>
        <p:origin x="8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77899-6BF7-17BA-A6C3-87E8EF1F3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BFB389-3273-D457-4719-AF234F777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363378-5894-9680-6F93-0FA2B7CF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3453C2-E139-74F0-307D-FC836B57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CD08A7-5B1B-170C-5DE9-9AE8F811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790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474F4-B69C-2C3B-E720-1CD3AB43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011DF6-5C82-2222-D68E-EB4B98D1B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8C7E09-983B-7C54-BD72-B971FB5A4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556763-4650-61E2-A56B-7079943C6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570F98-001F-DB6E-DFF1-C110EC61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6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96EEF8-FEB2-CE35-37E7-AD4D0E5A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4E5EE2-30BE-41E1-7F70-28416603E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98DDC4-7C8A-20F3-3A21-9FD384A0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0355E9-81D4-F479-11B0-B0940887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02AE2D-0A65-9A5D-B73C-F56338CD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96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E67E04-3555-0B74-1923-EDB6F168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881C2F-EE61-4014-00F1-B7BEAEE70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99F4C7-AB34-23BD-7BF5-644914129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FA6CC1-A6BE-CD84-66E4-06079D08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3392F2-7B31-FE4F-3531-87C9A759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30982B-DF64-69BC-40C9-2CD3430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47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C5CB20-94D3-0BCB-7CA6-FA8777C5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946DED-6C05-A919-79B2-6E10AC706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D2C46A-8A4D-4077-EC26-BD14683C2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36A3B3-6E3B-EDB1-0CD6-3D6C557C6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2D461C2-83C7-7768-EA6A-7E7A75790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1FCBDC2-4EAD-7EBC-3926-D99031F2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C3ED08-E615-BC85-57BE-BC71BFC0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648C77-16BC-4987-0339-39FD40751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37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DDDA1A-44E1-F144-55F1-D1714132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7C4607-D8BD-435A-BA85-5B7ECB44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B98D16F-889A-37A3-C78E-C46A2CB2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D3933D-DDAF-4F74-3257-AB1682A42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6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C03D6F-2B24-956C-7E8D-C44D15BD9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89F897-358A-85FB-0A16-7F969B64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0B419D-AF74-3BA7-D6B6-BC288294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63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565E49-C5D0-9C4E-525D-7D958F9E3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8436E6-0378-3BFD-E406-02C7580CD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C03019-C884-4182-5996-B1B2F2F8B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76600B-241D-60D6-1722-7047CDD1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EF5101-624E-50BF-651E-DE6EB3EAC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84B1B0-B711-FA5E-7779-75D150D2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16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4BA69-76F1-2F38-4D41-6965AE79E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C76312F-D26B-51D3-E559-5ED18264D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37EF69-A156-F9CA-9E63-C8D07D2D8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BAAF3B-5869-7319-CEB7-B12554C1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D12A9A-E510-B1E6-4F71-342B8BC2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7B8DC2-F7F2-9BD9-E3D9-56416846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55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D01BBA-A576-2DF1-3A9D-8604BD39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5D990A-8E2D-4F94-42E1-4C9B571E0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724D68-7DD5-99EC-E44B-AFDB0732C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AD6AD8-C166-E184-3874-D994BB4F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FB8159-277B-B8DB-98BF-E8B47BBE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02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6A3A79B-DBD0-E8EE-E158-00BB2FC0F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9F6256-D34E-582E-1327-CD7D9AB9D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488471-8FC3-93CC-79B5-CF88482E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392E34-2060-7642-43C5-AD466A0C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3B4264-C615-064A-C172-BC47B1D9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96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666E6AE-9FEF-D13E-54EF-22AEBFC2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C519B8-4726-49F6-0962-CE7C3A7ED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35DD93-EC24-427A-4CDB-7803C608F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F9E47-1864-F14C-90A4-03426BCD6D7A}" type="datetimeFigureOut">
              <a:rPr kumimoji="1" lang="ja-JP" altLang="en-US" smtClean="0"/>
              <a:t>2026/9/13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F04632-7EC9-4713-3CB1-D7F2110BA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394B95-0004-1C23-E53E-475BEBCE2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044C8-2573-E24B-A414-62D3470F2707}" type="slidenum">
              <a:rPr kumimoji="1" lang="ja-JP" altLang="en-US" smtClean="0"/>
              <a:t>‹N›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34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sv/varldens-flaggor/flagga-italie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ja/photos/%E3%83%AD%E3%83%BC%E3%83%9E-%E6%9C%A8-%E3%82%A4%E3%82%BF%E3%83%AA%E3%82%A2-2472641/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図形&#10;&#10;自動的に生成された説明">
            <a:extLst>
              <a:ext uri="{FF2B5EF4-FFF2-40B4-BE49-F238E27FC236}">
                <a16:creationId xmlns:a16="http://schemas.microsoft.com/office/drawing/2014/main" id="{07D42B70-1430-E798-6BBB-F32DE5177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740" r="2" b="22244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図 4" descr="時計台のある建物&#10;&#10;自動的に生成された説明">
            <a:extLst>
              <a:ext uri="{FF2B5EF4-FFF2-40B4-BE49-F238E27FC236}">
                <a16:creationId xmlns:a16="http://schemas.microsoft.com/office/drawing/2014/main" id="{9EF412E3-05E5-B090-D18B-B2599B562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0060" r="-2" b="10966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DBCAAD6-CBD5-0A12-3464-7AFA8465C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24659"/>
            <a:ext cx="5344050" cy="2774088"/>
          </a:xfrm>
        </p:spPr>
        <p:txBody>
          <a:bodyPr>
            <a:normAutofit/>
          </a:bodyPr>
          <a:lstStyle/>
          <a:p>
            <a:pPr algn="l"/>
            <a:r>
              <a:rPr lang="ja-JP" altLang="en-US" sz="5400" b="1"/>
              <a:t>イタリア語教室</a:t>
            </a:r>
            <a:br>
              <a:rPr lang="en-US" altLang="ja-JP" sz="5400" b="1" dirty="0"/>
            </a:br>
            <a:r>
              <a:rPr lang="en-US" altLang="ja-JP" sz="5400" b="1" dirty="0"/>
              <a:t>Italiano</a:t>
            </a:r>
            <a:endParaRPr kumimoji="1" lang="ja-JP" altLang="en-US" sz="5400" b="1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19705F3-6144-D02D-7ABB-05B271E1D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1" y="4687367"/>
            <a:ext cx="5232839" cy="1335024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600"/>
              <a:t>スコットディクレメンテ・マルコ</a:t>
            </a:r>
            <a:endParaRPr kumimoji="1" lang="en-US" altLang="ja-JP" sz="2600" dirty="0"/>
          </a:p>
          <a:p>
            <a:pPr algn="l"/>
            <a:r>
              <a:rPr lang="en-US" altLang="ja-JP" sz="2600" dirty="0"/>
              <a:t>Scotto di Clemente Marco</a:t>
            </a:r>
            <a:endParaRPr kumimoji="1" lang="ja-JP" altLang="en-US" sz="2600"/>
          </a:p>
        </p:txBody>
      </p:sp>
    </p:spTree>
    <p:extLst>
      <p:ext uri="{BB962C8B-B14F-4D97-AF65-F5344CB8AC3E}">
        <p14:creationId xmlns:p14="http://schemas.microsoft.com/office/powerpoint/2010/main" val="835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77CC-2844-7629-8DE1-4E2D9268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9ECC-66F7-4311-BF8D-51892BC81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/>
              <a:t>Lezione 5 </a:t>
            </a:r>
            <a:r>
              <a:rPr lang="ja-JP" altLang="it-IT" b="1" dirty="0"/>
              <a:t>プラスアルファ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5CFA0-27AF-5DDE-CB3A-C389DEFC2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it-IT" b="1" dirty="0"/>
              <a:t>宿題</a:t>
            </a:r>
            <a:endParaRPr lang="it-IT" altLang="ja-JP" b="1" dirty="0"/>
          </a:p>
          <a:p>
            <a:pPr marL="0" indent="0">
              <a:buNone/>
            </a:pPr>
            <a:r>
              <a:rPr lang="ja-JP" altLang="it-IT" b="1" dirty="0"/>
              <a:t>正しい冠詞で完成させなさい。</a:t>
            </a:r>
            <a:endParaRPr lang="it-IT" b="1" dirty="0"/>
          </a:p>
          <a:p>
            <a:pPr marL="0" indent="0">
              <a:buNone/>
            </a:pPr>
            <a:r>
              <a:rPr lang="it-IT" b="1" dirty="0"/>
              <a:t>Ieri è venuto </a:t>
            </a:r>
            <a:r>
              <a:rPr lang="it-IT" b="1" u="sng" dirty="0">
                <a:solidFill>
                  <a:srgbClr val="FF0000"/>
                </a:solidFill>
              </a:rPr>
              <a:t>un</a:t>
            </a:r>
            <a:r>
              <a:rPr lang="it-IT" b="1" dirty="0"/>
              <a:t> cliente. </a:t>
            </a:r>
            <a:r>
              <a:rPr lang="it-IT" b="1" u="sng" dirty="0">
                <a:solidFill>
                  <a:srgbClr val="FF0000"/>
                </a:solidFill>
              </a:rPr>
              <a:t>Il</a:t>
            </a:r>
            <a:r>
              <a:rPr lang="it-IT" b="1" dirty="0"/>
              <a:t> cliente ha detto: ‘</a:t>
            </a:r>
            <a:r>
              <a:rPr lang="it-IT" b="1" u="sng" dirty="0">
                <a:solidFill>
                  <a:srgbClr val="FF0000"/>
                </a:solidFill>
              </a:rPr>
              <a:t>Il</a:t>
            </a:r>
            <a:r>
              <a:rPr lang="it-IT" b="1" dirty="0">
                <a:solidFill>
                  <a:srgbClr val="FF0000"/>
                </a:solidFill>
              </a:rPr>
              <a:t> </a:t>
            </a:r>
            <a:r>
              <a:rPr lang="it-IT" b="1" dirty="0"/>
              <a:t>caffè è buono.’</a:t>
            </a:r>
          </a:p>
          <a:p>
            <a:pPr marL="0" indent="0">
              <a:buNone/>
            </a:pPr>
            <a:r>
              <a:rPr lang="ja-JP" altLang="it-IT" dirty="0"/>
              <a:t>昨日お客さんが来ました。お客さんは「コーヒーは美味しい」と言いました。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b="1" dirty="0"/>
              <a:t>授業の復習とロールプレイと数字の予習をすること</a:t>
            </a:r>
            <a:endParaRPr lang="it-IT" altLang="ja-JP" b="1" dirty="0"/>
          </a:p>
        </p:txBody>
      </p:sp>
    </p:spTree>
    <p:extLst>
      <p:ext uri="{BB962C8B-B14F-4D97-AF65-F5344CB8AC3E}">
        <p14:creationId xmlns:p14="http://schemas.microsoft.com/office/powerpoint/2010/main" val="732244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magine 4" descr="Immagine che contiene cibo, tazza di caffè, Stoviglie, piattino&#10;&#10;Il contenuto generato dall'IA potrebbe non essere corretto.">
            <a:extLst>
              <a:ext uri="{FF2B5EF4-FFF2-40B4-BE49-F238E27FC236}">
                <a16:creationId xmlns:a16="http://schemas.microsoft.com/office/drawing/2014/main" id="{268BF1F4-3707-D242-4C3D-492C837FE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94" r="1089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Al bar: esercizio di conversazione</a:t>
            </a:r>
          </a:p>
        </p:txBody>
      </p:sp>
      <p:sp>
        <p:nvSpPr>
          <p:cNvPr id="6" name="AutoShape 2" descr="napoli espresso">
            <a:extLst>
              <a:ext uri="{FF2B5EF4-FFF2-40B4-BE49-F238E27FC236}">
                <a16:creationId xmlns:a16="http://schemas.microsoft.com/office/drawing/2014/main" id="{506F2B5B-B0A7-12F1-AFD8-EE7CAFC55C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43088" y="310356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AutoShape 4" descr="napoli espresso">
            <a:extLst>
              <a:ext uri="{FF2B5EF4-FFF2-40B4-BE49-F238E27FC236}">
                <a16:creationId xmlns:a16="http://schemas.microsoft.com/office/drawing/2014/main" id="{2843AACE-5A50-FC0A-E0AB-28AB09F3CD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Vocabolario</a:t>
            </a:r>
            <a:r>
              <a:rPr b="1" dirty="0"/>
              <a:t> (</a:t>
            </a:r>
            <a:r>
              <a:rPr b="1" dirty="0" err="1"/>
              <a:t>maschile</a:t>
            </a:r>
            <a:r>
              <a:rPr b="1" dirty="0"/>
              <a:t>)</a:t>
            </a:r>
            <a:r>
              <a:rPr lang="ja-JP" altLang="it-IT" b="1" dirty="0"/>
              <a:t>単語（㊚</a:t>
            </a:r>
            <a:r>
              <a:rPr lang="ja-JP" altLang="it-IT" dirty="0"/>
              <a:t>）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il caffè ☕</a:t>
            </a:r>
            <a:r>
              <a:rPr lang="en-US" dirty="0"/>
              <a:t> (espresso, </a:t>
            </a:r>
            <a:r>
              <a:rPr lang="en-US" dirty="0" err="1"/>
              <a:t>lungo</a:t>
            </a:r>
            <a:r>
              <a:rPr lang="en-US" dirty="0"/>
              <a:t>, macchiato </a:t>
            </a:r>
            <a:r>
              <a:rPr lang="en-US" dirty="0" err="1"/>
              <a:t>ecc</a:t>
            </a:r>
            <a:r>
              <a:rPr lang="en-US" dirty="0"/>
              <a:t>.)</a:t>
            </a:r>
            <a:endParaRPr dirty="0"/>
          </a:p>
          <a:p>
            <a:r>
              <a:rPr dirty="0"/>
              <a:t> </a:t>
            </a:r>
            <a:r>
              <a:rPr lang="it-IT" dirty="0"/>
              <a:t>il</a:t>
            </a:r>
            <a:r>
              <a:rPr dirty="0"/>
              <a:t> cornetto 🥐</a:t>
            </a:r>
            <a:r>
              <a:rPr lang="en-US" dirty="0"/>
              <a:t> (</a:t>
            </a:r>
            <a:r>
              <a:rPr lang="en-US" dirty="0" err="1"/>
              <a:t>vuoto</a:t>
            </a:r>
            <a:r>
              <a:rPr lang="en-US" dirty="0"/>
              <a:t>, a </a:t>
            </a:r>
            <a:r>
              <a:rPr lang="en-US" dirty="0" err="1"/>
              <a:t>marmellata</a:t>
            </a:r>
            <a:r>
              <a:rPr lang="en-US" dirty="0"/>
              <a:t>, a </a:t>
            </a:r>
            <a:r>
              <a:rPr lang="en-US" dirty="0" err="1"/>
              <a:t>cioccolato</a:t>
            </a:r>
            <a:r>
              <a:rPr lang="en-US" dirty="0"/>
              <a:t>)</a:t>
            </a:r>
            <a:endParaRPr dirty="0"/>
          </a:p>
          <a:p>
            <a:r>
              <a:rPr dirty="0"/>
              <a:t> il cappuccino ☕🥛</a:t>
            </a:r>
          </a:p>
          <a:p>
            <a:r>
              <a:rPr dirty="0"/>
              <a:t> il panino 🥪</a:t>
            </a:r>
            <a:endParaRPr lang="en-US" dirty="0"/>
          </a:p>
          <a:p>
            <a:r>
              <a:rPr lang="en-US" dirty="0"/>
              <a:t> lo yogurt </a:t>
            </a:r>
            <a:r>
              <a:rPr lang="ja-JP" altLang="en-US"/>
              <a:t>🥛</a:t>
            </a:r>
            <a:endParaRPr lang="en-US" altLang="ja-JP" dirty="0"/>
          </a:p>
          <a:p>
            <a:r>
              <a:rPr lang="en-US" altLang="ja-JP" dirty="0"/>
              <a:t> </a:t>
            </a:r>
            <a:r>
              <a:rPr lang="en-US" altLang="ja-JP" dirty="0" err="1"/>
              <a:t>i</a:t>
            </a:r>
            <a:r>
              <a:rPr lang="en-US" altLang="ja-JP" dirty="0"/>
              <a:t> </a:t>
            </a:r>
            <a:r>
              <a:rPr lang="en-US" altLang="ja-JP" dirty="0" err="1"/>
              <a:t>cereali</a:t>
            </a:r>
            <a:r>
              <a:rPr lang="en-US" altLang="ja-JP" dirty="0"/>
              <a:t> </a:t>
            </a:r>
            <a:r>
              <a:rPr lang="ja-JP" altLang="en-US"/>
              <a:t>🥣</a:t>
            </a:r>
            <a:endParaRPr lang="en-US" altLang="ja-JP" dirty="0"/>
          </a:p>
          <a:p>
            <a:r>
              <a:rPr lang="en-US" altLang="ja-JP" dirty="0"/>
              <a:t> </a:t>
            </a:r>
            <a:r>
              <a:rPr lang="en-US" altLang="ja-JP" dirty="0" err="1"/>
              <a:t>i</a:t>
            </a:r>
            <a:r>
              <a:rPr lang="en-US" altLang="ja-JP" dirty="0"/>
              <a:t> biscotti </a:t>
            </a:r>
            <a:r>
              <a:rPr lang="ja-JP" altLang="en-US"/>
              <a:t>🍪</a:t>
            </a:r>
            <a:endParaRPr lang="en-US" altLang="ja-JP" dirty="0"/>
          </a:p>
          <a:p>
            <a:r>
              <a:rPr lang="en-US" altLang="ja-JP" dirty="0"/>
              <a:t> il </a:t>
            </a:r>
            <a:r>
              <a:rPr lang="en-US" altLang="ja-JP" dirty="0" err="1"/>
              <a:t>succo</a:t>
            </a:r>
            <a:r>
              <a:rPr lang="en-US" altLang="ja-JP" dirty="0"/>
              <a:t> di </a:t>
            </a:r>
            <a:r>
              <a:rPr lang="en-US" altLang="ja-JP" dirty="0" err="1"/>
              <a:t>frutta</a:t>
            </a:r>
            <a:r>
              <a:rPr lang="en-US" altLang="ja-JP" dirty="0"/>
              <a:t> </a:t>
            </a:r>
            <a:r>
              <a:rPr lang="ja-JP" altLang="en-US"/>
              <a:t>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Vocabolario</a:t>
            </a:r>
            <a:r>
              <a:rPr b="1" dirty="0"/>
              <a:t> (</a:t>
            </a:r>
            <a:r>
              <a:rPr b="1" dirty="0" err="1"/>
              <a:t>femminile</a:t>
            </a:r>
            <a:r>
              <a:rPr b="1" dirty="0"/>
              <a:t>)</a:t>
            </a:r>
            <a:r>
              <a:rPr lang="ja-JP" altLang="it-IT" b="1" dirty="0"/>
              <a:t>単語（㊛</a:t>
            </a:r>
            <a:r>
              <a:rPr lang="ja-JP" altLang="it-IT" dirty="0"/>
              <a:t>）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6913"/>
          </a:xfrm>
        </p:spPr>
        <p:txBody>
          <a:bodyPr>
            <a:normAutofit/>
          </a:bodyPr>
          <a:lstStyle/>
          <a:p>
            <a:r>
              <a:rPr dirty="0"/>
              <a:t> la tazza 🍵</a:t>
            </a:r>
          </a:p>
          <a:p>
            <a:r>
              <a:rPr lang="it-IT" dirty="0"/>
              <a:t> la</a:t>
            </a:r>
            <a:r>
              <a:rPr dirty="0"/>
              <a:t> brioche 🥐</a:t>
            </a:r>
          </a:p>
          <a:p>
            <a:r>
              <a:rPr dirty="0"/>
              <a:t> la </a:t>
            </a:r>
            <a:r>
              <a:rPr dirty="0" err="1"/>
              <a:t>spremuta</a:t>
            </a:r>
            <a:r>
              <a:rPr lang="it-IT" dirty="0"/>
              <a:t> di arance</a:t>
            </a:r>
            <a:r>
              <a:rPr dirty="0"/>
              <a:t> 🍊</a:t>
            </a:r>
          </a:p>
          <a:p>
            <a:r>
              <a:rPr dirty="0"/>
              <a:t> </a:t>
            </a:r>
            <a:r>
              <a:rPr lang="it-IT" dirty="0"/>
              <a:t>la</a:t>
            </a:r>
            <a:r>
              <a:rPr dirty="0"/>
              <a:t> </a:t>
            </a:r>
            <a:r>
              <a:rPr dirty="0" err="1"/>
              <a:t>bottiglia</a:t>
            </a:r>
            <a:r>
              <a:rPr dirty="0"/>
              <a:t> </a:t>
            </a:r>
            <a:r>
              <a:rPr lang="it-IT" dirty="0"/>
              <a:t>d’acqua</a:t>
            </a:r>
            <a:r>
              <a:rPr dirty="0"/>
              <a:t>🍼</a:t>
            </a:r>
            <a:r>
              <a:rPr lang="it-IT" dirty="0"/>
              <a:t>💧</a:t>
            </a:r>
            <a:endParaRPr dirty="0"/>
          </a:p>
          <a:p>
            <a:r>
              <a:rPr dirty="0"/>
              <a:t> la </a:t>
            </a:r>
            <a:r>
              <a:rPr dirty="0" err="1"/>
              <a:t>macedonia</a:t>
            </a:r>
            <a:r>
              <a:rPr dirty="0"/>
              <a:t> 🍓🍍</a:t>
            </a:r>
            <a:endParaRPr lang="en-US" dirty="0"/>
          </a:p>
          <a:p>
            <a:r>
              <a:rPr lang="en-US" dirty="0"/>
              <a:t> la fetta di torta 🍰</a:t>
            </a:r>
          </a:p>
          <a:p>
            <a:r>
              <a:rPr lang="en-US" dirty="0"/>
              <a:t> le </a:t>
            </a:r>
            <a:r>
              <a:rPr lang="en-US" dirty="0" err="1"/>
              <a:t>fette</a:t>
            </a:r>
            <a:r>
              <a:rPr lang="en-US" dirty="0"/>
              <a:t> </a:t>
            </a:r>
            <a:r>
              <a:rPr lang="en-US" dirty="0" err="1"/>
              <a:t>biscottate</a:t>
            </a:r>
            <a:r>
              <a:rPr lang="en-US" dirty="0"/>
              <a:t> 🍞</a:t>
            </a:r>
          </a:p>
          <a:p>
            <a:r>
              <a:rPr lang="en-US" dirty="0"/>
              <a:t> la </a:t>
            </a:r>
            <a:r>
              <a:rPr lang="en-US" dirty="0" err="1"/>
              <a:t>marmellata</a:t>
            </a:r>
            <a:r>
              <a:rPr lang="en-US" dirty="0"/>
              <a:t> di </a:t>
            </a:r>
            <a:r>
              <a:rPr lang="en-US" dirty="0" err="1"/>
              <a:t>fragole</a:t>
            </a:r>
            <a:r>
              <a:rPr lang="en-US" dirty="0"/>
              <a:t> </a:t>
            </a:r>
            <a:r>
              <a:rPr lang="ja-JP" altLang="en-US" b="0" i="0" u="none" strike="noStrike">
                <a:solidFill>
                  <a:srgbClr val="474747"/>
                </a:solidFill>
                <a:effectLst/>
                <a:latin typeface="Helvetica Neue" panose="02000503000000020004" pitchFamily="2" charset="0"/>
              </a:rPr>
              <a:t>🥫</a:t>
            </a:r>
            <a:r>
              <a:rPr lang="ja-JP" altLang="en-US"/>
              <a:t>🍓</a:t>
            </a:r>
            <a:endParaRPr lang="en-US" altLang="ja-JP" dirty="0"/>
          </a:p>
          <a:p>
            <a:r>
              <a:rPr lang="en-US" dirty="0"/>
              <a:t> la </a:t>
            </a:r>
            <a:r>
              <a:rPr lang="en-US" dirty="0" err="1"/>
              <a:t>cioccolata</a:t>
            </a:r>
            <a:r>
              <a:rPr lang="en-US" dirty="0"/>
              <a:t> </a:t>
            </a:r>
            <a:r>
              <a:rPr lang="en-US" dirty="0" err="1"/>
              <a:t>calda</a:t>
            </a:r>
            <a:r>
              <a:rPr lang="en-US" dirty="0"/>
              <a:t> 🍫</a:t>
            </a:r>
            <a:r>
              <a:rPr lang="ja-JP" altLang="en-US"/>
              <a:t>🍵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604BA-C40E-04B7-291B-43C4C59C3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4446D-70AB-C542-23CD-45DD53A03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Vocabolario</a:t>
            </a:r>
            <a:r>
              <a:rPr b="1" dirty="0"/>
              <a:t> </a:t>
            </a:r>
            <a:r>
              <a:rPr lang="ja-JP" altLang="en-US" b="1"/>
              <a:t>繋ぐ言葉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F3FF8-81BB-5C1A-7AE2-4AD919C6D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eと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例）un</a:t>
            </a:r>
            <a:r>
              <a:rPr lang="en-US" dirty="0"/>
              <a:t> cornetto e un cappuccino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err="1"/>
              <a:t>una</a:t>
            </a:r>
            <a:r>
              <a:rPr lang="en-US" dirty="0"/>
              <a:t> brioche e un </a:t>
            </a:r>
            <a:r>
              <a:rPr lang="en-US" dirty="0" err="1"/>
              <a:t>succo</a:t>
            </a:r>
            <a:r>
              <a:rPr lang="en-US" dirty="0"/>
              <a:t> di </a:t>
            </a:r>
            <a:r>
              <a:rPr lang="en-US" dirty="0" err="1"/>
              <a:t>frutta</a:t>
            </a:r>
            <a:endParaRPr lang="en-US" dirty="0"/>
          </a:p>
          <a:p>
            <a:r>
              <a:rPr lang="en-US" altLang="ja-JP" dirty="0"/>
              <a:t>con</a:t>
            </a:r>
            <a:r>
              <a:rPr lang="ja-JP" altLang="en-US" dirty="0"/>
              <a:t>と（</a:t>
            </a:r>
            <a:r>
              <a:rPr lang="en-US" altLang="ja-JP" dirty="0"/>
              <a:t>with</a:t>
            </a:r>
            <a:r>
              <a:rPr lang="ja-JP" altLang="en-US" dirty="0"/>
              <a:t>）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例）</a:t>
            </a:r>
            <a:r>
              <a:rPr lang="en-US" altLang="ja-JP" dirty="0"/>
              <a:t>le </a:t>
            </a:r>
            <a:r>
              <a:rPr lang="en-US" altLang="ja-JP" dirty="0" err="1"/>
              <a:t>fette</a:t>
            </a:r>
            <a:r>
              <a:rPr lang="en-US" altLang="ja-JP" dirty="0"/>
              <a:t> </a:t>
            </a:r>
            <a:r>
              <a:rPr lang="en-US" altLang="ja-JP" dirty="0" err="1"/>
              <a:t>biscottate</a:t>
            </a:r>
            <a:r>
              <a:rPr lang="en-US" altLang="ja-JP" dirty="0"/>
              <a:t> con la </a:t>
            </a:r>
            <a:r>
              <a:rPr lang="en-US" altLang="ja-JP" dirty="0" err="1"/>
              <a:t>marmellata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      lo yogurt con </a:t>
            </a:r>
            <a:r>
              <a:rPr lang="en-US" altLang="ja-JP" dirty="0" err="1"/>
              <a:t>i</a:t>
            </a:r>
            <a:r>
              <a:rPr lang="en-US" altLang="ja-JP" dirty="0"/>
              <a:t> </a:t>
            </a:r>
            <a:r>
              <a:rPr lang="en-US" altLang="ja-JP" dirty="0" err="1"/>
              <a:t>cereali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b="1" dirty="0"/>
              <a:t>Come </a:t>
            </a:r>
            <a:r>
              <a:rPr lang="en-US" altLang="ja-JP" b="1" dirty="0" err="1"/>
              <a:t>si</a:t>
            </a:r>
            <a:r>
              <a:rPr lang="en-US" altLang="ja-JP" b="1" dirty="0"/>
              <a:t> dice ____ in </a:t>
            </a:r>
            <a:r>
              <a:rPr lang="en-US" altLang="ja-JP" b="1" dirty="0" err="1"/>
              <a:t>italiano</a:t>
            </a:r>
            <a:r>
              <a:rPr lang="en-US" altLang="ja-JP" b="1" dirty="0"/>
              <a:t>?</a:t>
            </a:r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67179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8C2F-976B-25BF-9963-D554F471A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18A5C6-BBC7-1908-B14E-002CCF1B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Vocabolario: numeri e soldi </a:t>
            </a:r>
            <a:r>
              <a:rPr lang="ja-JP" altLang="it-IT" b="1" dirty="0"/>
              <a:t>数字とお金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299212-87B3-9539-1013-5ED5549F7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973826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200" dirty="0"/>
              <a:t>1 uno</a:t>
            </a:r>
          </a:p>
          <a:p>
            <a:pPr marL="0" indent="0">
              <a:buNone/>
            </a:pPr>
            <a:r>
              <a:rPr lang="it-IT" sz="3200" dirty="0"/>
              <a:t>2 due</a:t>
            </a:r>
          </a:p>
          <a:p>
            <a:pPr marL="0" indent="0">
              <a:buNone/>
            </a:pPr>
            <a:r>
              <a:rPr lang="it-IT" sz="3200" dirty="0"/>
              <a:t>3 tre</a:t>
            </a:r>
          </a:p>
          <a:p>
            <a:pPr marL="0" indent="0">
              <a:buNone/>
            </a:pPr>
            <a:r>
              <a:rPr lang="it-IT" sz="3200" dirty="0"/>
              <a:t>4 quattro</a:t>
            </a:r>
          </a:p>
          <a:p>
            <a:pPr marL="0" indent="0">
              <a:buNone/>
            </a:pPr>
            <a:r>
              <a:rPr lang="it-IT" sz="3200" dirty="0"/>
              <a:t>5 cinque</a:t>
            </a:r>
          </a:p>
          <a:p>
            <a:pPr marL="0" indent="0">
              <a:buNone/>
            </a:pPr>
            <a:r>
              <a:rPr lang="it-IT" sz="3200" dirty="0"/>
              <a:t>6 sei</a:t>
            </a:r>
          </a:p>
          <a:p>
            <a:pPr marL="0" indent="0">
              <a:buNone/>
            </a:pPr>
            <a:r>
              <a:rPr lang="it-IT" sz="3200" dirty="0"/>
              <a:t>7 sette</a:t>
            </a:r>
          </a:p>
          <a:p>
            <a:pPr marL="0" indent="0">
              <a:buNone/>
            </a:pPr>
            <a:r>
              <a:rPr lang="it-IT" sz="3200" dirty="0"/>
              <a:t>8 otto</a:t>
            </a:r>
          </a:p>
          <a:p>
            <a:pPr marL="0" indent="0">
              <a:buNone/>
            </a:pPr>
            <a:r>
              <a:rPr lang="it-IT" sz="3200" dirty="0"/>
              <a:t>9 nove</a:t>
            </a:r>
          </a:p>
          <a:p>
            <a:pPr marL="0" indent="0">
              <a:buNone/>
            </a:pPr>
            <a:r>
              <a:rPr lang="it-IT" sz="3200" dirty="0"/>
              <a:t>10 dieci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631A73DA-3C02-D8C6-924D-441DDB78DAE4}"/>
              </a:ext>
            </a:extLst>
          </p:cNvPr>
          <p:cNvSpPr txBox="1">
            <a:spLocks/>
          </p:cNvSpPr>
          <p:nvPr/>
        </p:nvSpPr>
        <p:spPr>
          <a:xfrm>
            <a:off x="3497825" y="1825625"/>
            <a:ext cx="2902975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11 undici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12 dodici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13 tredici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14 quattordici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15 quindici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16 sedici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17 diciassette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18 diciotto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19 diciannove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20 venti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95D97086-24E8-186D-8430-B7DF5A230B57}"/>
              </a:ext>
            </a:extLst>
          </p:cNvPr>
          <p:cNvSpPr txBox="1">
            <a:spLocks/>
          </p:cNvSpPr>
          <p:nvPr/>
        </p:nvSpPr>
        <p:spPr>
          <a:xfrm>
            <a:off x="6614651" y="1825623"/>
            <a:ext cx="2509684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21 ven</a:t>
            </a:r>
            <a:r>
              <a:rPr lang="it-IT" sz="3200" b="1" dirty="0"/>
              <a:t>t</a:t>
            </a:r>
            <a:r>
              <a:rPr lang="it-IT" sz="3200" u="sng" dirty="0"/>
              <a:t>u</a:t>
            </a:r>
            <a:r>
              <a:rPr lang="it-IT" sz="3200" dirty="0"/>
              <a:t>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22 venti</a:t>
            </a:r>
            <a:r>
              <a:rPr lang="it-IT" sz="3200" u="sng" dirty="0"/>
              <a:t>d</a:t>
            </a:r>
            <a:r>
              <a:rPr lang="it-IT" sz="3200" dirty="0"/>
              <a:t>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28 ven</a:t>
            </a:r>
            <a:r>
              <a:rPr lang="it-IT" sz="3200" b="1" dirty="0"/>
              <a:t>t</a:t>
            </a:r>
            <a:r>
              <a:rPr lang="it-IT" sz="3200" u="sng" dirty="0"/>
              <a:t>o</a:t>
            </a:r>
            <a:r>
              <a:rPr lang="it-IT" sz="3200" dirty="0"/>
              <a:t>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30 trenta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40 quaranta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50 cinquanta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60 sessanta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70 settanta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80 ottanta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90 novanta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100 cento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A3563A39-EA7E-CB26-3DF3-6D140CC3EA52}"/>
              </a:ext>
            </a:extLst>
          </p:cNvPr>
          <p:cNvSpPr txBox="1">
            <a:spLocks/>
          </p:cNvSpPr>
          <p:nvPr/>
        </p:nvSpPr>
        <p:spPr>
          <a:xfrm>
            <a:off x="9379974" y="1825622"/>
            <a:ext cx="2812026" cy="503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1,50€ un euro e cinquanta (centesimi)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2,25€ due euro e venticinque (centesimi)</a:t>
            </a:r>
          </a:p>
        </p:txBody>
      </p:sp>
    </p:spTree>
    <p:extLst>
      <p:ext uri="{BB962C8B-B14F-4D97-AF65-F5344CB8AC3E}">
        <p14:creationId xmlns:p14="http://schemas.microsoft.com/office/powerpoint/2010/main" val="352824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E559E-32A0-91A7-509C-0C6610EB4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7A8BCD-8557-F941-6D63-1126916E9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/>
              <a:t>Vocabolario: numeri e soldi </a:t>
            </a:r>
            <a:r>
              <a:rPr lang="ja-JP" altLang="it-IT" b="1"/>
              <a:t>数字とお金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EC27735-759C-CC7B-42A9-D9E7D5485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973826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200" dirty="0"/>
              <a:t>1 uno</a:t>
            </a:r>
          </a:p>
          <a:p>
            <a:pPr marL="0" indent="0">
              <a:buNone/>
            </a:pPr>
            <a:r>
              <a:rPr lang="it-IT" sz="3200" dirty="0"/>
              <a:t>2 due</a:t>
            </a:r>
          </a:p>
          <a:p>
            <a:pPr marL="0" indent="0">
              <a:buNone/>
            </a:pPr>
            <a:r>
              <a:rPr lang="it-IT" sz="3200" dirty="0"/>
              <a:t>3 tre</a:t>
            </a:r>
          </a:p>
          <a:p>
            <a:pPr marL="0" indent="0">
              <a:buNone/>
            </a:pPr>
            <a:r>
              <a:rPr lang="it-IT" sz="3200" dirty="0"/>
              <a:t>4 quattro</a:t>
            </a:r>
          </a:p>
          <a:p>
            <a:pPr marL="0" indent="0">
              <a:buNone/>
            </a:pPr>
            <a:r>
              <a:rPr lang="it-IT" sz="3200" dirty="0"/>
              <a:t>5 cinque</a:t>
            </a:r>
          </a:p>
          <a:p>
            <a:pPr marL="0" indent="0">
              <a:buNone/>
            </a:pPr>
            <a:r>
              <a:rPr lang="it-IT" sz="3200" dirty="0"/>
              <a:t>6 sei</a:t>
            </a:r>
          </a:p>
          <a:p>
            <a:pPr marL="0" indent="0">
              <a:buNone/>
            </a:pPr>
            <a:r>
              <a:rPr lang="it-IT" sz="3200" dirty="0"/>
              <a:t>7 sette</a:t>
            </a:r>
          </a:p>
          <a:p>
            <a:pPr marL="0" indent="0">
              <a:buNone/>
            </a:pPr>
            <a:r>
              <a:rPr lang="it-IT" sz="3200" dirty="0"/>
              <a:t>8 otto</a:t>
            </a:r>
          </a:p>
          <a:p>
            <a:pPr marL="0" indent="0">
              <a:buNone/>
            </a:pPr>
            <a:r>
              <a:rPr lang="it-IT" sz="3200" dirty="0"/>
              <a:t>9 nove</a:t>
            </a:r>
          </a:p>
          <a:p>
            <a:pPr marL="0" indent="0">
              <a:buNone/>
            </a:pPr>
            <a:r>
              <a:rPr lang="it-IT" sz="3200" dirty="0"/>
              <a:t>10 dieci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8C2C185F-37BA-2694-A2EB-ED3E744350C3}"/>
              </a:ext>
            </a:extLst>
          </p:cNvPr>
          <p:cNvSpPr txBox="1">
            <a:spLocks/>
          </p:cNvSpPr>
          <p:nvPr/>
        </p:nvSpPr>
        <p:spPr>
          <a:xfrm>
            <a:off x="3497825" y="1825625"/>
            <a:ext cx="2902975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11 undici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12 dodici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13 tredici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14 quattordici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15 quindici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16 sedici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17 diciassette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18 diciotto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19 diciannove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20 venti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37C207A-C1B5-911A-48B2-44B93E39182C}"/>
              </a:ext>
            </a:extLst>
          </p:cNvPr>
          <p:cNvSpPr txBox="1">
            <a:spLocks/>
          </p:cNvSpPr>
          <p:nvPr/>
        </p:nvSpPr>
        <p:spPr>
          <a:xfrm>
            <a:off x="6614651" y="1825623"/>
            <a:ext cx="2509684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21 ven</a:t>
            </a:r>
            <a:r>
              <a:rPr lang="it-IT" sz="3200" b="1" dirty="0"/>
              <a:t>t</a:t>
            </a:r>
            <a:r>
              <a:rPr lang="it-IT" sz="3200" u="sng" dirty="0"/>
              <a:t>u</a:t>
            </a:r>
            <a:r>
              <a:rPr lang="it-IT" sz="3200" dirty="0"/>
              <a:t>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22 venti</a:t>
            </a:r>
            <a:r>
              <a:rPr lang="it-IT" sz="3200" u="sng" dirty="0"/>
              <a:t>d</a:t>
            </a:r>
            <a:r>
              <a:rPr lang="it-IT" sz="3200" dirty="0"/>
              <a:t>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28 ven</a:t>
            </a:r>
            <a:r>
              <a:rPr lang="it-IT" sz="3200" b="1" dirty="0"/>
              <a:t>t</a:t>
            </a:r>
            <a:r>
              <a:rPr lang="it-IT" sz="3200" u="sng" dirty="0"/>
              <a:t>o</a:t>
            </a:r>
            <a:r>
              <a:rPr lang="it-IT" sz="3200" dirty="0"/>
              <a:t>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30 trenta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40 quaranta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50 cinquanta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60 sessanta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70 settanta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80 ottanta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90 novanta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>
                <a:solidFill>
                  <a:schemeClr val="bg1"/>
                </a:solidFill>
              </a:rPr>
              <a:t>100 cento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7EED122F-34E3-988A-AFCA-657C99E4ABD9}"/>
              </a:ext>
            </a:extLst>
          </p:cNvPr>
          <p:cNvSpPr txBox="1">
            <a:spLocks/>
          </p:cNvSpPr>
          <p:nvPr/>
        </p:nvSpPr>
        <p:spPr>
          <a:xfrm>
            <a:off x="9379974" y="1825622"/>
            <a:ext cx="2812026" cy="503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1,50€ </a:t>
            </a:r>
            <a:r>
              <a:rPr lang="it-IT" sz="3200" b="1" dirty="0"/>
              <a:t>un euro e cinquanta (centesimi)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2,25€ </a:t>
            </a:r>
            <a:r>
              <a:rPr lang="it-IT" sz="3200" b="1" dirty="0"/>
              <a:t>due euro e venticinque (centesimi)</a:t>
            </a:r>
          </a:p>
        </p:txBody>
      </p:sp>
    </p:spTree>
    <p:extLst>
      <p:ext uri="{BB962C8B-B14F-4D97-AF65-F5344CB8AC3E}">
        <p14:creationId xmlns:p14="http://schemas.microsoft.com/office/powerpoint/2010/main" val="3551007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Frasi</a:t>
            </a:r>
            <a:r>
              <a:rPr b="1" dirty="0"/>
              <a:t> util</a:t>
            </a:r>
            <a:r>
              <a:rPr lang="it-IT" b="1" dirty="0"/>
              <a:t>i </a:t>
            </a:r>
            <a:r>
              <a:rPr lang="ja-JP" altLang="it-IT" b="1" dirty="0"/>
              <a:t>注文する時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353801" cy="4351338"/>
          </a:xfrm>
        </p:spPr>
        <p:txBody>
          <a:bodyPr/>
          <a:lstStyle/>
          <a:p>
            <a:pPr marL="0" indent="0">
              <a:buNone/>
            </a:pPr>
            <a:r>
              <a:rPr b="1" dirty="0"/>
              <a:t>1. </a:t>
            </a:r>
            <a:r>
              <a:rPr lang="it-IT" b="1" dirty="0"/>
              <a:t>U</a:t>
            </a:r>
            <a:r>
              <a:rPr b="1" dirty="0"/>
              <a:t>n caffè, per </a:t>
            </a:r>
            <a:r>
              <a:rPr b="1" dirty="0" err="1"/>
              <a:t>favore</a:t>
            </a:r>
            <a:r>
              <a:rPr b="1" dirty="0"/>
              <a:t>.</a:t>
            </a:r>
            <a:r>
              <a:rPr lang="ja-JP" altLang="it-IT" b="1" dirty="0"/>
              <a:t> </a:t>
            </a:r>
            <a:r>
              <a:rPr lang="ja-JP" altLang="it-IT" dirty="0"/>
              <a:t>コーヒーを一杯お願いします。</a:t>
            </a:r>
            <a:endParaRPr lang="it-IT" altLang="ja-JP" dirty="0"/>
          </a:p>
          <a:p>
            <a:pPr marL="0" indent="0">
              <a:buNone/>
            </a:pPr>
            <a:r>
              <a:rPr b="1" dirty="0"/>
              <a:t>2. </a:t>
            </a:r>
            <a:r>
              <a:rPr lang="en-US" altLang="ja-JP" b="1" dirty="0"/>
              <a:t>Prendo </a:t>
            </a:r>
            <a:r>
              <a:rPr lang="en-US" b="1" dirty="0"/>
              <a:t>un cornetto.</a:t>
            </a:r>
            <a:r>
              <a:rPr lang="ja-JP" altLang="it-IT" dirty="0"/>
              <a:t>コルネットにします（</a:t>
            </a:r>
            <a:r>
              <a:rPr lang="it-IT" altLang="ja-JP" b="1" dirty="0"/>
              <a:t>Prendo</a:t>
            </a:r>
            <a:r>
              <a:rPr lang="ja-JP" altLang="it-IT" dirty="0"/>
              <a:t>の直訳：とる）</a:t>
            </a:r>
            <a:endParaRPr lang="it-IT" b="1" dirty="0"/>
          </a:p>
          <a:p>
            <a:pPr marL="0" indent="0">
              <a:buNone/>
            </a:pPr>
            <a:r>
              <a:rPr lang="en-US" altLang="ja-JP" b="1" dirty="0"/>
              <a:t>3. Per me </a:t>
            </a:r>
            <a:r>
              <a:rPr lang="en-US" altLang="ja-JP" b="1" dirty="0" err="1"/>
              <a:t>una</a:t>
            </a:r>
            <a:r>
              <a:rPr lang="en-US" altLang="ja-JP" b="1" dirty="0"/>
              <a:t> </a:t>
            </a:r>
            <a:r>
              <a:rPr lang="en-US" altLang="ja-JP" b="1" dirty="0" err="1"/>
              <a:t>bottiglia</a:t>
            </a:r>
            <a:r>
              <a:rPr lang="en-US" altLang="ja-JP" b="1" dirty="0"/>
              <a:t> </a:t>
            </a:r>
            <a:r>
              <a:rPr lang="en-US" altLang="ja-JP" b="1" dirty="0" err="1"/>
              <a:t>d’acqua</a:t>
            </a:r>
            <a:r>
              <a:rPr lang="en-US" altLang="ja-JP" b="1" dirty="0"/>
              <a:t>. </a:t>
            </a:r>
            <a:r>
              <a:rPr lang="ja-JP" altLang="it-IT" dirty="0"/>
              <a:t>私は水です。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b="1" dirty="0"/>
              <a:t>4. Mi </a:t>
            </a:r>
            <a:r>
              <a:rPr lang="en-US" altLang="ja-JP" b="1" dirty="0" err="1"/>
              <a:t>dia</a:t>
            </a:r>
            <a:r>
              <a:rPr lang="en-US" altLang="ja-JP" b="1" dirty="0"/>
              <a:t> un cornetto, </a:t>
            </a:r>
            <a:r>
              <a:rPr lang="en-US" altLang="ja-JP" b="1" dirty="0" err="1"/>
              <a:t>grazie</a:t>
            </a:r>
            <a:r>
              <a:rPr lang="en-US" altLang="ja-JP" b="1" dirty="0"/>
              <a:t>.</a:t>
            </a:r>
            <a:r>
              <a:rPr lang="ja-JP" altLang="it-IT" dirty="0"/>
              <a:t>コルネットを一つください。</a:t>
            </a:r>
            <a:endParaRPr lang="it-IT" altLang="ja-JP" dirty="0"/>
          </a:p>
          <a:p>
            <a:pPr marL="0" indent="0">
              <a:buNone/>
            </a:pPr>
            <a:r>
              <a:rPr lang="en-US" altLang="ja-JP" b="1" dirty="0"/>
              <a:t>5. </a:t>
            </a:r>
            <a:r>
              <a:rPr lang="it-IT" b="1" dirty="0"/>
              <a:t>Vorrei un cappuccino, per piacere.</a:t>
            </a:r>
            <a:r>
              <a:rPr lang="ja-JP" altLang="it-IT" dirty="0"/>
              <a:t>カップッチーノをお願いしていいですか。（</a:t>
            </a:r>
            <a:r>
              <a:rPr lang="it-IT" altLang="ja-JP" b="1" dirty="0"/>
              <a:t>Vorrei</a:t>
            </a:r>
            <a:r>
              <a:rPr lang="ja-JP" altLang="it-IT" dirty="0"/>
              <a:t>の直訳：が欲しいんですが）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6251F-1D03-16B7-EFBA-C3F8CF682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0071A-77FC-6289-1873-5D5CD8093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Frasi</a:t>
            </a:r>
            <a:r>
              <a:rPr b="1" dirty="0"/>
              <a:t> util</a:t>
            </a:r>
            <a:r>
              <a:rPr lang="it-IT" b="1" dirty="0"/>
              <a:t>i </a:t>
            </a:r>
            <a:r>
              <a:rPr lang="ja-JP" altLang="it-IT" b="1" dirty="0"/>
              <a:t>質問を聞く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B9BE6-8E21-66C8-97D8-ACF2E49B5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353801" cy="4351338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1. </a:t>
            </a:r>
            <a:r>
              <a:rPr b="1" dirty="0"/>
              <a:t>Quanto costa</a:t>
            </a:r>
            <a:r>
              <a:rPr lang="it-IT" b="1" dirty="0"/>
              <a:t> un succo</a:t>
            </a:r>
            <a:r>
              <a:rPr b="1" dirty="0"/>
              <a:t>?</a:t>
            </a:r>
            <a:r>
              <a:rPr lang="ja-JP" altLang="it-IT" dirty="0"/>
              <a:t>ジュースはいくらですか</a:t>
            </a:r>
            <a:r>
              <a:rPr lang="ja-JP" altLang="en-US" dirty="0"/>
              <a:t>。</a:t>
            </a:r>
            <a:endParaRPr dirty="0"/>
          </a:p>
          <a:p>
            <a:pPr marL="0" indent="0">
              <a:buNone/>
            </a:pPr>
            <a:r>
              <a:rPr lang="it-IT" b="1" dirty="0"/>
              <a:t>2</a:t>
            </a:r>
            <a:r>
              <a:rPr b="1" dirty="0"/>
              <a:t>. </a:t>
            </a:r>
            <a:r>
              <a:rPr lang="it-IT" b="1" dirty="0"/>
              <a:t>Fate i panini?</a:t>
            </a:r>
            <a:r>
              <a:rPr b="1" dirty="0"/>
              <a:t> </a:t>
            </a:r>
            <a:r>
              <a:rPr lang="ja-JP" altLang="it-IT" dirty="0"/>
              <a:t>サンドイッチはありますか。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err="1"/>
              <a:t>Avete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cereali</a:t>
            </a:r>
            <a:r>
              <a:rPr lang="en-US" b="1" dirty="0"/>
              <a:t>?</a:t>
            </a:r>
            <a:r>
              <a:rPr lang="ja-JP" altLang="it-IT" dirty="0"/>
              <a:t>シリアルはありますか。</a:t>
            </a:r>
            <a:endParaRPr lang="en-US" dirty="0"/>
          </a:p>
          <a:p>
            <a:pPr marL="0" indent="0">
              <a:buNone/>
            </a:pPr>
            <a:r>
              <a:rPr lang="it-IT" b="1" dirty="0"/>
              <a:t>4</a:t>
            </a:r>
            <a:r>
              <a:rPr b="1" dirty="0"/>
              <a:t>. </a:t>
            </a:r>
            <a:r>
              <a:rPr lang="it-IT" altLang="zh-CN" b="1" dirty="0"/>
              <a:t>Cos’è questo/a?</a:t>
            </a:r>
            <a:r>
              <a:rPr lang="ja-JP" altLang="it-IT" dirty="0"/>
              <a:t>これは何ですか。</a:t>
            </a:r>
            <a:endParaRPr lang="it-IT" altLang="ja-JP" dirty="0"/>
          </a:p>
          <a:p>
            <a:pPr marL="0" indent="0">
              <a:buNone/>
            </a:pPr>
            <a:r>
              <a:rPr lang="it-IT" altLang="ja-JP" b="1" dirty="0"/>
              <a:t>5</a:t>
            </a:r>
            <a:r>
              <a:rPr lang="it-IT" b="1" dirty="0"/>
              <a:t>. </a:t>
            </a:r>
            <a:r>
              <a:rPr lang="it-IT" altLang="zh-CN" b="1" dirty="0"/>
              <a:t>Mi scusi, dov’è il bagno?</a:t>
            </a:r>
            <a:r>
              <a:rPr lang="ja-JP" altLang="it-IT" dirty="0"/>
              <a:t>すみません、トイレはどこですか。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294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81CAD-6AB0-8F38-8DAD-BB88990C7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9D1CA-654F-C99A-A23B-530306399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Frasi</a:t>
            </a:r>
            <a:r>
              <a:rPr b="1" dirty="0"/>
              <a:t> util</a:t>
            </a:r>
            <a:r>
              <a:rPr lang="it-IT" b="1" dirty="0"/>
              <a:t>i </a:t>
            </a:r>
            <a:r>
              <a:rPr lang="ja-JP" altLang="it-IT" b="1" dirty="0"/>
              <a:t>お会計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F6C28-ACF3-256C-B4E7-7D8A1E225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353801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ja-JP" b="1" dirty="0"/>
              <a:t>1</a:t>
            </a:r>
            <a:r>
              <a:rPr b="1" dirty="0"/>
              <a:t>. </a:t>
            </a:r>
            <a:r>
              <a:rPr lang="en-US" b="1" dirty="0"/>
              <a:t>Il </a:t>
            </a:r>
            <a:r>
              <a:rPr lang="en-US" b="1" dirty="0" err="1"/>
              <a:t>conto</a:t>
            </a:r>
            <a:r>
              <a:rPr lang="en-US" b="1" dirty="0"/>
              <a:t>, per </a:t>
            </a:r>
            <a:r>
              <a:rPr lang="en-US" b="1" dirty="0" err="1"/>
              <a:t>favore</a:t>
            </a:r>
            <a:r>
              <a:rPr lang="en-US" b="1" dirty="0"/>
              <a:t>.</a:t>
            </a:r>
            <a:r>
              <a:rPr lang="en-US" altLang="ja-JP" dirty="0"/>
              <a:t> </a:t>
            </a:r>
            <a:r>
              <a:rPr lang="ja-JP" altLang="it-IT" dirty="0"/>
              <a:t>お会計お願いします。</a:t>
            </a:r>
          </a:p>
          <a:p>
            <a:pPr marL="0" indent="0">
              <a:buNone/>
            </a:pPr>
            <a:r>
              <a:rPr lang="it-IT" b="1" dirty="0"/>
              <a:t>2</a:t>
            </a:r>
            <a:r>
              <a:rPr b="1" dirty="0"/>
              <a:t>. Ecco </a:t>
            </a:r>
            <a:r>
              <a:rPr b="1" dirty="0" err="1"/>
              <a:t>i</a:t>
            </a:r>
            <a:r>
              <a:rPr b="1" dirty="0"/>
              <a:t> soldi</a:t>
            </a:r>
            <a:r>
              <a:rPr lang="en-US" b="1" dirty="0"/>
              <a:t>/il </a:t>
            </a:r>
            <a:r>
              <a:rPr lang="en-US" b="1" dirty="0" err="1"/>
              <a:t>conto</a:t>
            </a:r>
            <a:r>
              <a:rPr b="1" dirty="0"/>
              <a:t>. </a:t>
            </a:r>
            <a:r>
              <a:rPr lang="ja-JP" altLang="en-US" dirty="0"/>
              <a:t>お金</a:t>
            </a:r>
            <a:r>
              <a:rPr lang="en-US" altLang="ja-JP" dirty="0"/>
              <a:t>/</a:t>
            </a:r>
            <a:r>
              <a:rPr lang="ja-JP" altLang="en-US" dirty="0"/>
              <a:t>伝票をどうぞ</a:t>
            </a:r>
            <a:r>
              <a:rPr lang="ja-JP" altLang="it-IT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206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DD6F79-5ABA-C915-37B6-4B8176449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Frasi utili </a:t>
            </a:r>
            <a:r>
              <a:rPr lang="ja-JP" altLang="it-IT" b="1" dirty="0"/>
              <a:t>丁寧な表現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7A59B3-C6E4-C63C-F3EE-7C4CEDA5F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50478"/>
          </a:xfrm>
        </p:spPr>
        <p:txBody>
          <a:bodyPr/>
          <a:lstStyle/>
          <a:p>
            <a:pPr marL="0" indent="0">
              <a:buNone/>
            </a:pPr>
            <a:r>
              <a:rPr lang="it-IT" altLang="ja-JP" b="1" dirty="0"/>
              <a:t>1. Grazie.</a:t>
            </a:r>
            <a:r>
              <a:rPr lang="ja-JP" altLang="it-IT" dirty="0"/>
              <a:t>ありがとうございます。</a:t>
            </a:r>
            <a:endParaRPr lang="it-IT" altLang="ja-JP" b="1" dirty="0"/>
          </a:p>
          <a:p>
            <a:pPr marL="0" indent="0">
              <a:buNone/>
            </a:pPr>
            <a:r>
              <a:rPr lang="it-IT" altLang="ja-JP" b="1" dirty="0"/>
              <a:t>2. Prego.</a:t>
            </a:r>
            <a:r>
              <a:rPr lang="ja-JP" altLang="it-IT" dirty="0"/>
              <a:t> どういたしまして。</a:t>
            </a:r>
            <a:endParaRPr lang="it-IT" altLang="ja-JP" dirty="0"/>
          </a:p>
          <a:p>
            <a:pPr marL="0" indent="0">
              <a:buNone/>
            </a:pPr>
            <a:r>
              <a:rPr lang="it-IT" altLang="ja-JP" b="1" dirty="0"/>
              <a:t>3. Per favore.</a:t>
            </a:r>
            <a:r>
              <a:rPr lang="ja-JP" altLang="it-IT" dirty="0"/>
              <a:t>お願いします。</a:t>
            </a:r>
            <a:endParaRPr lang="it-IT" altLang="ja-JP" b="1" dirty="0"/>
          </a:p>
          <a:p>
            <a:pPr marL="0" indent="0">
              <a:buNone/>
            </a:pPr>
            <a:r>
              <a:rPr lang="it-IT" altLang="ja-JP" b="1" dirty="0"/>
              <a:t>4. Per piacere.</a:t>
            </a:r>
            <a:r>
              <a:rPr lang="ja-JP" altLang="it-IT" dirty="0"/>
              <a:t>お願いします。</a:t>
            </a:r>
            <a:endParaRPr lang="it-IT" altLang="ja-JP" b="1" dirty="0"/>
          </a:p>
          <a:p>
            <a:pPr marL="0" indent="0">
              <a:buNone/>
            </a:pPr>
            <a:r>
              <a:rPr lang="it-IT" altLang="ja-JP" b="1" dirty="0"/>
              <a:t>5. Per cortesia.</a:t>
            </a:r>
            <a:r>
              <a:rPr lang="ja-JP" altLang="it-IT" dirty="0"/>
              <a:t>お願いします。</a:t>
            </a:r>
            <a:endParaRPr lang="it-IT" altLang="ja-JP" b="1" dirty="0"/>
          </a:p>
          <a:p>
            <a:pPr marL="0" indent="0">
              <a:buNone/>
            </a:pPr>
            <a:r>
              <a:rPr lang="it-IT" altLang="ja-JP" b="1" dirty="0"/>
              <a:t>6. Mi scusi.</a:t>
            </a:r>
            <a:r>
              <a:rPr lang="ja-JP" altLang="it-IT" dirty="0"/>
              <a:t> あのう、すみません。</a:t>
            </a:r>
            <a:endParaRPr lang="it-IT" altLang="ja-JP" dirty="0"/>
          </a:p>
          <a:p>
            <a:pPr marL="0" indent="0">
              <a:buNone/>
            </a:pPr>
            <a:r>
              <a:rPr lang="it-IT" altLang="ja-JP" b="1" dirty="0"/>
              <a:t>7. Mi dispiace. </a:t>
            </a:r>
            <a:r>
              <a:rPr lang="ja-JP" altLang="it-IT" dirty="0"/>
              <a:t>すみません。</a:t>
            </a:r>
            <a:endParaRPr lang="it-IT" altLang="ja-JP" dirty="0"/>
          </a:p>
          <a:p>
            <a:pPr marL="0" indent="0">
              <a:buNone/>
            </a:pPr>
            <a:r>
              <a:rPr lang="it-IT" b="1" dirty="0"/>
              <a:t>8. Buona giornata. </a:t>
            </a:r>
            <a:r>
              <a:rPr lang="ja-JP" altLang="it-IT" dirty="0"/>
              <a:t>良い一日を。</a:t>
            </a:r>
            <a:endParaRPr lang="it-IT" altLang="ja-JP" dirty="0"/>
          </a:p>
          <a:p>
            <a:pPr marL="0" indent="0">
              <a:buNone/>
            </a:pPr>
            <a:r>
              <a:rPr lang="it-IT" altLang="ja-JP" b="1" dirty="0"/>
              <a:t>9. Anche a lei.</a:t>
            </a:r>
            <a:r>
              <a:rPr lang="ja-JP" altLang="it-IT" dirty="0"/>
              <a:t>そちらこそ。</a:t>
            </a:r>
            <a:endParaRPr lang="it-IT" altLang="ja-JP" dirty="0"/>
          </a:p>
        </p:txBody>
      </p:sp>
    </p:spTree>
    <p:extLst>
      <p:ext uri="{BB962C8B-B14F-4D97-AF65-F5344CB8AC3E}">
        <p14:creationId xmlns:p14="http://schemas.microsoft.com/office/powerpoint/2010/main" val="1488718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 err="1"/>
              <a:t>Role</a:t>
            </a:r>
            <a:r>
              <a:rPr lang="it-IT" altLang="ja-JP" b="1" dirty="0"/>
              <a:t>-play </a:t>
            </a:r>
            <a:r>
              <a:rPr lang="ja-JP" altLang="it-IT" b="1" dirty="0"/>
              <a:t>ロールプレイ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039168" cy="4932527"/>
          </a:xfrm>
        </p:spPr>
        <p:txBody>
          <a:bodyPr>
            <a:normAutofit lnSpcReduction="10000"/>
          </a:bodyPr>
          <a:lstStyle/>
          <a:p>
            <a:r>
              <a:rPr dirty="0"/>
              <a:t>In </a:t>
            </a:r>
            <a:r>
              <a:rPr dirty="0" err="1"/>
              <a:t>coppia</a:t>
            </a:r>
            <a:r>
              <a:rPr lang="ja-JP" altLang="it-IT" dirty="0"/>
              <a:t>ペアで</a:t>
            </a:r>
            <a:r>
              <a:rPr dirty="0"/>
              <a:t> (</a:t>
            </a:r>
            <a:r>
              <a:rPr dirty="0" err="1"/>
              <a:t>Cliente</a:t>
            </a:r>
            <a:r>
              <a:rPr lang="ja-JP" altLang="it-IT" dirty="0"/>
              <a:t>お客さん</a:t>
            </a:r>
            <a:r>
              <a:rPr dirty="0"/>
              <a:t> e Barista</a:t>
            </a:r>
            <a:r>
              <a:rPr lang="ja-JP" altLang="it-IT" dirty="0"/>
              <a:t>店員さん</a:t>
            </a:r>
            <a:r>
              <a:rPr dirty="0"/>
              <a:t>):</a:t>
            </a:r>
          </a:p>
          <a:p>
            <a:endParaRPr lang="en-US" dirty="0"/>
          </a:p>
          <a:p>
            <a:pPr marL="0" indent="0">
              <a:buNone/>
            </a:pPr>
            <a:r>
              <a:rPr lang="en" altLang="ja-JP" u="sng" dirty="0"/>
              <a:t>Barista</a:t>
            </a:r>
            <a:r>
              <a:rPr lang="en" altLang="ja-JP" dirty="0"/>
              <a:t>: </a:t>
            </a:r>
            <a:r>
              <a:rPr lang="en" altLang="ja-JP" b="1" dirty="0"/>
              <a:t>Buongiorno. Prego.</a:t>
            </a:r>
            <a:endParaRPr b="1" dirty="0"/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b="1" dirty="0" err="1"/>
              <a:t>Vorrei</a:t>
            </a:r>
            <a:r>
              <a:rPr b="1" dirty="0"/>
              <a:t> </a:t>
            </a:r>
            <a:r>
              <a:rPr lang="en-US" b="1" dirty="0"/>
              <a:t>_______</a:t>
            </a:r>
            <a:r>
              <a:rPr b="1" dirty="0"/>
              <a:t>, per </a:t>
            </a:r>
            <a:r>
              <a:rPr b="1" dirty="0" err="1"/>
              <a:t>favore</a:t>
            </a:r>
            <a:r>
              <a:rPr b="1" dirty="0"/>
              <a:t>.</a:t>
            </a:r>
          </a:p>
          <a:p>
            <a:pPr marL="0" indent="0">
              <a:buNone/>
            </a:pPr>
            <a:r>
              <a:rPr u="sng" dirty="0"/>
              <a:t>Barista</a:t>
            </a:r>
            <a:r>
              <a:rPr dirty="0"/>
              <a:t>: </a:t>
            </a:r>
            <a:r>
              <a:rPr lang="en-US" b="1" dirty="0"/>
              <a:t>_______ per la signora/signorina/il </a:t>
            </a:r>
            <a:r>
              <a:rPr lang="en-US" b="1" dirty="0" err="1"/>
              <a:t>ragazzo</a:t>
            </a:r>
            <a:r>
              <a:rPr lang="en-US" b="1" dirty="0"/>
              <a:t>/il signore</a:t>
            </a:r>
            <a:r>
              <a:rPr b="1" dirty="0"/>
              <a:t>. 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             (</a:t>
            </a:r>
            <a:r>
              <a:rPr b="1" dirty="0"/>
              <a:t>Sono</a:t>
            </a:r>
            <a:r>
              <a:rPr lang="en-US" b="1" dirty="0"/>
              <a:t>)</a:t>
            </a:r>
            <a:r>
              <a:rPr b="1" dirty="0"/>
              <a:t> 1 euro.</a:t>
            </a:r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b="1" dirty="0"/>
              <a:t>Ecco </a:t>
            </a:r>
            <a:r>
              <a:rPr b="1" dirty="0" err="1"/>
              <a:t>i</a:t>
            </a:r>
            <a:r>
              <a:rPr b="1" dirty="0"/>
              <a:t> soldi.</a:t>
            </a:r>
            <a:endParaRPr lang="it-IT" b="1" dirty="0"/>
          </a:p>
          <a:p>
            <a:pPr marL="0" indent="0">
              <a:buNone/>
            </a:pPr>
            <a:r>
              <a:rPr lang="it-IT" u="sng" dirty="0"/>
              <a:t>Barista</a:t>
            </a:r>
            <a:r>
              <a:rPr lang="it-IT" dirty="0"/>
              <a:t>: </a:t>
            </a:r>
            <a:r>
              <a:rPr lang="it-IT" b="1" dirty="0"/>
              <a:t>Grazie.</a:t>
            </a:r>
          </a:p>
          <a:p>
            <a:pPr marL="0" indent="0">
              <a:buNone/>
            </a:pPr>
            <a:endParaRPr dirty="0"/>
          </a:p>
          <a:p>
            <a:r>
              <a:rPr dirty="0"/>
              <a:t>→ </a:t>
            </a:r>
            <a:r>
              <a:rPr lang="ja-JP" altLang="it-IT" dirty="0"/>
              <a:t>交替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6A21-24A1-25C2-0C17-40038A19B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8B9E-AE99-5C0F-E91B-3663127E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 err="1"/>
              <a:t>Role</a:t>
            </a:r>
            <a:r>
              <a:rPr lang="it-IT" altLang="ja-JP" b="1" dirty="0"/>
              <a:t>-play </a:t>
            </a:r>
            <a:r>
              <a:rPr lang="ja-JP" altLang="it-IT" b="1" dirty="0"/>
              <a:t>ロールプレイ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1B180-7955-A4AA-259C-61E68A181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In </a:t>
            </a:r>
            <a:r>
              <a:rPr dirty="0" err="1"/>
              <a:t>coppia</a:t>
            </a:r>
            <a:r>
              <a:rPr lang="ja-JP" altLang="it-IT" dirty="0"/>
              <a:t>ペアで</a:t>
            </a:r>
            <a:r>
              <a:rPr dirty="0"/>
              <a:t> (</a:t>
            </a:r>
            <a:r>
              <a:rPr dirty="0" err="1"/>
              <a:t>Cliente</a:t>
            </a:r>
            <a:r>
              <a:rPr lang="ja-JP" altLang="it-IT" dirty="0"/>
              <a:t>お客さん</a:t>
            </a:r>
            <a:r>
              <a:rPr dirty="0"/>
              <a:t> e Barista</a:t>
            </a:r>
            <a:r>
              <a:rPr lang="ja-JP" altLang="it-IT" dirty="0"/>
              <a:t>店員さん</a:t>
            </a:r>
            <a:r>
              <a:rPr dirty="0"/>
              <a:t>):</a:t>
            </a:r>
          </a:p>
          <a:p>
            <a:endParaRPr lang="en-US" dirty="0"/>
          </a:p>
          <a:p>
            <a:pPr marL="0" indent="0">
              <a:buNone/>
            </a:pPr>
            <a:r>
              <a:rPr lang="en" altLang="ja-JP" u="sng" dirty="0"/>
              <a:t>Barista</a:t>
            </a:r>
            <a:r>
              <a:rPr lang="en" altLang="ja-JP" dirty="0"/>
              <a:t>: </a:t>
            </a:r>
            <a:r>
              <a:rPr lang="en" altLang="ja-JP" b="1" dirty="0"/>
              <a:t>Buongiorno. Cosa le </a:t>
            </a:r>
            <a:r>
              <a:rPr lang="en" altLang="ja-JP" b="1" dirty="0" err="1"/>
              <a:t>offro</a:t>
            </a:r>
            <a:r>
              <a:rPr lang="en" altLang="ja-JP" b="1" dirty="0"/>
              <a:t>?</a:t>
            </a:r>
            <a:endParaRPr b="1" dirty="0"/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lang="en-US" b="1" dirty="0" err="1"/>
              <a:t>Quanto</a:t>
            </a:r>
            <a:r>
              <a:rPr lang="en-US" b="1" dirty="0"/>
              <a:t> costa _______?</a:t>
            </a:r>
            <a:endParaRPr b="1" dirty="0"/>
          </a:p>
          <a:p>
            <a:pPr marL="0" indent="0">
              <a:buNone/>
            </a:pPr>
            <a:r>
              <a:rPr u="sng" dirty="0"/>
              <a:t>Barista</a:t>
            </a:r>
            <a:r>
              <a:rPr dirty="0"/>
              <a:t>: </a:t>
            </a:r>
            <a:r>
              <a:rPr lang="en-US" dirty="0"/>
              <a:t>_______</a:t>
            </a:r>
            <a:r>
              <a:rPr lang="en-US" b="1" dirty="0"/>
              <a:t>costa 1 euro e 50</a:t>
            </a:r>
            <a:r>
              <a:rPr b="1" dirty="0"/>
              <a:t>.</a:t>
            </a:r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lang="en-US" b="1" dirty="0"/>
              <a:t>Allora </a:t>
            </a:r>
            <a:r>
              <a:rPr lang="en-US" b="1" dirty="0" err="1"/>
              <a:t>prendo</a:t>
            </a:r>
            <a:r>
              <a:rPr lang="en-US" b="1" dirty="0"/>
              <a:t> _______. […] Il </a:t>
            </a:r>
            <a:r>
              <a:rPr lang="en-US" b="1" dirty="0" err="1"/>
              <a:t>conto</a:t>
            </a:r>
            <a:r>
              <a:rPr lang="en-US" b="1" dirty="0"/>
              <a:t> per </a:t>
            </a:r>
            <a:r>
              <a:rPr lang="en-US" b="1" dirty="0" err="1"/>
              <a:t>favore</a:t>
            </a:r>
            <a:r>
              <a:rPr lang="en-US" b="1" dirty="0"/>
              <a:t>.</a:t>
            </a:r>
            <a:endParaRPr lang="it-IT" b="1" dirty="0"/>
          </a:p>
          <a:p>
            <a:pPr marL="0" indent="0">
              <a:buNone/>
            </a:pPr>
            <a:r>
              <a:rPr lang="it-IT" u="sng" dirty="0"/>
              <a:t>Barista</a:t>
            </a:r>
            <a:r>
              <a:rPr lang="it-IT" dirty="0"/>
              <a:t>: </a:t>
            </a:r>
            <a:r>
              <a:rPr lang="it-IT" b="1" dirty="0"/>
              <a:t>Ecco a lei. Grazie e arrivederci.</a:t>
            </a:r>
          </a:p>
          <a:p>
            <a:pPr marL="0" indent="0">
              <a:buNone/>
            </a:pPr>
            <a:endParaRPr dirty="0"/>
          </a:p>
          <a:p>
            <a:r>
              <a:rPr dirty="0"/>
              <a:t>→ </a:t>
            </a:r>
            <a:r>
              <a:rPr lang="ja-JP" altLang="it-IT" dirty="0"/>
              <a:t>交替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118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8C49E-0AAA-75B9-492F-FC3C00BA8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D4AEF-E44B-9B6D-074E-6DE256277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 err="1"/>
              <a:t>Role</a:t>
            </a:r>
            <a:r>
              <a:rPr lang="it-IT" altLang="ja-JP" b="1" dirty="0"/>
              <a:t>-play </a:t>
            </a:r>
            <a:r>
              <a:rPr lang="ja-JP" altLang="it-IT" b="1" dirty="0"/>
              <a:t>ロールプレイ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FFC1A-2C10-E36B-63FE-48308B222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r>
              <a:rPr dirty="0"/>
              <a:t>In </a:t>
            </a:r>
            <a:r>
              <a:rPr dirty="0" err="1"/>
              <a:t>coppia</a:t>
            </a:r>
            <a:r>
              <a:rPr lang="ja-JP" altLang="it-IT" dirty="0"/>
              <a:t>ペアで</a:t>
            </a:r>
            <a:r>
              <a:rPr dirty="0"/>
              <a:t> (</a:t>
            </a:r>
            <a:r>
              <a:rPr dirty="0" err="1"/>
              <a:t>Cliente</a:t>
            </a:r>
            <a:r>
              <a:rPr lang="ja-JP" altLang="it-IT" dirty="0"/>
              <a:t>お客さん</a:t>
            </a:r>
            <a:r>
              <a:rPr dirty="0"/>
              <a:t> e Barista</a:t>
            </a:r>
            <a:r>
              <a:rPr lang="ja-JP" altLang="it-IT" dirty="0"/>
              <a:t>店員さん</a:t>
            </a:r>
            <a:r>
              <a:rPr dirty="0"/>
              <a:t>):</a:t>
            </a:r>
          </a:p>
          <a:p>
            <a:endParaRPr lang="en-US" dirty="0"/>
          </a:p>
          <a:p>
            <a:pPr marL="0" indent="0">
              <a:buNone/>
            </a:pPr>
            <a:r>
              <a:rPr lang="en" altLang="ja-JP" u="sng" dirty="0"/>
              <a:t>Barista</a:t>
            </a:r>
            <a:r>
              <a:rPr lang="en" altLang="ja-JP" dirty="0"/>
              <a:t>: </a:t>
            </a:r>
            <a:r>
              <a:rPr lang="en" altLang="ja-JP" b="1" dirty="0"/>
              <a:t>Buongiorno. Mi </a:t>
            </a:r>
            <a:r>
              <a:rPr lang="en" altLang="ja-JP" b="1" dirty="0" err="1"/>
              <a:t>dica</a:t>
            </a:r>
            <a:r>
              <a:rPr lang="en" altLang="ja-JP" b="1" dirty="0"/>
              <a:t>.</a:t>
            </a:r>
            <a:endParaRPr b="1" dirty="0"/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lang="en-US" b="1" dirty="0" err="1"/>
              <a:t>Avete</a:t>
            </a:r>
            <a:r>
              <a:rPr lang="en-US" b="1" dirty="0"/>
              <a:t>/fate _______?</a:t>
            </a:r>
            <a:endParaRPr b="1" dirty="0"/>
          </a:p>
          <a:p>
            <a:pPr marL="0" indent="0">
              <a:buNone/>
            </a:pPr>
            <a:r>
              <a:rPr u="sng" dirty="0"/>
              <a:t>Barista</a:t>
            </a:r>
            <a:r>
              <a:rPr dirty="0"/>
              <a:t>: </a:t>
            </a:r>
            <a:r>
              <a:rPr lang="en-US" b="1" dirty="0" err="1">
                <a:solidFill>
                  <a:srgbClr val="FF0000"/>
                </a:solidFill>
              </a:rPr>
              <a:t>Sì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  <a:r>
              <a:rPr lang="en-US" b="1" dirty="0" err="1">
                <a:solidFill>
                  <a:srgbClr val="FF0000"/>
                </a:solidFill>
              </a:rPr>
              <a:t>Quanti</a:t>
            </a:r>
            <a:r>
              <a:rPr lang="en-US" b="1" dirty="0">
                <a:solidFill>
                  <a:srgbClr val="FF0000"/>
                </a:solidFill>
              </a:rPr>
              <a:t> ______?</a:t>
            </a:r>
            <a:r>
              <a:rPr lang="en-US" b="1" dirty="0"/>
              <a:t>/</a:t>
            </a:r>
            <a:r>
              <a:rPr lang="en-US" b="1" dirty="0">
                <a:solidFill>
                  <a:srgbClr val="0070C0"/>
                </a:solidFill>
              </a:rPr>
              <a:t>No, mi </a:t>
            </a:r>
            <a:r>
              <a:rPr lang="en-US" b="1" dirty="0" err="1">
                <a:solidFill>
                  <a:srgbClr val="0070C0"/>
                </a:solidFill>
              </a:rPr>
              <a:t>dispiace</a:t>
            </a:r>
            <a:r>
              <a:rPr lang="en-US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lang="en-US" b="1" dirty="0">
                <a:solidFill>
                  <a:srgbClr val="FF0000"/>
                </a:solidFill>
              </a:rPr>
              <a:t>Me ne </a:t>
            </a:r>
            <a:r>
              <a:rPr lang="en-US" b="1" dirty="0" err="1">
                <a:solidFill>
                  <a:srgbClr val="FF0000"/>
                </a:solidFill>
              </a:rPr>
              <a:t>dia</a:t>
            </a:r>
            <a:r>
              <a:rPr lang="en-US" b="1" dirty="0">
                <a:solidFill>
                  <a:srgbClr val="FF0000"/>
                </a:solidFill>
              </a:rPr>
              <a:t> __.  </a:t>
            </a:r>
            <a:r>
              <a:rPr lang="en-US" b="1" dirty="0"/>
              <a:t>      /</a:t>
            </a:r>
            <a:r>
              <a:rPr lang="en-US" b="1" dirty="0">
                <a:solidFill>
                  <a:srgbClr val="0070C0"/>
                </a:solidFill>
              </a:rPr>
              <a:t>Allora mi </a:t>
            </a:r>
            <a:r>
              <a:rPr lang="en-US" b="1" dirty="0" err="1">
                <a:solidFill>
                  <a:srgbClr val="0070C0"/>
                </a:solidFill>
              </a:rPr>
              <a:t>dia</a:t>
            </a:r>
            <a:r>
              <a:rPr lang="en-US" b="1" dirty="0">
                <a:solidFill>
                  <a:srgbClr val="0070C0"/>
                </a:solidFill>
              </a:rPr>
              <a:t> _______.</a:t>
            </a:r>
            <a:endParaRPr lang="it-IT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t-IT" u="sng" dirty="0"/>
              <a:t>Barista</a:t>
            </a:r>
            <a:r>
              <a:rPr lang="it-IT" dirty="0"/>
              <a:t>: </a:t>
            </a:r>
            <a:r>
              <a:rPr lang="it-IT" b="1" dirty="0"/>
              <a:t>__ euro.</a:t>
            </a:r>
          </a:p>
          <a:p>
            <a:pPr marL="0" indent="0">
              <a:buNone/>
            </a:pPr>
            <a:r>
              <a:rPr lang="en" altLang="ja-JP" u="sng" dirty="0" err="1"/>
              <a:t>Cliente</a:t>
            </a:r>
            <a:r>
              <a:rPr lang="en" altLang="ja-JP" dirty="0"/>
              <a:t>: </a:t>
            </a:r>
            <a:r>
              <a:rPr lang="en" altLang="ja-JP" b="1" dirty="0"/>
              <a:t>Ecco. </a:t>
            </a:r>
            <a:r>
              <a:rPr lang="ja-JP" altLang="en-US" b="1" dirty="0"/>
              <a:t>（お金を渡す）</a:t>
            </a:r>
            <a:endParaRPr lang="en" altLang="ja-JP" b="1" dirty="0"/>
          </a:p>
          <a:p>
            <a:pPr marL="0" indent="0">
              <a:buNone/>
            </a:pPr>
            <a:r>
              <a:rPr lang="it-IT" altLang="ja-JP" u="sng" dirty="0"/>
              <a:t>Barista</a:t>
            </a:r>
            <a:r>
              <a:rPr lang="it-IT" altLang="ja-JP" dirty="0"/>
              <a:t>: </a:t>
            </a:r>
            <a:r>
              <a:rPr lang="it-IT" altLang="ja-JP" b="1" dirty="0"/>
              <a:t>Grazie e buona giornata!</a:t>
            </a:r>
          </a:p>
          <a:p>
            <a:pPr marL="0" indent="0">
              <a:buNone/>
            </a:pPr>
            <a:r>
              <a:rPr lang="en" altLang="ja-JP" u="sng" dirty="0" err="1"/>
              <a:t>Cliente</a:t>
            </a:r>
            <a:r>
              <a:rPr lang="en" altLang="ja-JP" dirty="0"/>
              <a:t>: </a:t>
            </a:r>
            <a:r>
              <a:rPr lang="en" altLang="ja-JP" b="1" dirty="0"/>
              <a:t>Prego, </a:t>
            </a:r>
            <a:r>
              <a:rPr lang="en" altLang="ja-JP" b="1" dirty="0" err="1"/>
              <a:t>anche</a:t>
            </a:r>
            <a:r>
              <a:rPr lang="en" altLang="ja-JP" b="1" dirty="0"/>
              <a:t> a lei!</a:t>
            </a:r>
            <a:endParaRPr lang="it-IT" b="1" dirty="0"/>
          </a:p>
          <a:p>
            <a:pPr marL="0" indent="0">
              <a:buNone/>
            </a:pPr>
            <a:endParaRPr dirty="0"/>
          </a:p>
          <a:p>
            <a:r>
              <a:rPr dirty="0"/>
              <a:t>→ </a:t>
            </a:r>
            <a:r>
              <a:rPr lang="ja-JP" altLang="it-IT" dirty="0"/>
              <a:t>交替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0867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42CE3-6602-6507-9935-D329C2A69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78EAC-3108-0DB3-FE9B-113F2DE5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 err="1"/>
              <a:t>Role</a:t>
            </a:r>
            <a:r>
              <a:rPr lang="it-IT" altLang="ja-JP" b="1" dirty="0"/>
              <a:t>-play </a:t>
            </a:r>
            <a:r>
              <a:rPr lang="ja-JP" altLang="it-IT" b="1" dirty="0"/>
              <a:t>ロールプレイ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F6410-4B30-BBBA-3C87-0B4F97B71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dirty="0"/>
              <a:t>In </a:t>
            </a:r>
            <a:r>
              <a:rPr dirty="0" err="1"/>
              <a:t>coppia</a:t>
            </a:r>
            <a:r>
              <a:rPr lang="ja-JP" altLang="it-IT" dirty="0"/>
              <a:t>ペアで</a:t>
            </a:r>
            <a:r>
              <a:rPr dirty="0"/>
              <a:t> (</a:t>
            </a:r>
            <a:r>
              <a:rPr dirty="0" err="1"/>
              <a:t>Cliente</a:t>
            </a:r>
            <a:r>
              <a:rPr lang="ja-JP" altLang="it-IT" dirty="0"/>
              <a:t>お客さん</a:t>
            </a:r>
            <a:r>
              <a:rPr dirty="0"/>
              <a:t> e Barista</a:t>
            </a:r>
            <a:r>
              <a:rPr lang="ja-JP" altLang="it-IT" dirty="0"/>
              <a:t>店員さん</a:t>
            </a:r>
            <a:r>
              <a:rPr dirty="0"/>
              <a:t>):</a:t>
            </a:r>
          </a:p>
          <a:p>
            <a:endParaRPr lang="en-US" dirty="0"/>
          </a:p>
          <a:p>
            <a:pPr marL="0" indent="0" algn="l">
              <a:buNone/>
            </a:pPr>
            <a:r>
              <a:rPr lang="en" altLang="ja-JP" u="sng" dirty="0" err="1"/>
              <a:t>Cliente</a:t>
            </a:r>
            <a:r>
              <a:rPr lang="en" altLang="ja-JP" dirty="0"/>
              <a:t>: </a:t>
            </a:r>
            <a:r>
              <a:rPr lang="en" altLang="ja-JP" b="1" dirty="0"/>
              <a:t>Il cornetto </a:t>
            </a:r>
            <a:r>
              <a:rPr lang="en" altLang="ja-JP" b="1" dirty="0" err="1"/>
              <a:t>è</a:t>
            </a:r>
            <a:r>
              <a:rPr lang="en" altLang="ja-JP" b="1" dirty="0"/>
              <a:t> freddo. Me lo </a:t>
            </a:r>
            <a:r>
              <a:rPr lang="en-US" b="1" dirty="0" err="1"/>
              <a:t>può</a:t>
            </a:r>
            <a:r>
              <a:rPr lang="en-US" b="1" dirty="0"/>
              <a:t> </a:t>
            </a:r>
            <a:r>
              <a:rPr lang="en-US" b="1" dirty="0" err="1"/>
              <a:t>riscaldare</a:t>
            </a:r>
            <a:r>
              <a:rPr lang="en-US" b="1" dirty="0"/>
              <a:t>?</a:t>
            </a:r>
          </a:p>
          <a:p>
            <a:pPr marL="0" indent="0" algn="l">
              <a:buNone/>
            </a:pPr>
            <a:r>
              <a:rPr lang="en-US" u="sng" dirty="0"/>
              <a:t>Barista</a:t>
            </a:r>
            <a:r>
              <a:rPr dirty="0"/>
              <a:t>: </a:t>
            </a:r>
            <a:r>
              <a:rPr lang="en-US" b="1" dirty="0" err="1"/>
              <a:t>Certo</a:t>
            </a:r>
            <a:r>
              <a:rPr lang="en-US" b="1" dirty="0"/>
              <a:t>.</a:t>
            </a:r>
            <a:endParaRPr b="1" dirty="0"/>
          </a:p>
          <a:p>
            <a:pPr marL="0" indent="0">
              <a:buNone/>
            </a:pPr>
            <a:endParaRPr dirty="0"/>
          </a:p>
          <a:p>
            <a:r>
              <a:rPr dirty="0"/>
              <a:t>→ </a:t>
            </a:r>
            <a:r>
              <a:rPr lang="ja-JP" altLang="it-IT"/>
              <a:t>交替</a:t>
            </a:r>
            <a:endParaRPr lang="en-US" altLang="ja-JP" dirty="0"/>
          </a:p>
          <a:p>
            <a:endParaRPr lang="en-US" dirty="0"/>
          </a:p>
          <a:p>
            <a:pPr marL="0" indent="0" algn="l">
              <a:buNone/>
            </a:pPr>
            <a:r>
              <a:rPr lang="en" altLang="ja-JP" u="sng" dirty="0"/>
              <a:t>Barista</a:t>
            </a:r>
            <a:r>
              <a:rPr lang="en" altLang="ja-JP" dirty="0"/>
              <a:t>: </a:t>
            </a:r>
            <a:r>
              <a:rPr lang="en" altLang="ja-JP" b="1" dirty="0"/>
              <a:t>Il cornetto </a:t>
            </a:r>
            <a:r>
              <a:rPr lang="en" altLang="ja-JP" b="1" dirty="0" err="1"/>
              <a:t>è</a:t>
            </a:r>
            <a:r>
              <a:rPr lang="en" altLang="ja-JP" b="1" dirty="0"/>
              <a:t> freddo. </a:t>
            </a:r>
            <a:r>
              <a:rPr lang="en" altLang="ja-JP" b="1" dirty="0" err="1"/>
              <a:t>Glielo</a:t>
            </a:r>
            <a:r>
              <a:rPr lang="en" altLang="ja-JP" b="1" dirty="0"/>
              <a:t> </a:t>
            </a:r>
            <a:r>
              <a:rPr lang="en" altLang="ja-JP" b="1" dirty="0" err="1"/>
              <a:t>riscaldo</a:t>
            </a:r>
            <a:r>
              <a:rPr lang="en" altLang="ja-JP" b="1" dirty="0"/>
              <a:t>?</a:t>
            </a:r>
          </a:p>
          <a:p>
            <a:pPr marL="0" indent="0" algn="l">
              <a:buNone/>
            </a:pPr>
            <a:r>
              <a:rPr lang="en" altLang="ja-JP" u="sng" dirty="0" err="1"/>
              <a:t>Cliente</a:t>
            </a:r>
            <a:r>
              <a:rPr lang="en" altLang="ja-JP" dirty="0"/>
              <a:t>: </a:t>
            </a:r>
            <a:r>
              <a:rPr lang="en-US" altLang="ja-JP" b="1" dirty="0" err="1"/>
              <a:t>Sì</a:t>
            </a:r>
            <a:r>
              <a:rPr lang="en-US" altLang="ja-JP" b="1" dirty="0"/>
              <a:t>, </a:t>
            </a:r>
            <a:r>
              <a:rPr lang="en-US" altLang="ja-JP" b="1" dirty="0" err="1"/>
              <a:t>grazie</a:t>
            </a:r>
            <a:r>
              <a:rPr lang="en-US" altLang="ja-JP" b="1" dirty="0"/>
              <a:t>. </a:t>
            </a:r>
            <a:endParaRPr lang="en" altLang="ja-JP" b="1" dirty="0"/>
          </a:p>
        </p:txBody>
      </p:sp>
    </p:spTree>
    <p:extLst>
      <p:ext uri="{BB962C8B-B14F-4D97-AF65-F5344CB8AC3E}">
        <p14:creationId xmlns:p14="http://schemas.microsoft.com/office/powerpoint/2010/main" val="649190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40535-F626-1528-BBED-7AA45FE0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6C35A-8679-AC38-AE93-0E1476D2C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/>
              <a:t>まとめ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61EB3-2F11-76CC-AD71-746C944F5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3538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店員さんにこのように話しかけられる</a:t>
            </a:r>
            <a:r>
              <a:rPr lang="en-US" dirty="0"/>
              <a:t>。</a:t>
            </a:r>
            <a:br>
              <a:rPr lang="en-US" dirty="0"/>
            </a:br>
            <a:r>
              <a:rPr lang="ja-JP" altLang="en-US" b="1"/>
              <a:t>→</a:t>
            </a:r>
            <a:r>
              <a:rPr lang="en-US" altLang="ja-JP" b="1" dirty="0"/>
              <a:t> Prego./ Mi </a:t>
            </a:r>
            <a:r>
              <a:rPr lang="en-US" altLang="ja-JP" b="1" dirty="0" err="1"/>
              <a:t>dica</a:t>
            </a:r>
            <a:r>
              <a:rPr lang="en-US" altLang="ja-JP" b="1" dirty="0"/>
              <a:t>./ Cosa le </a:t>
            </a:r>
            <a:r>
              <a:rPr lang="en-US" altLang="ja-JP" b="1" dirty="0" err="1"/>
              <a:t>offro</a:t>
            </a:r>
            <a:r>
              <a:rPr lang="en-US" altLang="ja-JP" b="1" dirty="0"/>
              <a:t>?</a:t>
            </a:r>
            <a:endParaRPr lang="en-US" dirty="0"/>
          </a:p>
          <a:p>
            <a:pPr marL="0" indent="0">
              <a:buNone/>
            </a:pPr>
            <a:r>
              <a:rPr lang="ja-JP" altLang="en-US"/>
              <a:t>注文をするとき。→</a:t>
            </a:r>
            <a:r>
              <a:rPr lang="en-US" altLang="ja-JP" dirty="0"/>
              <a:t> </a:t>
            </a:r>
            <a:r>
              <a:rPr lang="en" altLang="ja-JP" b="1" dirty="0" err="1"/>
              <a:t>Vorrei</a:t>
            </a:r>
            <a:r>
              <a:rPr lang="en" altLang="ja-JP" b="1" dirty="0"/>
              <a:t>/</a:t>
            </a:r>
            <a:r>
              <a:rPr lang="en" altLang="ja-JP" b="1" dirty="0" err="1"/>
              <a:t>Prendo</a:t>
            </a:r>
            <a:r>
              <a:rPr lang="en" altLang="ja-JP" b="1" dirty="0"/>
              <a:t>/Mi </a:t>
            </a:r>
            <a:r>
              <a:rPr lang="en" altLang="ja-JP" b="1" dirty="0" err="1"/>
              <a:t>dia</a:t>
            </a:r>
            <a:r>
              <a:rPr lang="en" altLang="ja-JP" b="1" dirty="0"/>
              <a:t> _____, per </a:t>
            </a:r>
            <a:r>
              <a:rPr lang="en" altLang="ja-JP" b="1" dirty="0" err="1"/>
              <a:t>favore</a:t>
            </a:r>
            <a:r>
              <a:rPr lang="en" altLang="ja-JP" b="1" dirty="0"/>
              <a:t>.</a:t>
            </a:r>
          </a:p>
          <a:p>
            <a:pPr marL="0" indent="0">
              <a:buNone/>
            </a:pPr>
            <a:r>
              <a:rPr lang="ja-JP" altLang="en-US"/>
              <a:t>何か（一般）を頼むとき→</a:t>
            </a:r>
            <a:r>
              <a:rPr lang="en-US" altLang="ja-JP" dirty="0"/>
              <a:t> (</a:t>
            </a:r>
            <a:r>
              <a:rPr lang="en-US" altLang="ja-JP" b="1" dirty="0"/>
              <a:t>Il </a:t>
            </a:r>
            <a:r>
              <a:rPr lang="en-US" altLang="ja-JP" b="1" dirty="0" err="1"/>
              <a:t>conto</a:t>
            </a:r>
            <a:r>
              <a:rPr lang="en-US" altLang="ja-JP" b="1" dirty="0"/>
              <a:t>), per </a:t>
            </a:r>
            <a:r>
              <a:rPr lang="en-US" altLang="ja-JP" b="1" dirty="0" err="1"/>
              <a:t>favore</a:t>
            </a:r>
            <a:r>
              <a:rPr lang="en-US" altLang="ja-JP" b="1" dirty="0"/>
              <a:t>.</a:t>
            </a:r>
            <a:r>
              <a:rPr lang="en-US" altLang="ja-JP" dirty="0"/>
              <a:t> </a:t>
            </a:r>
          </a:p>
          <a:p>
            <a:pPr marL="0" indent="0">
              <a:buNone/>
            </a:pPr>
            <a:r>
              <a:rPr lang="ja-JP" altLang="it-IT"/>
              <a:t>いくら</a:t>
            </a:r>
            <a:r>
              <a:rPr lang="ja-JP" altLang="en-US"/>
              <a:t>かいくつかを聞くとき。</a:t>
            </a:r>
            <a:r>
              <a:rPr lang="en" altLang="ja-JP" b="1" dirty="0"/>
              <a:t> </a:t>
            </a:r>
            <a:r>
              <a:rPr lang="en" altLang="ja-JP" b="1" dirty="0" err="1"/>
              <a:t>Quanto</a:t>
            </a:r>
            <a:r>
              <a:rPr lang="en" altLang="ja-JP" b="1" dirty="0"/>
              <a:t> costa? </a:t>
            </a:r>
            <a:r>
              <a:rPr lang="en" altLang="ja-JP" b="1" dirty="0" err="1"/>
              <a:t>Quanti</a:t>
            </a:r>
            <a:r>
              <a:rPr lang="en" altLang="ja-JP" b="1" dirty="0"/>
              <a:t> ne </a:t>
            </a:r>
            <a:r>
              <a:rPr lang="en" altLang="ja-JP" b="1" dirty="0" err="1"/>
              <a:t>vuole</a:t>
            </a:r>
            <a:r>
              <a:rPr lang="en" altLang="ja-JP" b="1" dirty="0"/>
              <a:t>?</a:t>
            </a:r>
            <a:endParaRPr dirty="0"/>
          </a:p>
          <a:p>
            <a:pPr marL="0" indent="0">
              <a:buNone/>
            </a:pPr>
            <a:r>
              <a:rPr lang="ja-JP" altLang="en-US"/>
              <a:t>何かを渡すもしくは指すとき</a:t>
            </a:r>
            <a:r>
              <a:rPr b="1" dirty="0"/>
              <a:t>Ecco </a:t>
            </a:r>
            <a:r>
              <a:rPr b="1" dirty="0" err="1"/>
              <a:t>i</a:t>
            </a:r>
            <a:r>
              <a:rPr b="1" dirty="0"/>
              <a:t> soldi</a:t>
            </a:r>
            <a:r>
              <a:rPr lang="en-US" b="1" dirty="0"/>
              <a:t>/il </a:t>
            </a:r>
            <a:r>
              <a:rPr lang="en-US" b="1" dirty="0" err="1"/>
              <a:t>conto</a:t>
            </a:r>
            <a:r>
              <a:rPr lang="en-US" b="1" dirty="0"/>
              <a:t>/a lei</a:t>
            </a:r>
            <a:r>
              <a:rPr b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91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C793CE-1764-751B-DB70-F85CE06C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/>
              <a:t>Lezione</a:t>
            </a:r>
            <a:r>
              <a:rPr kumimoji="1" lang="en-US" altLang="ja-JP" b="1" dirty="0"/>
              <a:t> 6: </a:t>
            </a:r>
            <a:r>
              <a:rPr kumimoji="1" lang="ja-JP" altLang="en-US" b="1" dirty="0"/>
              <a:t>提示の副詞</a:t>
            </a:r>
            <a:r>
              <a:rPr kumimoji="1" lang="en-US" altLang="ja-JP" b="1" dirty="0"/>
              <a:t>Ecco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236290-7431-E60C-BCFD-F71BBA841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/>
              <a:t>提示の副詞</a:t>
            </a:r>
            <a:r>
              <a:rPr kumimoji="1" lang="en-US" altLang="ja-JP" dirty="0" err="1"/>
              <a:t>ecco</a:t>
            </a:r>
            <a:r>
              <a:rPr kumimoji="1" lang="ja-JP" altLang="en-US"/>
              <a:t>は、相手の注意を喚起し、「ほら」「ここです」などの意味を表すが、名詞・代名詞を伴うと、「ほら</a:t>
            </a:r>
            <a:r>
              <a:rPr kumimoji="1" lang="en-US" altLang="ja-JP" dirty="0"/>
              <a:t>〜</a:t>
            </a:r>
            <a:r>
              <a:rPr kumimoji="1" lang="ja-JP" altLang="en-US"/>
              <a:t>がいます，あります」「ほら</a:t>
            </a:r>
            <a:r>
              <a:rPr kumimoji="1" lang="en-US" altLang="ja-JP" dirty="0"/>
              <a:t>〜</a:t>
            </a:r>
            <a:r>
              <a:rPr kumimoji="1" lang="ja-JP" altLang="en-US"/>
              <a:t>がやってきた」などを意味する表現を作る。</a:t>
            </a: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kumimoji="1" lang="en-US" altLang="ja-JP" b="1" dirty="0"/>
              <a:t>Ecco il </a:t>
            </a:r>
            <a:r>
              <a:rPr kumimoji="1" lang="en-US" altLang="ja-JP" b="1" dirty="0" err="1"/>
              <a:t>treno</a:t>
            </a:r>
            <a:r>
              <a:rPr kumimoji="1" lang="en-US" altLang="ja-JP" b="1" dirty="0"/>
              <a:t>!</a:t>
            </a:r>
            <a:r>
              <a:rPr kumimoji="1" lang="ja-JP" altLang="en-US"/>
              <a:t>ほら電車がやってきた</a:t>
            </a:r>
            <a:endParaRPr kumimoji="1" lang="en-US" altLang="ja-JP" b="1" dirty="0"/>
          </a:p>
          <a:p>
            <a:pPr marL="0" indent="0">
              <a:buNone/>
            </a:pPr>
            <a:r>
              <a:rPr lang="en-US" altLang="ja-JP" b="1" dirty="0"/>
              <a:t>Ecco la </a:t>
            </a:r>
            <a:r>
              <a:rPr lang="en-US" altLang="ja-JP" b="1" dirty="0" err="1"/>
              <a:t>nonna</a:t>
            </a:r>
            <a:r>
              <a:rPr lang="en-US" altLang="ja-JP" b="1" dirty="0"/>
              <a:t>!</a:t>
            </a:r>
            <a:r>
              <a:rPr kumimoji="1" lang="ja-JP" altLang="en-US"/>
              <a:t>ほら</a:t>
            </a:r>
            <a:r>
              <a:rPr lang="ja-JP" altLang="en-US"/>
              <a:t>祖母</a:t>
            </a:r>
            <a:r>
              <a:rPr kumimoji="1" lang="ja-JP" altLang="en-US"/>
              <a:t>がいる</a:t>
            </a:r>
            <a:endParaRPr lang="en-US" altLang="ja-JP" b="1" dirty="0"/>
          </a:p>
          <a:p>
            <a:pPr marL="0" indent="0">
              <a:buNone/>
            </a:pPr>
            <a:r>
              <a:rPr kumimoji="1" lang="en-US" altLang="ja-JP" b="1" dirty="0"/>
              <a:t>Ecco qui la </a:t>
            </a:r>
            <a:r>
              <a:rPr kumimoji="1" lang="en-US" altLang="ja-JP" b="1" dirty="0" err="1"/>
              <a:t>chiave</a:t>
            </a:r>
            <a:r>
              <a:rPr kumimoji="1" lang="en-US" altLang="ja-JP" b="1" dirty="0"/>
              <a:t>!</a:t>
            </a:r>
            <a:r>
              <a:rPr kumimoji="1" lang="ja-JP" altLang="en-US"/>
              <a:t>ほら鍵はここにある</a:t>
            </a:r>
            <a:endParaRPr kumimoji="1"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950878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AF25-EAC6-6C91-DCCC-E3CB121B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EC7C8A-EE82-22B4-CA23-DDD0D0894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6: numeri </a:t>
            </a:r>
            <a:r>
              <a:rPr lang="ja-JP" altLang="it-IT" b="1" dirty="0"/>
              <a:t>数字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CFA4E6-3236-91A4-B572-2B50E0AB7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973826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200" dirty="0"/>
              <a:t>1 uno</a:t>
            </a:r>
          </a:p>
          <a:p>
            <a:pPr marL="0" indent="0">
              <a:buNone/>
            </a:pPr>
            <a:r>
              <a:rPr lang="it-IT" sz="3200" dirty="0"/>
              <a:t>2 due</a:t>
            </a:r>
          </a:p>
          <a:p>
            <a:pPr marL="0" indent="0">
              <a:buNone/>
            </a:pPr>
            <a:r>
              <a:rPr lang="it-IT" sz="3200" dirty="0"/>
              <a:t>3 tre</a:t>
            </a:r>
          </a:p>
          <a:p>
            <a:pPr marL="0" indent="0">
              <a:buNone/>
            </a:pPr>
            <a:r>
              <a:rPr lang="it-IT" sz="3200" dirty="0"/>
              <a:t>4 quattro</a:t>
            </a:r>
          </a:p>
          <a:p>
            <a:pPr marL="0" indent="0">
              <a:buNone/>
            </a:pPr>
            <a:r>
              <a:rPr lang="it-IT" sz="3200" dirty="0"/>
              <a:t>5 cinque</a:t>
            </a:r>
          </a:p>
          <a:p>
            <a:pPr marL="0" indent="0">
              <a:buNone/>
            </a:pPr>
            <a:r>
              <a:rPr lang="it-IT" sz="3200" dirty="0"/>
              <a:t>6 sei</a:t>
            </a:r>
          </a:p>
          <a:p>
            <a:pPr marL="0" indent="0">
              <a:buNone/>
            </a:pPr>
            <a:r>
              <a:rPr lang="it-IT" sz="3200" dirty="0"/>
              <a:t>7 sette</a:t>
            </a:r>
          </a:p>
          <a:p>
            <a:pPr marL="0" indent="0">
              <a:buNone/>
            </a:pPr>
            <a:r>
              <a:rPr lang="it-IT" sz="3200" dirty="0"/>
              <a:t>8 otto</a:t>
            </a:r>
          </a:p>
          <a:p>
            <a:pPr marL="0" indent="0">
              <a:buNone/>
            </a:pPr>
            <a:r>
              <a:rPr lang="it-IT" sz="3200" dirty="0"/>
              <a:t>9 nove</a:t>
            </a:r>
          </a:p>
          <a:p>
            <a:pPr marL="0" indent="0">
              <a:buNone/>
            </a:pPr>
            <a:r>
              <a:rPr lang="it-IT" sz="3200" dirty="0"/>
              <a:t>10 dieci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B87EEC16-4CB3-7FB8-8D4F-9FCBC4438B75}"/>
              </a:ext>
            </a:extLst>
          </p:cNvPr>
          <p:cNvSpPr txBox="1">
            <a:spLocks/>
          </p:cNvSpPr>
          <p:nvPr/>
        </p:nvSpPr>
        <p:spPr>
          <a:xfrm>
            <a:off x="2963368" y="1825621"/>
            <a:ext cx="2902975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11 undici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12 dodici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13 tredici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14 quattordici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15 quindici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16 sedici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17 diciassette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18 diciotto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19 diciannove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20 venti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CA937C79-CA41-F2A5-7162-20F9B74B62DF}"/>
              </a:ext>
            </a:extLst>
          </p:cNvPr>
          <p:cNvSpPr txBox="1">
            <a:spLocks/>
          </p:cNvSpPr>
          <p:nvPr/>
        </p:nvSpPr>
        <p:spPr>
          <a:xfrm>
            <a:off x="5795392" y="1825625"/>
            <a:ext cx="2902975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21 ven</a:t>
            </a:r>
            <a:r>
              <a:rPr lang="it-IT" sz="3200" b="1" dirty="0"/>
              <a:t>t</a:t>
            </a:r>
            <a:r>
              <a:rPr lang="it-IT" sz="3200" u="sng" dirty="0"/>
              <a:t>u</a:t>
            </a:r>
            <a:r>
              <a:rPr lang="it-IT" sz="3200" dirty="0"/>
              <a:t>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22 venti</a:t>
            </a:r>
            <a:r>
              <a:rPr lang="it-IT" sz="3200" u="sng" dirty="0"/>
              <a:t>d</a:t>
            </a:r>
            <a:r>
              <a:rPr lang="it-IT" sz="3200" dirty="0"/>
              <a:t>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23 </a:t>
            </a:r>
            <a:r>
              <a:rPr lang="it-IT" sz="3200" dirty="0" err="1"/>
              <a:t>ventitre</a:t>
            </a: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24 ventiquattro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25 venticinque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26 ventisei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27 ventisette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28 </a:t>
            </a:r>
            <a:r>
              <a:rPr lang="it-IT" altLang="ja-JP" sz="3200" dirty="0"/>
              <a:t>ven</a:t>
            </a:r>
            <a:r>
              <a:rPr lang="it-IT" altLang="ja-JP" sz="3200" b="1" dirty="0"/>
              <a:t>t</a:t>
            </a:r>
            <a:r>
              <a:rPr lang="it-IT" altLang="ja-JP" sz="3200" u="sng" dirty="0"/>
              <a:t>o</a:t>
            </a:r>
            <a:r>
              <a:rPr lang="it-IT" altLang="ja-JP" sz="3200" dirty="0"/>
              <a:t>tto</a:t>
            </a: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29 ventinove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30 trenta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B808CCE4-C669-1D9E-551E-C07A2E7AE9AD}"/>
              </a:ext>
            </a:extLst>
          </p:cNvPr>
          <p:cNvSpPr txBox="1">
            <a:spLocks/>
          </p:cNvSpPr>
          <p:nvPr/>
        </p:nvSpPr>
        <p:spPr>
          <a:xfrm>
            <a:off x="8797159" y="1825622"/>
            <a:ext cx="3626069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ja-JP" sz="3200" dirty="0"/>
              <a:t>31 tren</a:t>
            </a:r>
            <a:r>
              <a:rPr lang="it-IT" altLang="ja-JP" sz="3200" b="1" dirty="0"/>
              <a:t>t</a:t>
            </a:r>
            <a:r>
              <a:rPr lang="it-IT" altLang="ja-JP" sz="3200" u="sng" dirty="0"/>
              <a:t>u</a:t>
            </a:r>
            <a:r>
              <a:rPr lang="it-IT" altLang="ja-JP" sz="3200" dirty="0"/>
              <a:t>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32 trentadue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38 tren</a:t>
            </a:r>
            <a:r>
              <a:rPr lang="it-IT" altLang="ja-JP" sz="3200" b="1" dirty="0"/>
              <a:t>t</a:t>
            </a:r>
            <a:r>
              <a:rPr lang="it-IT" altLang="ja-JP" sz="3200" u="sng" dirty="0"/>
              <a:t>o</a:t>
            </a:r>
            <a:r>
              <a:rPr lang="it-IT" altLang="ja-JP" sz="3200" dirty="0"/>
              <a:t>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40 quaranta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50 cinquanta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60 sessanta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70 settanta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80 ottanta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90 novanta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100 cento</a:t>
            </a:r>
          </a:p>
        </p:txBody>
      </p:sp>
    </p:spTree>
    <p:extLst>
      <p:ext uri="{BB962C8B-B14F-4D97-AF65-F5344CB8AC3E}">
        <p14:creationId xmlns:p14="http://schemas.microsoft.com/office/powerpoint/2010/main" val="2080604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BE28B-1BF1-8F50-071B-CF3140C40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15F660-DAF8-89D1-E6DC-43E89742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6: numeri </a:t>
            </a:r>
            <a:r>
              <a:rPr lang="ja-JP" altLang="it-IT" b="1"/>
              <a:t>数字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1A7523-F4BC-DE1E-AAD1-B566CC11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4"/>
            <a:ext cx="5510049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200" dirty="0"/>
              <a:t>101 centouno</a:t>
            </a:r>
          </a:p>
          <a:p>
            <a:pPr marL="0" indent="0">
              <a:buNone/>
            </a:pPr>
            <a:r>
              <a:rPr lang="it-IT" sz="3200" dirty="0"/>
              <a:t>202 </a:t>
            </a:r>
            <a:r>
              <a:rPr lang="it-IT" sz="3200" dirty="0" err="1"/>
              <a:t>duecentodue</a:t>
            </a:r>
            <a:endParaRPr lang="it-IT" sz="3200" dirty="0"/>
          </a:p>
          <a:p>
            <a:pPr marL="0" indent="0">
              <a:buNone/>
            </a:pPr>
            <a:r>
              <a:rPr lang="it-IT" sz="3200" dirty="0"/>
              <a:t>1000 mille</a:t>
            </a:r>
          </a:p>
          <a:p>
            <a:pPr marL="0" indent="0">
              <a:buNone/>
            </a:pPr>
            <a:r>
              <a:rPr lang="it-IT" sz="3200" dirty="0"/>
              <a:t>2000 duemila</a:t>
            </a:r>
          </a:p>
          <a:p>
            <a:pPr marL="0" indent="0">
              <a:buNone/>
            </a:pPr>
            <a:r>
              <a:rPr lang="it-IT" sz="3200" dirty="0"/>
              <a:t>2025 duemilaventicinque</a:t>
            </a:r>
          </a:p>
          <a:p>
            <a:pPr marL="0" indent="0">
              <a:buNone/>
            </a:pPr>
            <a:r>
              <a:rPr lang="it-IT" sz="3200" dirty="0"/>
              <a:t>10.000 diecimila</a:t>
            </a:r>
          </a:p>
          <a:p>
            <a:pPr marL="0" indent="0">
              <a:buNone/>
            </a:pPr>
            <a:r>
              <a:rPr lang="it-IT" sz="3200" dirty="0"/>
              <a:t>100.000 centomila</a:t>
            </a:r>
          </a:p>
          <a:p>
            <a:pPr marL="0" indent="0">
              <a:buNone/>
            </a:pPr>
            <a:r>
              <a:rPr lang="it-IT" sz="3200" dirty="0"/>
              <a:t>1.000.000 un milione</a:t>
            </a:r>
          </a:p>
          <a:p>
            <a:pPr marL="0" indent="0">
              <a:buNone/>
            </a:pPr>
            <a:r>
              <a:rPr lang="it-IT" sz="3200" dirty="0"/>
              <a:t>10.000.000 dieci milioni</a:t>
            </a:r>
          </a:p>
          <a:p>
            <a:pPr marL="0" indent="0">
              <a:buNone/>
            </a:pPr>
            <a:r>
              <a:rPr lang="it-IT" sz="3200" dirty="0"/>
              <a:t>1.000.000.000 un miliardo</a:t>
            </a:r>
          </a:p>
        </p:txBody>
      </p:sp>
    </p:spTree>
    <p:extLst>
      <p:ext uri="{BB962C8B-B14F-4D97-AF65-F5344CB8AC3E}">
        <p14:creationId xmlns:p14="http://schemas.microsoft.com/office/powerpoint/2010/main" val="22911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4676</TotalTime>
  <Words>1217</Words>
  <Application>Microsoft Office PowerPoint</Application>
  <PresentationFormat>Widescreen</PresentationFormat>
  <Paragraphs>240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5" baseType="lpstr">
      <vt:lpstr>Helvetica Neue</vt:lpstr>
      <vt:lpstr>游ゴシック</vt:lpstr>
      <vt:lpstr>游ゴシック Light</vt:lpstr>
      <vt:lpstr>Arial</vt:lpstr>
      <vt:lpstr>Office テーマ</vt:lpstr>
      <vt:lpstr>イタリア語教室 Italiano</vt:lpstr>
      <vt:lpstr>Lezione 5 プラスアルファ</vt:lpstr>
      <vt:lpstr>Al bar: esercizio di conversazione</vt:lpstr>
      <vt:lpstr>Vocabolario (maschile)単語（㊚）</vt:lpstr>
      <vt:lpstr>Vocabolario (femminile)単語（㊛）</vt:lpstr>
      <vt:lpstr>Vocabolario 繋ぐ言葉</vt:lpstr>
      <vt:lpstr>Vocabolario: numeri e soldi 数字とお金</vt:lpstr>
      <vt:lpstr>Vocabolario: numeri e soldi 数字とお金</vt:lpstr>
      <vt:lpstr>Frasi utili 注文する時</vt:lpstr>
      <vt:lpstr>Frasi utili 質問を聞く</vt:lpstr>
      <vt:lpstr>Frasi utili お会計</vt:lpstr>
      <vt:lpstr>Frasi utili 丁寧な表現</vt:lpstr>
      <vt:lpstr>Role-play ロールプレイ</vt:lpstr>
      <vt:lpstr>Role-play ロールプレイ</vt:lpstr>
      <vt:lpstr>Role-play ロールプレイ</vt:lpstr>
      <vt:lpstr>Role-play ロールプレイ</vt:lpstr>
      <vt:lpstr>まとめ</vt:lpstr>
      <vt:lpstr>Lezione 6: 提示の副詞Ecco</vt:lpstr>
      <vt:lpstr>Lezione 6: numeri 数字</vt:lpstr>
      <vt:lpstr>Lezione 6: numeri 数字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Scotto di Clemente Marco</dc:creator>
  <cp:lastModifiedBy>Scotto di Clemente Marco</cp:lastModifiedBy>
  <cp:revision>55</cp:revision>
  <dcterms:created xsi:type="dcterms:W3CDTF">2025-07-16T14:35:29Z</dcterms:created>
  <dcterms:modified xsi:type="dcterms:W3CDTF">2026-09-13T08:11:41Z</dcterms:modified>
</cp:coreProperties>
</file>