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0"/>
  </p:notesMasterIdLst>
  <p:sldIdLst>
    <p:sldId id="256" r:id="rId2"/>
    <p:sldId id="260" r:id="rId3"/>
    <p:sldId id="300" r:id="rId4"/>
    <p:sldId id="312" r:id="rId5"/>
    <p:sldId id="301" r:id="rId6"/>
    <p:sldId id="290" r:id="rId7"/>
    <p:sldId id="288" r:id="rId8"/>
    <p:sldId id="293" r:id="rId9"/>
    <p:sldId id="289" r:id="rId10"/>
    <p:sldId id="297" r:id="rId11"/>
    <p:sldId id="298" r:id="rId12"/>
    <p:sldId id="313" r:id="rId13"/>
    <p:sldId id="304" r:id="rId14"/>
    <p:sldId id="310" r:id="rId15"/>
    <p:sldId id="311" r:id="rId16"/>
    <p:sldId id="305" r:id="rId17"/>
    <p:sldId id="306" r:id="rId18"/>
    <p:sldId id="270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4770" autoAdjust="0"/>
  </p:normalViewPr>
  <p:slideViewPr>
    <p:cSldViewPr snapToGrid="0">
      <p:cViewPr varScale="1">
        <p:scale>
          <a:sx n="80" d="100"/>
          <a:sy n="80" d="100"/>
        </p:scale>
        <p:origin x="93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9D654-634A-4F15-9E98-1155CE9254C7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7E23E43-F1A4-4920-ACE7-A5F9524F1FE7}">
      <dgm:prSet/>
      <dgm:spPr/>
      <dgm:t>
        <a:bodyPr/>
        <a:lstStyle/>
        <a:p>
          <a:r>
            <a:rPr lang="ja-JP" altLang="en-US" dirty="0"/>
            <a:t>アンケートの結果共有</a:t>
          </a:r>
          <a:endParaRPr lang="en-US" dirty="0"/>
        </a:p>
      </dgm:t>
    </dgm:pt>
    <dgm:pt modelId="{7126627D-60E7-41EB-9674-0132C6ED5ABE}" type="parTrans" cxnId="{E5BC9BAA-9AB6-4C5E-8D4F-5956A90D7CBA}">
      <dgm:prSet/>
      <dgm:spPr/>
      <dgm:t>
        <a:bodyPr/>
        <a:lstStyle/>
        <a:p>
          <a:endParaRPr lang="en-US"/>
        </a:p>
      </dgm:t>
    </dgm:pt>
    <dgm:pt modelId="{05AEFB4B-69E4-4127-8A8E-8DA71BF97297}" type="sibTrans" cxnId="{E5BC9BAA-9AB6-4C5E-8D4F-5956A90D7CBA}">
      <dgm:prSet/>
      <dgm:spPr/>
      <dgm:t>
        <a:bodyPr/>
        <a:lstStyle/>
        <a:p>
          <a:endParaRPr lang="en-US"/>
        </a:p>
      </dgm:t>
    </dgm:pt>
    <dgm:pt modelId="{706A42D9-37CC-449B-8FE9-230D7411E43E}">
      <dgm:prSet/>
      <dgm:spPr/>
      <dgm:t>
        <a:bodyPr/>
        <a:lstStyle/>
        <a:p>
          <a:r>
            <a:rPr kumimoji="1" lang="ja-JP" altLang="en-US" dirty="0"/>
            <a:t>復習</a:t>
          </a:r>
          <a:endParaRPr kumimoji="1" lang="en-US" altLang="ja-JP" dirty="0"/>
        </a:p>
      </dgm:t>
    </dgm:pt>
    <dgm:pt modelId="{A05EE52C-C989-4AA4-B9DF-395526BBCBF8}" type="parTrans" cxnId="{D50466ED-6D89-46B6-B097-5858579EE0F7}">
      <dgm:prSet/>
      <dgm:spPr/>
      <dgm:t>
        <a:bodyPr/>
        <a:lstStyle/>
        <a:p>
          <a:endParaRPr lang="en-US"/>
        </a:p>
      </dgm:t>
    </dgm:pt>
    <dgm:pt modelId="{C843AFCA-4EDD-40A7-BF8B-027577C51982}" type="sibTrans" cxnId="{D50466ED-6D89-46B6-B097-5858579EE0F7}">
      <dgm:prSet/>
      <dgm:spPr/>
      <dgm:t>
        <a:bodyPr/>
        <a:lstStyle/>
        <a:p>
          <a:endParaRPr lang="en-US"/>
        </a:p>
      </dgm:t>
    </dgm:pt>
    <dgm:pt modelId="{C03A2895-4611-4857-9D51-8B7337046340}">
      <dgm:prSet/>
      <dgm:spPr/>
      <dgm:t>
        <a:bodyPr/>
        <a:lstStyle/>
        <a:p>
          <a:r>
            <a:rPr lang="ja-JP" altLang="en-US" dirty="0"/>
            <a:t>発音練習</a:t>
          </a:r>
          <a:endParaRPr lang="en-US" dirty="0"/>
        </a:p>
      </dgm:t>
    </dgm:pt>
    <dgm:pt modelId="{B1B71FE5-1A25-4D9E-874F-866FCE73F7D4}" type="parTrans" cxnId="{A452A7EE-34A1-4A03-9DC6-F76D1565A93C}">
      <dgm:prSet/>
      <dgm:spPr/>
      <dgm:t>
        <a:bodyPr/>
        <a:lstStyle/>
        <a:p>
          <a:endParaRPr lang="en-US"/>
        </a:p>
      </dgm:t>
    </dgm:pt>
    <dgm:pt modelId="{8D710F96-6B4B-442A-A64E-0AFACDC51765}" type="sibTrans" cxnId="{A452A7EE-34A1-4A03-9DC6-F76D1565A93C}">
      <dgm:prSet/>
      <dgm:spPr/>
      <dgm:t>
        <a:bodyPr/>
        <a:lstStyle/>
        <a:p>
          <a:endParaRPr lang="en-US"/>
        </a:p>
      </dgm:t>
    </dgm:pt>
    <dgm:pt modelId="{6D1BEE9B-1FAB-427C-8BA9-FF9EDBA09700}">
      <dgm:prSet/>
      <dgm:spPr/>
      <dgm:t>
        <a:bodyPr/>
        <a:lstStyle/>
        <a:p>
          <a:r>
            <a:rPr kumimoji="1" lang="ja-JP" altLang="en-US" dirty="0"/>
            <a:t>会話練習</a:t>
          </a:r>
          <a:endParaRPr kumimoji="1" lang="en-US" altLang="ja-JP" dirty="0"/>
        </a:p>
      </dgm:t>
    </dgm:pt>
    <dgm:pt modelId="{73E791EC-CB30-4223-A926-20CD01EECC2C}" type="parTrans" cxnId="{83ADECCC-73AB-40D8-A817-B979BE063EBB}">
      <dgm:prSet/>
      <dgm:spPr/>
      <dgm:t>
        <a:bodyPr/>
        <a:lstStyle/>
        <a:p>
          <a:endParaRPr kumimoji="1" lang="ja-JP" altLang="en-US"/>
        </a:p>
      </dgm:t>
    </dgm:pt>
    <dgm:pt modelId="{3ACD4008-D741-4184-9C71-6D85D543EEC2}" type="sibTrans" cxnId="{83ADECCC-73AB-40D8-A817-B979BE063EBB}">
      <dgm:prSet/>
      <dgm:spPr/>
      <dgm:t>
        <a:bodyPr/>
        <a:lstStyle/>
        <a:p>
          <a:endParaRPr kumimoji="1" lang="ja-JP" altLang="en-US"/>
        </a:p>
      </dgm:t>
    </dgm:pt>
    <dgm:pt modelId="{34D11096-2D63-490D-9F49-29A87E3F8094}" type="pres">
      <dgm:prSet presAssocID="{C869D654-634A-4F15-9E98-1155CE9254C7}" presName="Name0" presStyleCnt="0">
        <dgm:presLayoutVars>
          <dgm:dir/>
          <dgm:resizeHandles val="exact"/>
        </dgm:presLayoutVars>
      </dgm:prSet>
      <dgm:spPr/>
    </dgm:pt>
    <dgm:pt modelId="{C26AA5A1-3912-4EE6-B901-5C35CB6833E3}" type="pres">
      <dgm:prSet presAssocID="{D7E23E43-F1A4-4920-ACE7-A5F9524F1FE7}" presName="node" presStyleLbl="node1" presStyleIdx="0" presStyleCnt="4">
        <dgm:presLayoutVars>
          <dgm:bulletEnabled val="1"/>
        </dgm:presLayoutVars>
      </dgm:prSet>
      <dgm:spPr/>
    </dgm:pt>
    <dgm:pt modelId="{F322668A-6997-45F7-94B4-5F3FA2C93858}" type="pres">
      <dgm:prSet presAssocID="{05AEFB4B-69E4-4127-8A8E-8DA71BF97297}" presName="sibTrans" presStyleLbl="sibTrans2D1" presStyleIdx="0" presStyleCnt="3"/>
      <dgm:spPr/>
    </dgm:pt>
    <dgm:pt modelId="{BED3D240-64DE-4EB8-A206-00AD3BD614E6}" type="pres">
      <dgm:prSet presAssocID="{05AEFB4B-69E4-4127-8A8E-8DA71BF97297}" presName="connectorText" presStyleLbl="sibTrans2D1" presStyleIdx="0" presStyleCnt="3"/>
      <dgm:spPr/>
    </dgm:pt>
    <dgm:pt modelId="{3AA66349-9A6E-49B0-A639-BA12867642B2}" type="pres">
      <dgm:prSet presAssocID="{706A42D9-37CC-449B-8FE9-230D7411E43E}" presName="node" presStyleLbl="node1" presStyleIdx="1" presStyleCnt="4">
        <dgm:presLayoutVars>
          <dgm:bulletEnabled val="1"/>
        </dgm:presLayoutVars>
      </dgm:prSet>
      <dgm:spPr/>
    </dgm:pt>
    <dgm:pt modelId="{818841BE-723B-4FDA-9BC6-C53E514E3FAC}" type="pres">
      <dgm:prSet presAssocID="{C843AFCA-4EDD-40A7-BF8B-027577C51982}" presName="sibTrans" presStyleLbl="sibTrans2D1" presStyleIdx="1" presStyleCnt="3"/>
      <dgm:spPr/>
    </dgm:pt>
    <dgm:pt modelId="{8FCC585A-8E9A-434E-AC49-4DA84C53493B}" type="pres">
      <dgm:prSet presAssocID="{C843AFCA-4EDD-40A7-BF8B-027577C51982}" presName="connectorText" presStyleLbl="sibTrans2D1" presStyleIdx="1" presStyleCnt="3"/>
      <dgm:spPr/>
    </dgm:pt>
    <dgm:pt modelId="{18E3BAFF-BBA4-4C8F-B92D-3E1A00ED6449}" type="pres">
      <dgm:prSet presAssocID="{6D1BEE9B-1FAB-427C-8BA9-FF9EDBA09700}" presName="node" presStyleLbl="node1" presStyleIdx="2" presStyleCnt="4">
        <dgm:presLayoutVars>
          <dgm:bulletEnabled val="1"/>
        </dgm:presLayoutVars>
      </dgm:prSet>
      <dgm:spPr/>
    </dgm:pt>
    <dgm:pt modelId="{D0945C35-425A-4A2F-91D3-FD22C76A65BC}" type="pres">
      <dgm:prSet presAssocID="{3ACD4008-D741-4184-9C71-6D85D543EEC2}" presName="sibTrans" presStyleLbl="sibTrans2D1" presStyleIdx="2" presStyleCnt="3"/>
      <dgm:spPr/>
    </dgm:pt>
    <dgm:pt modelId="{27A4B7A2-120E-484B-BABB-ABDD3EB31D5D}" type="pres">
      <dgm:prSet presAssocID="{3ACD4008-D741-4184-9C71-6D85D543EEC2}" presName="connectorText" presStyleLbl="sibTrans2D1" presStyleIdx="2" presStyleCnt="3"/>
      <dgm:spPr/>
    </dgm:pt>
    <dgm:pt modelId="{B909342E-A641-4EBE-B921-EA5E1A1990B7}" type="pres">
      <dgm:prSet presAssocID="{C03A2895-4611-4857-9D51-8B7337046340}" presName="node" presStyleLbl="node1" presStyleIdx="3" presStyleCnt="4">
        <dgm:presLayoutVars>
          <dgm:bulletEnabled val="1"/>
        </dgm:presLayoutVars>
      </dgm:prSet>
      <dgm:spPr/>
    </dgm:pt>
  </dgm:ptLst>
  <dgm:cxnLst>
    <dgm:cxn modelId="{7D8F500C-76C4-4E61-B626-7DD5FD234D74}" type="presOf" srcId="{C843AFCA-4EDD-40A7-BF8B-027577C51982}" destId="{8FCC585A-8E9A-434E-AC49-4DA84C53493B}" srcOrd="1" destOrd="0" presId="urn:microsoft.com/office/officeart/2005/8/layout/process1"/>
    <dgm:cxn modelId="{0903071D-331D-42F6-9EC0-7F10DA81AF0A}" type="presOf" srcId="{706A42D9-37CC-449B-8FE9-230D7411E43E}" destId="{3AA66349-9A6E-49B0-A639-BA12867642B2}" srcOrd="0" destOrd="0" presId="urn:microsoft.com/office/officeart/2005/8/layout/process1"/>
    <dgm:cxn modelId="{64F1723C-09BD-4C3E-B6F7-3893B65E6732}" type="presOf" srcId="{05AEFB4B-69E4-4127-8A8E-8DA71BF97297}" destId="{F322668A-6997-45F7-94B4-5F3FA2C93858}" srcOrd="0" destOrd="0" presId="urn:microsoft.com/office/officeart/2005/8/layout/process1"/>
    <dgm:cxn modelId="{19C4D541-68D3-4825-B9CB-3D1277244B43}" type="presOf" srcId="{C869D654-634A-4F15-9E98-1155CE9254C7}" destId="{34D11096-2D63-490D-9F49-29A87E3F8094}" srcOrd="0" destOrd="0" presId="urn:microsoft.com/office/officeart/2005/8/layout/process1"/>
    <dgm:cxn modelId="{C17F334B-9765-4B9B-956D-62ECE90A2884}" type="presOf" srcId="{05AEFB4B-69E4-4127-8A8E-8DA71BF97297}" destId="{BED3D240-64DE-4EB8-A206-00AD3BD614E6}" srcOrd="1" destOrd="0" presId="urn:microsoft.com/office/officeart/2005/8/layout/process1"/>
    <dgm:cxn modelId="{B7AC307D-4518-4C87-91CF-DE4846491354}" type="presOf" srcId="{D7E23E43-F1A4-4920-ACE7-A5F9524F1FE7}" destId="{C26AA5A1-3912-4EE6-B901-5C35CB6833E3}" srcOrd="0" destOrd="0" presId="urn:microsoft.com/office/officeart/2005/8/layout/process1"/>
    <dgm:cxn modelId="{C183EF96-CCA8-414C-9F06-712E372EEE49}" type="presOf" srcId="{C03A2895-4611-4857-9D51-8B7337046340}" destId="{B909342E-A641-4EBE-B921-EA5E1A1990B7}" srcOrd="0" destOrd="0" presId="urn:microsoft.com/office/officeart/2005/8/layout/process1"/>
    <dgm:cxn modelId="{5F8A9CA8-3FA1-43C0-A0CF-BADD0EA48E99}" type="presOf" srcId="{3ACD4008-D741-4184-9C71-6D85D543EEC2}" destId="{27A4B7A2-120E-484B-BABB-ABDD3EB31D5D}" srcOrd="1" destOrd="0" presId="urn:microsoft.com/office/officeart/2005/8/layout/process1"/>
    <dgm:cxn modelId="{E5BC9BAA-9AB6-4C5E-8D4F-5956A90D7CBA}" srcId="{C869D654-634A-4F15-9E98-1155CE9254C7}" destId="{D7E23E43-F1A4-4920-ACE7-A5F9524F1FE7}" srcOrd="0" destOrd="0" parTransId="{7126627D-60E7-41EB-9674-0132C6ED5ABE}" sibTransId="{05AEFB4B-69E4-4127-8A8E-8DA71BF97297}"/>
    <dgm:cxn modelId="{CAF089B6-4D93-4F34-BD61-71DCA026D846}" type="presOf" srcId="{6D1BEE9B-1FAB-427C-8BA9-FF9EDBA09700}" destId="{18E3BAFF-BBA4-4C8F-B92D-3E1A00ED6449}" srcOrd="0" destOrd="0" presId="urn:microsoft.com/office/officeart/2005/8/layout/process1"/>
    <dgm:cxn modelId="{83ADECCC-73AB-40D8-A817-B979BE063EBB}" srcId="{C869D654-634A-4F15-9E98-1155CE9254C7}" destId="{6D1BEE9B-1FAB-427C-8BA9-FF9EDBA09700}" srcOrd="2" destOrd="0" parTransId="{73E791EC-CB30-4223-A926-20CD01EECC2C}" sibTransId="{3ACD4008-D741-4184-9C71-6D85D543EEC2}"/>
    <dgm:cxn modelId="{146779E7-13FA-4DE2-90AE-16620CFC4C5A}" type="presOf" srcId="{C843AFCA-4EDD-40A7-BF8B-027577C51982}" destId="{818841BE-723B-4FDA-9BC6-C53E514E3FAC}" srcOrd="0" destOrd="0" presId="urn:microsoft.com/office/officeart/2005/8/layout/process1"/>
    <dgm:cxn modelId="{D50466ED-6D89-46B6-B097-5858579EE0F7}" srcId="{C869D654-634A-4F15-9E98-1155CE9254C7}" destId="{706A42D9-37CC-449B-8FE9-230D7411E43E}" srcOrd="1" destOrd="0" parTransId="{A05EE52C-C989-4AA4-B9DF-395526BBCBF8}" sibTransId="{C843AFCA-4EDD-40A7-BF8B-027577C51982}"/>
    <dgm:cxn modelId="{A452A7EE-34A1-4A03-9DC6-F76D1565A93C}" srcId="{C869D654-634A-4F15-9E98-1155CE9254C7}" destId="{C03A2895-4611-4857-9D51-8B7337046340}" srcOrd="3" destOrd="0" parTransId="{B1B71FE5-1A25-4D9E-874F-866FCE73F7D4}" sibTransId="{8D710F96-6B4B-442A-A64E-0AFACDC51765}"/>
    <dgm:cxn modelId="{C8E026F2-54CF-4CBE-BF05-FA700EC33DE7}" type="presOf" srcId="{3ACD4008-D741-4184-9C71-6D85D543EEC2}" destId="{D0945C35-425A-4A2F-91D3-FD22C76A65BC}" srcOrd="0" destOrd="0" presId="urn:microsoft.com/office/officeart/2005/8/layout/process1"/>
    <dgm:cxn modelId="{3D4032A9-0392-46FC-A566-F7872ABC2C93}" type="presParOf" srcId="{34D11096-2D63-490D-9F49-29A87E3F8094}" destId="{C26AA5A1-3912-4EE6-B901-5C35CB6833E3}" srcOrd="0" destOrd="0" presId="urn:microsoft.com/office/officeart/2005/8/layout/process1"/>
    <dgm:cxn modelId="{201AB283-1951-48A9-B3BB-8E0970512A4C}" type="presParOf" srcId="{34D11096-2D63-490D-9F49-29A87E3F8094}" destId="{F322668A-6997-45F7-94B4-5F3FA2C93858}" srcOrd="1" destOrd="0" presId="urn:microsoft.com/office/officeart/2005/8/layout/process1"/>
    <dgm:cxn modelId="{3B991CFD-74AF-4C58-AFAD-C9BCDCE0B1CC}" type="presParOf" srcId="{F322668A-6997-45F7-94B4-5F3FA2C93858}" destId="{BED3D240-64DE-4EB8-A206-00AD3BD614E6}" srcOrd="0" destOrd="0" presId="urn:microsoft.com/office/officeart/2005/8/layout/process1"/>
    <dgm:cxn modelId="{8EAED16B-807E-4A33-B4C4-9DAF0B5E90E0}" type="presParOf" srcId="{34D11096-2D63-490D-9F49-29A87E3F8094}" destId="{3AA66349-9A6E-49B0-A639-BA12867642B2}" srcOrd="2" destOrd="0" presId="urn:microsoft.com/office/officeart/2005/8/layout/process1"/>
    <dgm:cxn modelId="{4266628A-A5F7-4432-AB5A-76E11B6D2B32}" type="presParOf" srcId="{34D11096-2D63-490D-9F49-29A87E3F8094}" destId="{818841BE-723B-4FDA-9BC6-C53E514E3FAC}" srcOrd="3" destOrd="0" presId="urn:microsoft.com/office/officeart/2005/8/layout/process1"/>
    <dgm:cxn modelId="{F51973EE-C688-4F05-A421-7AC44EAFF28E}" type="presParOf" srcId="{818841BE-723B-4FDA-9BC6-C53E514E3FAC}" destId="{8FCC585A-8E9A-434E-AC49-4DA84C53493B}" srcOrd="0" destOrd="0" presId="urn:microsoft.com/office/officeart/2005/8/layout/process1"/>
    <dgm:cxn modelId="{43BA6095-A2B6-4A1E-98F5-9CAA0C2D5789}" type="presParOf" srcId="{34D11096-2D63-490D-9F49-29A87E3F8094}" destId="{18E3BAFF-BBA4-4C8F-B92D-3E1A00ED6449}" srcOrd="4" destOrd="0" presId="urn:microsoft.com/office/officeart/2005/8/layout/process1"/>
    <dgm:cxn modelId="{B90FE319-CE05-40AE-A4B6-0977B4286EF9}" type="presParOf" srcId="{34D11096-2D63-490D-9F49-29A87E3F8094}" destId="{D0945C35-425A-4A2F-91D3-FD22C76A65BC}" srcOrd="5" destOrd="0" presId="urn:microsoft.com/office/officeart/2005/8/layout/process1"/>
    <dgm:cxn modelId="{9EB804FB-837C-4248-A1A8-43212C229E1A}" type="presParOf" srcId="{D0945C35-425A-4A2F-91D3-FD22C76A65BC}" destId="{27A4B7A2-120E-484B-BABB-ABDD3EB31D5D}" srcOrd="0" destOrd="0" presId="urn:microsoft.com/office/officeart/2005/8/layout/process1"/>
    <dgm:cxn modelId="{3E649128-65FF-4ACC-8ED9-884103937753}" type="presParOf" srcId="{34D11096-2D63-490D-9F49-29A87E3F8094}" destId="{B909342E-A641-4EBE-B921-EA5E1A1990B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AA5A1-3912-4EE6-B901-5C35CB6833E3}">
      <dsp:nvSpPr>
        <dsp:cNvPr id="0" name=""/>
        <dsp:cNvSpPr/>
      </dsp:nvSpPr>
      <dsp:spPr>
        <a:xfrm>
          <a:off x="3645" y="1225274"/>
          <a:ext cx="1594035" cy="9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kern="1200" dirty="0"/>
            <a:t>アンケートの結果共有</a:t>
          </a:r>
          <a:endParaRPr lang="en-US" sz="2100" kern="1200" dirty="0"/>
        </a:p>
      </dsp:txBody>
      <dsp:txXfrm>
        <a:off x="31658" y="1253287"/>
        <a:ext cx="1538009" cy="900395"/>
      </dsp:txXfrm>
    </dsp:sp>
    <dsp:sp modelId="{F322668A-6997-45F7-94B4-5F3FA2C93858}">
      <dsp:nvSpPr>
        <dsp:cNvPr id="0" name=""/>
        <dsp:cNvSpPr/>
      </dsp:nvSpPr>
      <dsp:spPr>
        <a:xfrm>
          <a:off x="1757084" y="1505825"/>
          <a:ext cx="337935" cy="3953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1757084" y="1584889"/>
        <a:ext cx="236555" cy="237192"/>
      </dsp:txXfrm>
    </dsp:sp>
    <dsp:sp modelId="{3AA66349-9A6E-49B0-A639-BA12867642B2}">
      <dsp:nvSpPr>
        <dsp:cNvPr id="0" name=""/>
        <dsp:cNvSpPr/>
      </dsp:nvSpPr>
      <dsp:spPr>
        <a:xfrm>
          <a:off x="2235295" y="1225274"/>
          <a:ext cx="1594035" cy="9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復習</a:t>
          </a:r>
          <a:endParaRPr kumimoji="1" lang="en-US" altLang="ja-JP" sz="2100" kern="1200" dirty="0"/>
        </a:p>
      </dsp:txBody>
      <dsp:txXfrm>
        <a:off x="2263308" y="1253287"/>
        <a:ext cx="1538009" cy="900395"/>
      </dsp:txXfrm>
    </dsp:sp>
    <dsp:sp modelId="{818841BE-723B-4FDA-9BC6-C53E514E3FAC}">
      <dsp:nvSpPr>
        <dsp:cNvPr id="0" name=""/>
        <dsp:cNvSpPr/>
      </dsp:nvSpPr>
      <dsp:spPr>
        <a:xfrm>
          <a:off x="3988733" y="1505825"/>
          <a:ext cx="337935" cy="3953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3988733" y="1584889"/>
        <a:ext cx="236555" cy="237192"/>
      </dsp:txXfrm>
    </dsp:sp>
    <dsp:sp modelId="{18E3BAFF-BBA4-4C8F-B92D-3E1A00ED6449}">
      <dsp:nvSpPr>
        <dsp:cNvPr id="0" name=""/>
        <dsp:cNvSpPr/>
      </dsp:nvSpPr>
      <dsp:spPr>
        <a:xfrm>
          <a:off x="4466944" y="1225274"/>
          <a:ext cx="1594035" cy="9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会話練習</a:t>
          </a:r>
          <a:endParaRPr kumimoji="1" lang="en-US" altLang="ja-JP" sz="2100" kern="1200" dirty="0"/>
        </a:p>
      </dsp:txBody>
      <dsp:txXfrm>
        <a:off x="4494957" y="1253287"/>
        <a:ext cx="1538009" cy="900395"/>
      </dsp:txXfrm>
    </dsp:sp>
    <dsp:sp modelId="{D0945C35-425A-4A2F-91D3-FD22C76A65BC}">
      <dsp:nvSpPr>
        <dsp:cNvPr id="0" name=""/>
        <dsp:cNvSpPr/>
      </dsp:nvSpPr>
      <dsp:spPr>
        <a:xfrm>
          <a:off x="6220383" y="1505825"/>
          <a:ext cx="337935" cy="3953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700" kern="1200"/>
        </a:p>
      </dsp:txBody>
      <dsp:txXfrm>
        <a:off x="6220383" y="1584889"/>
        <a:ext cx="236555" cy="237192"/>
      </dsp:txXfrm>
    </dsp:sp>
    <dsp:sp modelId="{B909342E-A641-4EBE-B921-EA5E1A1990B7}">
      <dsp:nvSpPr>
        <dsp:cNvPr id="0" name=""/>
        <dsp:cNvSpPr/>
      </dsp:nvSpPr>
      <dsp:spPr>
        <a:xfrm>
          <a:off x="6698593" y="1225274"/>
          <a:ext cx="1594035" cy="9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kern="1200" dirty="0"/>
            <a:t>発音練習</a:t>
          </a:r>
          <a:endParaRPr lang="en-US" sz="2100" kern="1200" dirty="0"/>
        </a:p>
      </dsp:txBody>
      <dsp:txXfrm>
        <a:off x="6726606" y="1253287"/>
        <a:ext cx="1538009" cy="900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6514-BEA2-4EC3-90CD-EEF2DF60B0E4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AF1C-743A-435E-9B0B-D29EECF387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711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単語と言葉の復習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304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ペア練習をする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303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视频→单词介绍 </a:t>
            </a:r>
            <a:r>
              <a:rPr kumimoji="1" lang="en-US" altLang="zh-CN" dirty="0"/>
              <a:t>10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19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卤肉饭的汉字写法 </a:t>
            </a:r>
            <a:r>
              <a:rPr kumimoji="1" lang="en-US" altLang="zh-CN" dirty="0"/>
              <a:t>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136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515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P43</a:t>
            </a:r>
            <a:r>
              <a:rPr kumimoji="1" lang="zh-CN" altLang="en-US" dirty="0"/>
              <a:t> 单词 ，学习重点 也     →</a:t>
            </a:r>
            <a:r>
              <a:rPr kumimoji="1" lang="en-US" altLang="zh-CN" dirty="0"/>
              <a:t>p42    </a:t>
            </a:r>
            <a:r>
              <a:rPr kumimoji="1" lang="zh-CN" altLang="en-US" dirty="0"/>
              <a:t>→</a:t>
            </a:r>
            <a:r>
              <a:rPr kumimoji="1" lang="en-US" altLang="zh-CN" dirty="0"/>
              <a:t>p45</a:t>
            </a:r>
            <a:r>
              <a:rPr kumimoji="1" lang="zh-CN" altLang="en-US" dirty="0"/>
              <a:t>是的时态   →</a:t>
            </a:r>
            <a:r>
              <a:rPr kumimoji="1" lang="en-US" altLang="zh-CN" dirty="0"/>
              <a:t>p47 </a:t>
            </a:r>
            <a:r>
              <a:rPr kumimoji="1" lang="zh-CN" altLang="en-US" dirty="0"/>
              <a:t>也 （我也要</a:t>
            </a:r>
            <a:r>
              <a:rPr kumimoji="1" lang="en-US" altLang="zh-CN" dirty="0"/>
              <a:t>xxx</a:t>
            </a:r>
            <a:r>
              <a:rPr kumimoji="1" lang="zh-CN" altLang="en-US" dirty="0"/>
              <a:t>。）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957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你是哪国人？ 对话练习 </a:t>
            </a:r>
            <a:r>
              <a:rPr kumimoji="1" lang="en-US" altLang="zh-CN" dirty="0"/>
              <a:t>A</a:t>
            </a:r>
            <a:r>
              <a:rPr kumimoji="1" lang="zh-CN" altLang="en-US" dirty="0"/>
              <a:t>是自己，</a:t>
            </a:r>
            <a:r>
              <a:rPr kumimoji="1" lang="en-US" altLang="zh-CN" dirty="0"/>
              <a:t>B</a:t>
            </a:r>
            <a:r>
              <a:rPr kumimoji="1" lang="zh-CN" altLang="en-US" dirty="0"/>
              <a:t>是除了日本之外的国家的人。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909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p50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39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40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1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727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0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2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8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maps/uv?pb=!1s0x354191afc2061bdd%3A0xe1d5bc01ed849e7b!3m1!7e115!5zR29vZ2xlIOaknOe0og!15sCgIgAQ&amp;hl=ja&amp;imagekey=!1e10!2sAF1QipPZ21NQuJkcIjoV1jVBWfmapPdrlAmuFmmII20&amp;sa=X&amp;ved=2ahUKEwijk_zb8qOBAxWDDt4KHWTuApoQ9fkHKAB6BQgBEMcB" TargetMode="Externa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KPO6yC9MN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キャンディの目">
            <a:extLst>
              <a:ext uri="{FF2B5EF4-FFF2-40B4-BE49-F238E27FC236}">
                <a16:creationId xmlns:a16="http://schemas.microsoft.com/office/drawing/2014/main" id="{CD1E0C73-D4EC-0F72-BB7B-76217B45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0445" r="3314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63C2E0C-D083-1272-4896-F74D0B635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122" y="1280161"/>
            <a:ext cx="6902958" cy="3198226"/>
          </a:xfrm>
        </p:spPr>
        <p:txBody>
          <a:bodyPr anchor="b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5400" b="1" i="0" dirty="0"/>
              <a:t>大家好😊</a:t>
            </a:r>
            <a:br>
              <a:rPr kumimoji="1" lang="en-US" altLang="zh-CN" sz="5400" b="1" i="0" dirty="0"/>
            </a:br>
            <a:r>
              <a:rPr kumimoji="1" lang="ja-JP" altLang="en-US" sz="5400" b="1" i="0" dirty="0"/>
              <a:t>みんなの</a:t>
            </a:r>
            <a:br>
              <a:rPr kumimoji="1" lang="en-US" altLang="ja-JP" sz="5400" b="1" i="0" dirty="0"/>
            </a:br>
            <a:r>
              <a:rPr kumimoji="1" lang="ja-JP" altLang="en-US" sz="5400" b="1" i="0" dirty="0"/>
              <a:t>中国語教室</a:t>
            </a: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197D0B3-ECEB-009F-3C0F-1971E6426F84}"/>
              </a:ext>
            </a:extLst>
          </p:cNvPr>
          <p:cNvSpPr txBox="1"/>
          <p:nvPr/>
        </p:nvSpPr>
        <p:spPr>
          <a:xfrm>
            <a:off x="800038" y="1351281"/>
            <a:ext cx="2103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/>
              <a:t>dà</a:t>
            </a:r>
            <a:r>
              <a:rPr lang="ja-JP" altLang="en-US" dirty="0"/>
              <a:t>　　</a:t>
            </a:r>
            <a:r>
              <a:rPr lang="en-US" altLang="ja-JP" dirty="0" err="1"/>
              <a:t>jiā</a:t>
            </a:r>
            <a:r>
              <a:rPr lang="ja-JP" altLang="en-US" dirty="0"/>
              <a:t>　　</a:t>
            </a:r>
            <a:r>
              <a:rPr lang="en-US" altLang="ja-JP" dirty="0" err="1"/>
              <a:t>hǎo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6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6E28E80-59C7-4175-93FA-B5F52391B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215066" cy="6858000"/>
          </a:xfrm>
          <a:custGeom>
            <a:avLst/>
            <a:gdLst>
              <a:gd name="connsiteX0" fmla="*/ 2017353 w 5215066"/>
              <a:gd name="connsiteY0" fmla="*/ 0 h 6858000"/>
              <a:gd name="connsiteX1" fmla="*/ 5215066 w 5215066"/>
              <a:gd name="connsiteY1" fmla="*/ 0 h 6858000"/>
              <a:gd name="connsiteX2" fmla="*/ 5215066 w 5215066"/>
              <a:gd name="connsiteY2" fmla="*/ 6858000 h 6858000"/>
              <a:gd name="connsiteX3" fmla="*/ 1292431 w 5215066"/>
              <a:gd name="connsiteY3" fmla="*/ 6858000 h 6858000"/>
              <a:gd name="connsiteX4" fmla="*/ 1012702 w 5215066"/>
              <a:gd name="connsiteY4" fmla="*/ 6549681 h 6858000"/>
              <a:gd name="connsiteX5" fmla="*/ 0 w 5215066"/>
              <a:gd name="connsiteY5" fmla="*/ 3723759 h 6858000"/>
              <a:gd name="connsiteX6" fmla="*/ 1955279 w 5215066"/>
              <a:gd name="connsiteY6" fmla="*/ 3986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2017353" y="0"/>
                </a:moveTo>
                <a:lnTo>
                  <a:pt x="5215066" y="0"/>
                </a:lnTo>
                <a:lnTo>
                  <a:pt x="5215066" y="6858000"/>
                </a:lnTo>
                <a:lnTo>
                  <a:pt x="1292431" y="6858000"/>
                </a:lnTo>
                <a:lnTo>
                  <a:pt x="1012702" y="6549681"/>
                </a:lnTo>
                <a:cubicBezTo>
                  <a:pt x="380046" y="5781733"/>
                  <a:pt x="0" y="4797206"/>
                  <a:pt x="0" y="3723759"/>
                </a:cubicBezTo>
                <a:cubicBezTo>
                  <a:pt x="0" y="2190263"/>
                  <a:pt x="775604" y="838237"/>
                  <a:pt x="1955279" y="398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図 20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4517CCDC-47DC-924A-6F89-5D3C2393BA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300" y="3232369"/>
            <a:ext cx="6234465" cy="2649646"/>
          </a:xfrm>
          <a:prstGeom prst="rect">
            <a:avLst/>
          </a:prstGeom>
        </p:spPr>
      </p:pic>
      <p:pic>
        <p:nvPicPr>
          <p:cNvPr id="8" name="図 7" descr="文字が書かれている&#10;&#10;自動的に生成された説明">
            <a:extLst>
              <a:ext uri="{FF2B5EF4-FFF2-40B4-BE49-F238E27FC236}">
                <a16:creationId xmlns:a16="http://schemas.microsoft.com/office/drawing/2014/main" id="{F7181DB6-129A-778F-BC00-E95DBF74DF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1" t="31797" r="50879" b="9071"/>
          <a:stretch/>
        </p:blipFill>
        <p:spPr>
          <a:xfrm>
            <a:off x="482727" y="1415431"/>
            <a:ext cx="3711569" cy="2163776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50325C36-6858-B2E9-BF12-BB66F82A5F9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3" r="5362"/>
          <a:stretch/>
        </p:blipFill>
        <p:spPr>
          <a:xfrm>
            <a:off x="482726" y="3820269"/>
            <a:ext cx="3732799" cy="1963295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562D52-7BDD-A241-6068-27B5FF163E02}"/>
              </a:ext>
            </a:extLst>
          </p:cNvPr>
          <p:cNvSpPr txBox="1"/>
          <p:nvPr/>
        </p:nvSpPr>
        <p:spPr>
          <a:xfrm>
            <a:off x="5346610" y="1415431"/>
            <a:ext cx="7112090" cy="2485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zh-CN" alt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滷肉飯</a:t>
            </a:r>
            <a:r>
              <a:rPr lang="en-US" altLang="zh-CN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ja-JP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台湾</a:t>
            </a:r>
            <a:r>
              <a:rPr lang="en-US" altLang="zh-CN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 </a:t>
            </a:r>
            <a:r>
              <a:rPr lang="zh-CN" alt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卤肉饭</a:t>
            </a:r>
            <a:r>
              <a:rPr lang="en-US" altLang="zh-CN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ja-JP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大陸</a:t>
            </a:r>
            <a:r>
              <a:rPr lang="en-US" altLang="zh-CN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en-US" altLang="ja-JP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altLang="ja-JP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DB96727-39F4-3253-16E8-41D105AC5004}"/>
              </a:ext>
            </a:extLst>
          </p:cNvPr>
          <p:cNvSpPr txBox="1"/>
          <p:nvPr/>
        </p:nvSpPr>
        <p:spPr>
          <a:xfrm>
            <a:off x="5562715" y="955321"/>
            <a:ext cx="27987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en-US" altLang="ja-JP" sz="32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ǔ</a:t>
            </a:r>
            <a:r>
              <a:rPr lang="ja-JP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altLang="ja-JP" sz="32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ròu</a:t>
            </a:r>
            <a:r>
              <a:rPr lang="en-US" altLang="ja-JP" sz="32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 </a:t>
            </a:r>
            <a:r>
              <a:rPr lang="en-US" altLang="ja-JP" sz="32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fàn</a:t>
            </a:r>
            <a:endParaRPr lang="ja-JP" altLang="en-US" sz="32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590A7F7-CBD5-5572-7050-543D4E14B67D}"/>
              </a:ext>
            </a:extLst>
          </p:cNvPr>
          <p:cNvSpPr txBox="1"/>
          <p:nvPr/>
        </p:nvSpPr>
        <p:spPr>
          <a:xfrm>
            <a:off x="5581715" y="2256384"/>
            <a:ext cx="62436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0" i="0" dirty="0">
                <a:solidFill>
                  <a:srgbClr val="040C28"/>
                </a:solidFill>
                <a:effectLst/>
                <a:latin typeface="+mn-ea"/>
              </a:rPr>
              <a:t>「滷」は本来、煮込むという意味があり「滷肉飯」で煮込み肉のご飯となる</a:t>
            </a:r>
            <a:r>
              <a:rPr lang="ja-JP" altLang="en-US" b="0" i="0" dirty="0">
                <a:solidFill>
                  <a:srgbClr val="202124"/>
                </a:solidFill>
                <a:effectLst/>
                <a:latin typeface="+mn-ea"/>
              </a:rPr>
              <a:t>。</a:t>
            </a:r>
            <a:endParaRPr lang="ja-JP" altLang="en-US" dirty="0"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9B0B17-3B9E-CD52-4F6A-C19046BD06A6}"/>
              </a:ext>
            </a:extLst>
          </p:cNvPr>
          <p:cNvSpPr txBox="1"/>
          <p:nvPr/>
        </p:nvSpPr>
        <p:spPr>
          <a:xfrm>
            <a:off x="5562715" y="5960998"/>
            <a:ext cx="6234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薬院の台湾料理店</a:t>
            </a:r>
            <a:endParaRPr kumimoji="1" lang="en-US" altLang="ja-JP" sz="1000" dirty="0"/>
          </a:p>
          <a:p>
            <a:r>
              <a:rPr kumimoji="1" lang="en-US" altLang="ja-JP" sz="1000" dirty="0">
                <a:hlinkClick r:id="rId6"/>
              </a:rPr>
              <a:t>https://www.google.com/maps/uv?pb=!1s0x354191afc2061bdd%3A0xe1d5bc01ed849e7b!3m1!7e115!5zR29vZ2xlIOaknOe0og!15sCgIgAQ&amp;hl=ja&amp;imagekey=!1e10!2sAF1QipPZ21NQuJkcIjoV1jVBWfmapPdrlAmuFmmII20&amp;sa=X&amp;ved=2ahUKEwijk_zb8qOBAxWDDt4KHWTuApoQ9fkHKAB6BQgBEMcB</a:t>
            </a:r>
            <a:r>
              <a:rPr kumimoji="1" lang="ja-JP" altLang="en-US" sz="10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67339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223D6BAF-CDAF-778D-D356-0413844A4B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" t="32532" r="40458" b="7545"/>
          <a:stretch/>
        </p:blipFill>
        <p:spPr>
          <a:xfrm flipH="1">
            <a:off x="10779698" y="5610031"/>
            <a:ext cx="1109357" cy="1234107"/>
          </a:xfrm>
          <a:prstGeom prst="rect">
            <a:avLst/>
          </a:prstGeom>
        </p:spPr>
      </p:pic>
      <p:pic>
        <p:nvPicPr>
          <p:cNvPr id="7" name="図 6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83FC3983-F104-0F88-4C81-D930309050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" t="32532" r="40458" b="7545"/>
          <a:stretch/>
        </p:blipFill>
        <p:spPr>
          <a:xfrm flipH="1">
            <a:off x="10819099" y="2833532"/>
            <a:ext cx="1109357" cy="123410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53F6AB2-1D5D-3356-F536-CD7135DAC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39" y="3744768"/>
            <a:ext cx="4511609" cy="947818"/>
          </a:xfrm>
        </p:spPr>
        <p:txBody>
          <a:bodyPr>
            <a:normAutofit fontScale="90000"/>
          </a:bodyPr>
          <a:lstStyle/>
          <a:p>
            <a:br>
              <a:rPr kumimoji="1" lang="en-US" altLang="zh-CN" i="0" dirty="0"/>
            </a:br>
            <a:br>
              <a:rPr kumimoji="1" lang="en-US" altLang="zh-CN" i="0" dirty="0"/>
            </a:br>
            <a:endParaRPr kumimoji="1" lang="ja-JP" altLang="en-US" i="0" dirty="0"/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2F31CCB8-F441-6D01-47B7-C36B1BAACB8A}"/>
              </a:ext>
            </a:extLst>
          </p:cNvPr>
          <p:cNvSpPr/>
          <p:nvPr/>
        </p:nvSpPr>
        <p:spPr>
          <a:xfrm>
            <a:off x="966787" y="2952750"/>
            <a:ext cx="4634023" cy="1098616"/>
          </a:xfrm>
          <a:prstGeom prst="wedgeRectCallout">
            <a:avLst>
              <a:gd name="adj1" fmla="val -43958"/>
              <a:gd name="adj2" fmla="val 6964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i="0" dirty="0">
                <a:latin typeface="+mj-lt"/>
              </a:rPr>
              <a:t>②</a:t>
            </a:r>
            <a:r>
              <a:rPr kumimoji="1" lang="zh-CN" altLang="en-US" sz="5400" i="0" dirty="0">
                <a:latin typeface="+mj-lt"/>
              </a:rPr>
              <a:t>你要加蛋吗？</a:t>
            </a:r>
            <a:endParaRPr kumimoji="1" lang="ja-JP" altLang="en-US" sz="5400" dirty="0">
              <a:latin typeface="+mj-lt"/>
            </a:endParaRP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B2FF4C2C-E510-8C04-3683-4DCF92018C3E}"/>
              </a:ext>
            </a:extLst>
          </p:cNvPr>
          <p:cNvSpPr/>
          <p:nvPr/>
        </p:nvSpPr>
        <p:spPr>
          <a:xfrm>
            <a:off x="6096413" y="4403089"/>
            <a:ext cx="4875379" cy="1206942"/>
          </a:xfrm>
          <a:prstGeom prst="wedgeRectCallout">
            <a:avLst>
              <a:gd name="adj1" fmla="val 45000"/>
              <a:gd name="adj2" fmla="val 7029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i="0" dirty="0">
                <a:latin typeface="+mj-lt"/>
              </a:rPr>
              <a:t>③</a:t>
            </a:r>
            <a:r>
              <a:rPr kumimoji="1" lang="zh-CN" altLang="en-US" sz="5400" i="0" dirty="0">
                <a:latin typeface="+mj-lt"/>
              </a:rPr>
              <a:t>我要</a:t>
            </a:r>
            <a:r>
              <a:rPr kumimoji="1" lang="en-US" altLang="zh-CN" sz="5400" i="0" dirty="0">
                <a:latin typeface="+mj-lt"/>
              </a:rPr>
              <a:t>(</a:t>
            </a:r>
            <a:r>
              <a:rPr lang="zh-CN" altLang="en-US" sz="5400" i="0" dirty="0">
                <a:latin typeface="+mj-lt"/>
              </a:rPr>
              <a:t>加蛋</a:t>
            </a:r>
            <a:r>
              <a:rPr lang="en-US" altLang="zh-CN" sz="5400" i="0" dirty="0">
                <a:latin typeface="+mj-lt"/>
              </a:rPr>
              <a:t>)</a:t>
            </a:r>
            <a:r>
              <a:rPr lang="zh-CN" altLang="en-US" sz="5400" i="0" dirty="0">
                <a:latin typeface="+mj-lt"/>
              </a:rPr>
              <a:t>。</a:t>
            </a:r>
            <a:endParaRPr kumimoji="1" lang="en-US" altLang="zh-CN" sz="5400" i="0" dirty="0">
              <a:latin typeface="+mj-lt"/>
            </a:endParaRP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DB875141-7DFA-0109-D76E-BC7BA9E8DA69}"/>
              </a:ext>
            </a:extLst>
          </p:cNvPr>
          <p:cNvSpPr/>
          <p:nvPr/>
        </p:nvSpPr>
        <p:spPr>
          <a:xfrm>
            <a:off x="5007724" y="1640327"/>
            <a:ext cx="6075942" cy="1206942"/>
          </a:xfrm>
          <a:prstGeom prst="wedgeRectCallout">
            <a:avLst>
              <a:gd name="adj1" fmla="val 45000"/>
              <a:gd name="adj2" fmla="val 7029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dirty="0">
                <a:latin typeface="+mj-lt"/>
              </a:rPr>
              <a:t>①</a:t>
            </a:r>
            <a:r>
              <a:rPr kumimoji="1" lang="zh-CN" altLang="en-US" sz="4800" i="0" dirty="0">
                <a:latin typeface="+mj-lt"/>
              </a:rPr>
              <a:t>我要一份冷面</a:t>
            </a:r>
            <a:r>
              <a:rPr kumimoji="1" lang="en-US" altLang="zh-CN" sz="4800" i="0" dirty="0">
                <a:latin typeface="+mj-lt"/>
              </a:rPr>
              <a:t>/</a:t>
            </a:r>
            <a:r>
              <a:rPr kumimoji="1" lang="ja-JP" altLang="en-US" sz="4800" i="0" dirty="0">
                <a:latin typeface="+mj-lt"/>
              </a:rPr>
              <a:t>凉面</a:t>
            </a:r>
            <a:r>
              <a:rPr lang="zh-CN" altLang="en-US" sz="5400" i="0" dirty="0">
                <a:latin typeface="+mj-lt"/>
              </a:rPr>
              <a:t>。</a:t>
            </a:r>
            <a:endParaRPr kumimoji="1" lang="en-US" altLang="zh-CN" sz="5400" i="0" dirty="0">
              <a:latin typeface="+mj-lt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F906490-3AB4-6001-B9E2-DF10F3E2C82B}"/>
              </a:ext>
            </a:extLst>
          </p:cNvPr>
          <p:cNvSpPr txBox="1"/>
          <p:nvPr/>
        </p:nvSpPr>
        <p:spPr>
          <a:xfrm>
            <a:off x="6514993" y="2928853"/>
            <a:ext cx="3287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・冷麵を一つお願いします。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E90D616-ABF4-2A82-8CDC-6F737DDAC049}"/>
              </a:ext>
            </a:extLst>
          </p:cNvPr>
          <p:cNvSpPr txBox="1"/>
          <p:nvPr/>
        </p:nvSpPr>
        <p:spPr>
          <a:xfrm>
            <a:off x="1240065" y="4295883"/>
            <a:ext cx="438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・（冷麵に）卵をくわえますか？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60E6A72-3966-0009-E434-45F350540530}"/>
              </a:ext>
            </a:extLst>
          </p:cNvPr>
          <p:cNvSpPr txBox="1"/>
          <p:nvPr/>
        </p:nvSpPr>
        <p:spPr>
          <a:xfrm>
            <a:off x="6553612" y="5728468"/>
            <a:ext cx="321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・はい＝卵がほしいです。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1B564021-21CB-D831-7446-1B16F27B9994}"/>
              </a:ext>
            </a:extLst>
          </p:cNvPr>
          <p:cNvSpPr txBox="1">
            <a:spLocks/>
          </p:cNvSpPr>
          <p:nvPr/>
        </p:nvSpPr>
        <p:spPr>
          <a:xfrm>
            <a:off x="966787" y="511024"/>
            <a:ext cx="2643187" cy="8725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i="1" kern="1200" spc="1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ja-JP" altLang="en-US" i="0" dirty="0"/>
              <a:t>ペア練習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7DA38A1-4538-41DF-2D28-15B1A7591D4A}"/>
              </a:ext>
            </a:extLst>
          </p:cNvPr>
          <p:cNvSpPr txBox="1"/>
          <p:nvPr/>
        </p:nvSpPr>
        <p:spPr>
          <a:xfrm>
            <a:off x="1575898" y="2578575"/>
            <a:ext cx="366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nǐ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yào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jiā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dàn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ma 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　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224B5B-D88F-31F4-3EAE-A9E4745DAB0F}"/>
              </a:ext>
            </a:extLst>
          </p:cNvPr>
          <p:cNvSpPr txBox="1"/>
          <p:nvPr/>
        </p:nvSpPr>
        <p:spPr>
          <a:xfrm>
            <a:off x="5245119" y="1289005"/>
            <a:ext cx="6075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w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ǒ</a:t>
            </a:r>
            <a:r>
              <a:rPr lang="ja-JP" altLang="en-US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yào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yī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fèn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lěng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miàn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liáng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miàn</a:t>
            </a:r>
            <a:endParaRPr kumimoji="1" lang="ja-JP" altLang="en-US" dirty="0"/>
          </a:p>
        </p:txBody>
      </p:sp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4BD21A86-C931-23E1-F59A-9679A8130EC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" t="15194" r="48045"/>
          <a:stretch/>
        </p:blipFill>
        <p:spPr>
          <a:xfrm>
            <a:off x="264298" y="4295883"/>
            <a:ext cx="968262" cy="1268614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8ACFEC0-F1E1-249D-8082-68BF72413851}"/>
              </a:ext>
            </a:extLst>
          </p:cNvPr>
          <p:cNvSpPr txBox="1"/>
          <p:nvPr/>
        </p:nvSpPr>
        <p:spPr>
          <a:xfrm>
            <a:off x="6676127" y="4034011"/>
            <a:ext cx="30875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w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ǒ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yào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 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jiā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 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dàn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1223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40B21-E84A-CD86-3364-666E0D178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227" y="2340102"/>
            <a:ext cx="10766298" cy="4822698"/>
          </a:xfrm>
        </p:spPr>
        <p:txBody>
          <a:bodyPr>
            <a:normAutofit/>
          </a:bodyPr>
          <a:lstStyle/>
          <a:p>
            <a:r>
              <a:rPr kumimoji="1" lang="zh-CN" altLang="en-US" sz="8800" i="0" dirty="0"/>
              <a:t>不好意思</a:t>
            </a:r>
            <a:endParaRPr kumimoji="1" lang="ja-JP" altLang="en-US" sz="8800" i="0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0010ED3-445D-5CEA-02E0-29B67EBEB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098683"/>
              </p:ext>
            </p:extLst>
          </p:nvPr>
        </p:nvGraphicFramePr>
        <p:xfrm>
          <a:off x="2641907" y="1055969"/>
          <a:ext cx="6245224" cy="1127760"/>
        </p:xfrm>
        <a:graphic>
          <a:graphicData uri="http://schemas.openxmlformats.org/drawingml/2006/table">
            <a:tbl>
              <a:tblPr/>
              <a:tblGrid>
                <a:gridCol w="1561306">
                  <a:extLst>
                    <a:ext uri="{9D8B030D-6E8A-4147-A177-3AD203B41FA5}">
                      <a16:colId xmlns:a16="http://schemas.microsoft.com/office/drawing/2014/main" val="3823289439"/>
                    </a:ext>
                  </a:extLst>
                </a:gridCol>
                <a:gridCol w="1561306">
                  <a:extLst>
                    <a:ext uri="{9D8B030D-6E8A-4147-A177-3AD203B41FA5}">
                      <a16:colId xmlns:a16="http://schemas.microsoft.com/office/drawing/2014/main" val="2420019353"/>
                    </a:ext>
                  </a:extLst>
                </a:gridCol>
                <a:gridCol w="1561306">
                  <a:extLst>
                    <a:ext uri="{9D8B030D-6E8A-4147-A177-3AD203B41FA5}">
                      <a16:colId xmlns:a16="http://schemas.microsoft.com/office/drawing/2014/main" val="1295150269"/>
                    </a:ext>
                  </a:extLst>
                </a:gridCol>
                <a:gridCol w="1561306">
                  <a:extLst>
                    <a:ext uri="{9D8B030D-6E8A-4147-A177-3AD203B41FA5}">
                      <a16:colId xmlns:a16="http://schemas.microsoft.com/office/drawing/2014/main" val="6875620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/>
                        <a:t>bù</a:t>
                      </a:r>
                      <a:endParaRPr lang="en-US" sz="7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/>
                        <a:t>hǎo</a:t>
                      </a:r>
                      <a:endParaRPr lang="en-US" sz="7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/>
                        <a:t>yì</a:t>
                      </a:r>
                      <a:endParaRPr lang="en-US" sz="7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/>
                        <a:t>sī</a:t>
                      </a:r>
                      <a:endParaRPr lang="en-US" sz="7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416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254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579660-D034-0663-7E40-48044748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080685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i="0" dirty="0"/>
              <a:t>今日の内容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9AA257-3B6D-A5E2-8172-3FCE6620C4A3}"/>
              </a:ext>
            </a:extLst>
          </p:cNvPr>
          <p:cNvSpPr txBox="1"/>
          <p:nvPr/>
        </p:nvSpPr>
        <p:spPr>
          <a:xfrm>
            <a:off x="3790951" y="3152775"/>
            <a:ext cx="524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Unit3 </a:t>
            </a:r>
            <a:r>
              <a:rPr kumimoji="1" lang="ja-JP" altLang="en-US" dirty="0"/>
              <a:t>「是」①「人＋是＋人の名詞」</a:t>
            </a:r>
            <a:r>
              <a:rPr kumimoji="1" lang="en-US" altLang="ja-JP" dirty="0"/>
              <a:t>p42</a:t>
            </a:r>
            <a:r>
              <a:rPr kumimoji="1" lang="ja-JP" altLang="en-US" dirty="0"/>
              <a:t>～</a:t>
            </a:r>
            <a:r>
              <a:rPr kumimoji="1" lang="en-US" altLang="ja-JP" dirty="0"/>
              <a:t>47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2219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F1AAE4-D0BC-430F-A613-7BBAAECA0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29D51FF-71C0-6EB7-972E-509F37E8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379475"/>
            <a:ext cx="10671048" cy="1554480"/>
          </a:xfrm>
        </p:spPr>
        <p:txBody>
          <a:bodyPr anchor="ctr">
            <a:normAutofit/>
          </a:bodyPr>
          <a:lstStyle/>
          <a:p>
            <a:r>
              <a:rPr kumimoji="1" lang="en-US" altLang="ja-JP" sz="5100" i="0" dirty="0">
                <a:solidFill>
                  <a:schemeClr val="bg1"/>
                </a:solidFill>
              </a:rPr>
              <a:t>Unit3 </a:t>
            </a:r>
            <a:r>
              <a:rPr kumimoji="1" lang="ja-JP" altLang="en-US" sz="5100" i="0" dirty="0">
                <a:solidFill>
                  <a:schemeClr val="bg1"/>
                </a:solidFill>
              </a:rPr>
              <a:t>「是」①「人＋是＋人の名詞」</a:t>
            </a:r>
            <a:r>
              <a:rPr kumimoji="1" lang="en-US" altLang="zh-CN" sz="5100" i="0" dirty="0">
                <a:solidFill>
                  <a:schemeClr val="bg1"/>
                </a:solidFill>
              </a:rPr>
              <a:t>p42</a:t>
            </a:r>
            <a:r>
              <a:rPr kumimoji="1" lang="ja-JP" altLang="en-US" sz="5100" i="0" dirty="0">
                <a:solidFill>
                  <a:schemeClr val="bg1"/>
                </a:solidFill>
              </a:rPr>
              <a:t>～</a:t>
            </a:r>
            <a:r>
              <a:rPr kumimoji="1" lang="en-US" altLang="ja-JP" sz="5100" i="0" dirty="0">
                <a:solidFill>
                  <a:schemeClr val="bg1"/>
                </a:solidFill>
              </a:rPr>
              <a:t>47</a:t>
            </a:r>
            <a:endParaRPr kumimoji="1" lang="ja-JP" altLang="en-US" sz="5100" i="0" dirty="0">
              <a:solidFill>
                <a:schemeClr val="bg1"/>
              </a:solidFill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5427220-3439-EAD8-11D1-537159EBF5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4771"/>
              </p:ext>
            </p:extLst>
          </p:nvPr>
        </p:nvGraphicFramePr>
        <p:xfrm>
          <a:off x="2030476" y="3303252"/>
          <a:ext cx="81279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2798376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698764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69318776"/>
                    </a:ext>
                  </a:extLst>
                </a:gridCol>
              </a:tblGrid>
              <a:tr h="2810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日本語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中国語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ピンイン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98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/>
                        <a:t>台湾</a:t>
                      </a:r>
                      <a:endParaRPr kumimoji="1" lang="ja-JP" alt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/>
                        <a:t>台湾</a:t>
                      </a:r>
                      <a:endParaRPr kumimoji="1" lang="ja-JP" altLang="en-US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/>
                        <a:t>tái</a:t>
                      </a:r>
                      <a:r>
                        <a:rPr kumimoji="1" lang="en-US" altLang="ja-JP" sz="2400" dirty="0"/>
                        <a:t> </a:t>
                      </a:r>
                      <a:r>
                        <a:rPr kumimoji="1" lang="en-US" altLang="ja-JP" sz="2400" dirty="0" err="1"/>
                        <a:t>wān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427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/>
                        <a:t>香港</a:t>
                      </a:r>
                      <a:endParaRPr kumimoji="1" lang="ja-JP" alt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/>
                        <a:t>香港</a:t>
                      </a:r>
                      <a:endParaRPr kumimoji="1" lang="ja-JP" altLang="en-US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/>
                        <a:t>xiāng</a:t>
                      </a:r>
                      <a:r>
                        <a:rPr kumimoji="1" lang="en-US" altLang="ja-JP" sz="2400" dirty="0"/>
                        <a:t> </a:t>
                      </a:r>
                      <a:r>
                        <a:rPr kumimoji="1" lang="en-US" altLang="ja-JP" sz="2400" dirty="0" err="1"/>
                        <a:t>gǎng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437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シンガポール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/>
                        <a:t>新加坡</a:t>
                      </a:r>
                      <a:endParaRPr kumimoji="1" lang="ja-JP" altLang="en-US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2400" dirty="0" err="1"/>
                        <a:t>x</a:t>
                      </a:r>
                      <a:r>
                        <a:rPr kumimoji="1" lang="en-US" altLang="ja-JP" sz="2400" dirty="0" err="1"/>
                        <a:t>īn</a:t>
                      </a:r>
                      <a:r>
                        <a:rPr kumimoji="1" lang="en-US" altLang="ja-JP" sz="2400" dirty="0"/>
                        <a:t> </a:t>
                      </a:r>
                      <a:r>
                        <a:rPr kumimoji="1" lang="en-US" altLang="ja-JP" sz="2400" dirty="0" err="1"/>
                        <a:t>jiā</a:t>
                      </a:r>
                      <a:r>
                        <a:rPr kumimoji="1" lang="en-US" altLang="ja-JP" sz="2400" dirty="0"/>
                        <a:t>	 </a:t>
                      </a:r>
                      <a:r>
                        <a:rPr kumimoji="1" lang="en-US" altLang="ja-JP" sz="2400" dirty="0" err="1"/>
                        <a:t>pō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12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マレーシア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/>
                        <a:t>马来西亚</a:t>
                      </a:r>
                      <a:endParaRPr kumimoji="1" lang="ja-JP" altLang="en-US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/>
                        <a:t>mǎ</a:t>
                      </a:r>
                      <a:r>
                        <a:rPr kumimoji="1" lang="en-US" altLang="ja-JP" sz="2400" dirty="0"/>
                        <a:t>   </a:t>
                      </a:r>
                      <a:r>
                        <a:rPr kumimoji="1" lang="en-US" altLang="ja-JP" sz="2400" dirty="0" err="1"/>
                        <a:t>lái</a:t>
                      </a:r>
                      <a:r>
                        <a:rPr kumimoji="1" lang="en-US" altLang="ja-JP" sz="2400" dirty="0"/>
                        <a:t>   </a:t>
                      </a:r>
                      <a:r>
                        <a:rPr kumimoji="1" lang="en-US" altLang="ja-JP" sz="2400" dirty="0" err="1"/>
                        <a:t>xī</a:t>
                      </a:r>
                      <a:r>
                        <a:rPr kumimoji="1" lang="en-US" altLang="ja-JP" sz="2400" dirty="0"/>
                        <a:t>  </a:t>
                      </a:r>
                      <a:r>
                        <a:rPr kumimoji="1" lang="en-US" altLang="ja-JP" sz="2400" dirty="0" err="1"/>
                        <a:t>yà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76130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24A89A-B7D6-6AD8-0C3A-60662344E84C}"/>
              </a:ext>
            </a:extLst>
          </p:cNvPr>
          <p:cNvSpPr txBox="1"/>
          <p:nvPr/>
        </p:nvSpPr>
        <p:spPr>
          <a:xfrm>
            <a:off x="1863852" y="2800349"/>
            <a:ext cx="3003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・中国語を喋る地域</a:t>
            </a:r>
          </a:p>
        </p:txBody>
      </p:sp>
    </p:spTree>
    <p:extLst>
      <p:ext uri="{BB962C8B-B14F-4D97-AF65-F5344CB8AC3E}">
        <p14:creationId xmlns:p14="http://schemas.microsoft.com/office/powerpoint/2010/main" val="2724760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792B3A-0CDD-C4B9-9B7E-DC1BBC117F14}"/>
              </a:ext>
            </a:extLst>
          </p:cNvPr>
          <p:cNvSpPr txBox="1"/>
          <p:nvPr/>
        </p:nvSpPr>
        <p:spPr>
          <a:xfrm>
            <a:off x="333374" y="180886"/>
            <a:ext cx="7162801" cy="983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dirty="0"/>
              <a:t>ある日、あなたは店で食事をしている。</a:t>
            </a:r>
            <a:endParaRPr lang="en-US" altLang="ja-JP" dirty="0"/>
          </a:p>
          <a:p>
            <a:pPr>
              <a:lnSpc>
                <a:spcPct val="110000"/>
              </a:lnSpc>
            </a:pPr>
            <a:r>
              <a:rPr lang="ja-JP" altLang="en-US" dirty="0"/>
              <a:t>隣には中国語を話す人の人が座った。</a:t>
            </a:r>
            <a:endParaRPr lang="en-US" altLang="ja-JP" dirty="0"/>
          </a:p>
          <a:p>
            <a:pPr>
              <a:lnSpc>
                <a:spcPct val="110000"/>
              </a:lnSpc>
            </a:pPr>
            <a:r>
              <a:rPr lang="ja-JP" altLang="en-US" dirty="0"/>
              <a:t>このとき、あなたは彼らに「どこから来ましたか？」と尋ねたい。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F0D21E3D-E9FE-05F4-B868-6FD0CB7F0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693100"/>
              </p:ext>
            </p:extLst>
          </p:nvPr>
        </p:nvGraphicFramePr>
        <p:xfrm>
          <a:off x="7050151" y="4876889"/>
          <a:ext cx="491325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50">
                  <a:extLst>
                    <a:ext uri="{9D8B030D-6E8A-4147-A177-3AD203B41FA5}">
                      <a16:colId xmlns:a16="http://schemas.microsoft.com/office/drawing/2014/main" val="327983762"/>
                    </a:ext>
                  </a:extLst>
                </a:gridCol>
                <a:gridCol w="1637750">
                  <a:extLst>
                    <a:ext uri="{9D8B030D-6E8A-4147-A177-3AD203B41FA5}">
                      <a16:colId xmlns:a16="http://schemas.microsoft.com/office/drawing/2014/main" val="769876400"/>
                    </a:ext>
                  </a:extLst>
                </a:gridCol>
                <a:gridCol w="1637750">
                  <a:extLst>
                    <a:ext uri="{9D8B030D-6E8A-4147-A177-3AD203B41FA5}">
                      <a16:colId xmlns:a16="http://schemas.microsoft.com/office/drawing/2014/main" val="2269318776"/>
                    </a:ext>
                  </a:extLst>
                </a:gridCol>
              </a:tblGrid>
              <a:tr h="174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日本語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中国語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ピンイン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981996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/>
                        <a:t>台湾</a:t>
                      </a:r>
                      <a:endParaRPr kumimoji="1" lang="ja-JP" alt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/>
                        <a:t>台湾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err="1"/>
                        <a:t>tái</a:t>
                      </a:r>
                      <a:r>
                        <a:rPr kumimoji="1" lang="en-US" altLang="ja-JP" sz="1400" dirty="0"/>
                        <a:t> </a:t>
                      </a:r>
                      <a:r>
                        <a:rPr kumimoji="1" lang="en-US" altLang="ja-JP" sz="1400" dirty="0" err="1"/>
                        <a:t>wān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427405"/>
                  </a:ext>
                </a:extLst>
              </a:tr>
              <a:tr h="2515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/>
                        <a:t>香港</a:t>
                      </a:r>
                      <a:endParaRPr kumimoji="1" lang="ja-JP" alt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/>
                        <a:t>香港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err="1"/>
                        <a:t>xiāng</a:t>
                      </a:r>
                      <a:r>
                        <a:rPr kumimoji="1" lang="en-US" altLang="ja-JP" sz="1400" dirty="0"/>
                        <a:t> </a:t>
                      </a:r>
                      <a:r>
                        <a:rPr kumimoji="1" lang="en-US" altLang="ja-JP" sz="1400" dirty="0" err="1"/>
                        <a:t>gǎng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437518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シンガポール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/>
                        <a:t>新加坡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1400" dirty="0" err="1"/>
                        <a:t>x</a:t>
                      </a:r>
                      <a:r>
                        <a:rPr kumimoji="1" lang="en-US" altLang="ja-JP" sz="1400" dirty="0" err="1"/>
                        <a:t>īn</a:t>
                      </a:r>
                      <a:r>
                        <a:rPr kumimoji="1" lang="en-US" altLang="ja-JP" sz="1400" dirty="0"/>
                        <a:t> </a:t>
                      </a:r>
                      <a:r>
                        <a:rPr kumimoji="1" lang="en-US" altLang="ja-JP" sz="1400" dirty="0" err="1"/>
                        <a:t>jiā</a:t>
                      </a:r>
                      <a:r>
                        <a:rPr kumimoji="1" lang="ja-JP" altLang="en-US" sz="1400" dirty="0"/>
                        <a:t> </a:t>
                      </a:r>
                      <a:r>
                        <a:rPr kumimoji="1" lang="en-US" altLang="ja-JP" sz="1400" dirty="0"/>
                        <a:t> </a:t>
                      </a:r>
                      <a:r>
                        <a:rPr kumimoji="1" lang="en-US" altLang="ja-JP" sz="1400" dirty="0" err="1"/>
                        <a:t>pō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127543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マレーシア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/>
                        <a:t>马来西亚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err="1"/>
                        <a:t>mǎ</a:t>
                      </a:r>
                      <a:r>
                        <a:rPr kumimoji="1" lang="en-US" altLang="ja-JP" sz="1400" dirty="0"/>
                        <a:t>   </a:t>
                      </a:r>
                      <a:r>
                        <a:rPr kumimoji="1" lang="en-US" altLang="ja-JP" sz="1400" dirty="0" err="1"/>
                        <a:t>lái</a:t>
                      </a:r>
                      <a:r>
                        <a:rPr kumimoji="1" lang="en-US" altLang="ja-JP" sz="1400" dirty="0"/>
                        <a:t>   </a:t>
                      </a:r>
                      <a:r>
                        <a:rPr kumimoji="1" lang="en-US" altLang="ja-JP" sz="1400" dirty="0" err="1"/>
                        <a:t>xī</a:t>
                      </a:r>
                      <a:r>
                        <a:rPr kumimoji="1" lang="en-US" altLang="ja-JP" sz="1400" dirty="0"/>
                        <a:t>  </a:t>
                      </a:r>
                      <a:r>
                        <a:rPr kumimoji="1" lang="en-US" altLang="ja-JP" sz="1400" dirty="0" err="1"/>
                        <a:t>yà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76130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E8A421-099C-41A9-1A8E-AF5DDD367972}"/>
              </a:ext>
            </a:extLst>
          </p:cNvPr>
          <p:cNvSpPr txBox="1"/>
          <p:nvPr/>
        </p:nvSpPr>
        <p:spPr>
          <a:xfrm>
            <a:off x="1295399" y="1638300"/>
            <a:ext cx="1000125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 dirty="0"/>
              <a:t>①</a:t>
            </a:r>
            <a:r>
              <a:rPr kumimoji="1" lang="zh-CN" altLang="en-US" sz="3600" dirty="0"/>
              <a:t>你是 中国</a:t>
            </a:r>
            <a:r>
              <a:rPr kumimoji="1" lang="en-US" altLang="zh-CN" sz="3600" dirty="0"/>
              <a:t>/</a:t>
            </a:r>
            <a:r>
              <a:rPr kumimoji="1" lang="ja-JP" altLang="en-US" sz="3600" b="0" dirty="0"/>
              <a:t>台湾</a:t>
            </a:r>
            <a:r>
              <a:rPr lang="en-US" altLang="ja-JP" sz="3600" b="0" dirty="0"/>
              <a:t>/</a:t>
            </a:r>
            <a:r>
              <a:rPr kumimoji="1" lang="ja-JP" altLang="en-US" sz="3600" b="0" dirty="0"/>
              <a:t>香港</a:t>
            </a:r>
            <a:r>
              <a:rPr lang="en-US" altLang="ja-JP" sz="3600" dirty="0">
                <a:solidFill>
                  <a:schemeClr val="dk1"/>
                </a:solidFill>
              </a:rPr>
              <a:t>/</a:t>
            </a:r>
            <a:r>
              <a:rPr kumimoji="1" lang="ja-JP" altLang="en-US" sz="3600" b="0" dirty="0"/>
              <a:t>新加坡</a:t>
            </a:r>
            <a:r>
              <a:rPr kumimoji="1" lang="en-US" altLang="ja-JP" sz="3600" b="0" dirty="0"/>
              <a:t>/</a:t>
            </a:r>
            <a:r>
              <a:rPr kumimoji="1" lang="ja-JP" altLang="en-US" sz="3600" b="0" dirty="0"/>
              <a:t>马来西亚</a:t>
            </a:r>
            <a:r>
              <a:rPr kumimoji="1" lang="zh-CN" altLang="en-US" sz="3600" b="0" dirty="0"/>
              <a:t>人 吗？</a:t>
            </a:r>
            <a:endParaRPr kumimoji="1" lang="en-US" altLang="zh-CN" sz="3600" b="0" dirty="0"/>
          </a:p>
          <a:p>
            <a:pPr>
              <a:lnSpc>
                <a:spcPct val="150000"/>
              </a:lnSpc>
            </a:pPr>
            <a:r>
              <a:rPr kumimoji="1" lang="ja-JP" altLang="en-US" sz="3600" dirty="0"/>
              <a:t>②</a:t>
            </a:r>
            <a:r>
              <a:rPr kumimoji="1" lang="zh-CN" altLang="en-US" sz="5400" dirty="0"/>
              <a:t>你是哪国人</a:t>
            </a:r>
            <a:r>
              <a:rPr lang="en-US" altLang="zh-CN" sz="5400" dirty="0"/>
              <a:t>?    </a:t>
            </a:r>
          </a:p>
          <a:p>
            <a:pPr>
              <a:lnSpc>
                <a:spcPct val="150000"/>
              </a:lnSpc>
            </a:pPr>
            <a:r>
              <a:rPr lang="en-US" altLang="zh-CN" sz="5400" dirty="0" err="1"/>
              <a:t>nǐ</a:t>
            </a:r>
            <a:r>
              <a:rPr lang="en-US" altLang="zh-CN" sz="5400" dirty="0"/>
              <a:t> </a:t>
            </a:r>
            <a:r>
              <a:rPr lang="en-US" altLang="zh-CN" sz="5400" dirty="0" err="1"/>
              <a:t>shì</a:t>
            </a:r>
            <a:r>
              <a:rPr lang="en-US" altLang="zh-CN" sz="5400" dirty="0"/>
              <a:t> </a:t>
            </a:r>
            <a:r>
              <a:rPr lang="en-US" altLang="zh-CN" sz="5400" dirty="0" err="1"/>
              <a:t>nǎ</a:t>
            </a:r>
            <a:r>
              <a:rPr lang="en-US" altLang="zh-CN" sz="5400" dirty="0"/>
              <a:t> </a:t>
            </a:r>
            <a:r>
              <a:rPr lang="en-US" altLang="zh-CN" sz="5400" dirty="0" err="1"/>
              <a:t>guórén</a:t>
            </a:r>
            <a:r>
              <a:rPr lang="en-US" altLang="zh-CN" sz="5400" dirty="0"/>
              <a:t>?</a:t>
            </a:r>
            <a:endParaRPr kumimoji="1" lang="ja-JP" altLang="en-US" sz="5400" b="0" dirty="0">
              <a:latin typeface="+mj-lt"/>
            </a:endParaRPr>
          </a:p>
          <a:p>
            <a:r>
              <a:rPr kumimoji="1" lang="zh-CN" altLang="en-US" sz="1800" dirty="0"/>
              <a:t>      </a:t>
            </a:r>
            <a:r>
              <a:rPr kumimoji="1" lang="ja-JP" altLang="en-US" sz="3200" dirty="0"/>
              <a:t>＊</a:t>
            </a:r>
            <a:r>
              <a:rPr kumimoji="1" lang="zh-CN" altLang="en-US" sz="3200" dirty="0"/>
              <a:t>哪</a:t>
            </a:r>
            <a:r>
              <a:rPr lang="zh-CN" altLang="en-US" sz="3200" dirty="0"/>
              <a:t>国   </a:t>
            </a:r>
            <a:r>
              <a:rPr lang="en-US" altLang="zh-CN" sz="3200" dirty="0" err="1"/>
              <a:t>nǎ</a:t>
            </a:r>
            <a:r>
              <a:rPr lang="en-US" altLang="zh-CN" sz="3200" dirty="0"/>
              <a:t> </a:t>
            </a:r>
            <a:r>
              <a:rPr lang="en-US" altLang="zh-CN" sz="3200" dirty="0" err="1"/>
              <a:t>guó</a:t>
            </a:r>
            <a:r>
              <a:rPr lang="zh-CN" altLang="en-US" sz="3200" dirty="0"/>
              <a:t>   </a:t>
            </a:r>
            <a:r>
              <a:rPr lang="ja-JP" altLang="en-US" sz="3200" dirty="0"/>
              <a:t>どの国</a:t>
            </a:r>
          </a:p>
        </p:txBody>
      </p:sp>
    </p:spTree>
    <p:extLst>
      <p:ext uri="{BB962C8B-B14F-4D97-AF65-F5344CB8AC3E}">
        <p14:creationId xmlns:p14="http://schemas.microsoft.com/office/powerpoint/2010/main" val="2948555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A1A4B5-876B-2F5B-A444-9001E018B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201" y="1378839"/>
            <a:ext cx="9311975" cy="17461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i="0" dirty="0"/>
              <a:t>你要</a:t>
            </a:r>
            <a:r>
              <a:rPr kumimoji="1" lang="zh-CN" altLang="en-US" b="1" i="0" dirty="0"/>
              <a:t>哪个</a:t>
            </a:r>
            <a:r>
              <a:rPr kumimoji="1" lang="zh-CN" altLang="en-US" i="0" dirty="0"/>
              <a:t>？</a:t>
            </a:r>
            <a:r>
              <a:rPr kumimoji="1" lang="en-US" altLang="zh-CN" i="0" dirty="0"/>
              <a:t> </a:t>
            </a:r>
            <a:r>
              <a:rPr kumimoji="1" lang="zh-CN" altLang="en-US" i="0" dirty="0"/>
              <a:t>我要</a:t>
            </a:r>
            <a:r>
              <a:rPr kumimoji="1" lang="zh-CN" altLang="en-US" b="1" i="0" dirty="0"/>
              <a:t>这个</a:t>
            </a:r>
            <a:r>
              <a:rPr kumimoji="1" lang="en-US" altLang="zh-CN" b="1" i="0" dirty="0"/>
              <a:t>/</a:t>
            </a:r>
            <a:r>
              <a:rPr kumimoji="1" lang="zh-CN" altLang="en-US" b="1" i="0" dirty="0"/>
              <a:t>那个</a:t>
            </a:r>
            <a:r>
              <a:rPr kumimoji="1" lang="ja-JP" altLang="en-US" i="0" dirty="0"/>
              <a:t>。</a:t>
            </a:r>
            <a:endParaRPr kumimoji="1" lang="ja-JP" altLang="en-US" sz="3100" i="0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AFC5A09-6478-FBC2-F2E5-847FBD27E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8241"/>
              </p:ext>
            </p:extLst>
          </p:nvPr>
        </p:nvGraphicFramePr>
        <p:xfrm>
          <a:off x="2116290" y="3214370"/>
          <a:ext cx="8127999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2798376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698764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69318776"/>
                    </a:ext>
                  </a:extLst>
                </a:gridCol>
              </a:tblGrid>
              <a:tr h="3206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日本語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中国語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ピンイン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98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これ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+mj-lt"/>
                        </a:rPr>
                        <a:t>这个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0" dirty="0" err="1"/>
                        <a:t>zhè</a:t>
                      </a:r>
                      <a:r>
                        <a:rPr kumimoji="1" lang="en-US" altLang="ja-JP" sz="2400" i="0" dirty="0"/>
                        <a:t> </a:t>
                      </a:r>
                      <a:r>
                        <a:rPr kumimoji="1" lang="en-US" altLang="ja-JP" sz="2400" i="0" dirty="0" err="1"/>
                        <a:t>ge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427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それ、あれ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i="0" dirty="0">
                          <a:latin typeface="+mj-lt"/>
                        </a:rPr>
                        <a:t>那个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0" dirty="0" err="1"/>
                        <a:t>nà</a:t>
                      </a:r>
                      <a:r>
                        <a:rPr kumimoji="1" lang="en-US" altLang="ja-JP" sz="2400" i="0" dirty="0"/>
                        <a:t> </a:t>
                      </a:r>
                      <a:r>
                        <a:rPr kumimoji="1" lang="en-US" altLang="ja-JP" sz="2400" i="0" dirty="0" err="1"/>
                        <a:t>ge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437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どれ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i="0" dirty="0">
                          <a:latin typeface="+mj-lt"/>
                        </a:rPr>
                        <a:t>哪个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0" dirty="0" err="1"/>
                        <a:t>nǎ</a:t>
                      </a:r>
                      <a:r>
                        <a:rPr kumimoji="1" lang="en-US" altLang="ja-JP" sz="2400" i="0" dirty="0"/>
                        <a:t> </a:t>
                      </a:r>
                      <a:r>
                        <a:rPr kumimoji="1" lang="en-US" altLang="ja-JP" sz="2400" i="0" dirty="0" err="1"/>
                        <a:t>ge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127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64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09846FD2-3BB1-36A4-A833-7202000AE8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03441"/>
              </p:ext>
            </p:extLst>
          </p:nvPr>
        </p:nvGraphicFramePr>
        <p:xfrm>
          <a:off x="297015" y="166370"/>
          <a:ext cx="560848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495">
                  <a:extLst>
                    <a:ext uri="{9D8B030D-6E8A-4147-A177-3AD203B41FA5}">
                      <a16:colId xmlns:a16="http://schemas.microsoft.com/office/drawing/2014/main" val="327983762"/>
                    </a:ext>
                  </a:extLst>
                </a:gridCol>
                <a:gridCol w="1869495">
                  <a:extLst>
                    <a:ext uri="{9D8B030D-6E8A-4147-A177-3AD203B41FA5}">
                      <a16:colId xmlns:a16="http://schemas.microsoft.com/office/drawing/2014/main" val="769876400"/>
                    </a:ext>
                  </a:extLst>
                </a:gridCol>
                <a:gridCol w="1869495">
                  <a:extLst>
                    <a:ext uri="{9D8B030D-6E8A-4147-A177-3AD203B41FA5}">
                      <a16:colId xmlns:a16="http://schemas.microsoft.com/office/drawing/2014/main" val="2269318776"/>
                    </a:ext>
                  </a:extLst>
                </a:gridCol>
              </a:tblGrid>
              <a:tr h="205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日本語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中国語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ピンイン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98199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これ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j-lt"/>
                        </a:rPr>
                        <a:t>这个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i="0" dirty="0" err="1"/>
                        <a:t>zhè</a:t>
                      </a:r>
                      <a:r>
                        <a:rPr kumimoji="1" lang="en-US" altLang="ja-JP" sz="1200" i="0" dirty="0"/>
                        <a:t> </a:t>
                      </a:r>
                      <a:r>
                        <a:rPr kumimoji="1" lang="en-US" altLang="ja-JP" sz="1200" i="0" dirty="0" err="1"/>
                        <a:t>ge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4274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それ、あれ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i="0" dirty="0">
                          <a:latin typeface="+mj-lt"/>
                        </a:rPr>
                        <a:t>那个</a:t>
                      </a:r>
                      <a:endParaRPr kumimoji="1" lang="ja-JP" alt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i="0" dirty="0" err="1"/>
                        <a:t>nà</a:t>
                      </a:r>
                      <a:r>
                        <a:rPr kumimoji="1" lang="en-US" altLang="ja-JP" sz="1200" i="0" dirty="0"/>
                        <a:t> </a:t>
                      </a:r>
                      <a:r>
                        <a:rPr kumimoji="1" lang="en-US" altLang="ja-JP" sz="1200" i="0" dirty="0" err="1"/>
                        <a:t>ge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43751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どれ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i="0" dirty="0">
                          <a:latin typeface="+mj-lt"/>
                        </a:rPr>
                        <a:t>哪个</a:t>
                      </a:r>
                      <a:endParaRPr kumimoji="1" lang="ja-JP" alt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i="0" dirty="0" err="1"/>
                        <a:t>nǎ</a:t>
                      </a:r>
                      <a:r>
                        <a:rPr kumimoji="1" lang="en-US" altLang="ja-JP" sz="1200" i="0" dirty="0"/>
                        <a:t> </a:t>
                      </a:r>
                      <a:r>
                        <a:rPr kumimoji="1" lang="en-US" altLang="ja-JP" sz="1200" i="0" dirty="0" err="1"/>
                        <a:t>ge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127543"/>
                  </a:ext>
                </a:extLst>
              </a:tr>
            </a:tbl>
          </a:graphicData>
        </a:graphic>
      </p:graphicFrame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584DDA54-6802-595D-1A3E-89F7DA9D4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858914"/>
              </p:ext>
            </p:extLst>
          </p:nvPr>
        </p:nvGraphicFramePr>
        <p:xfrm>
          <a:off x="835024" y="2820457"/>
          <a:ext cx="10521951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317">
                  <a:extLst>
                    <a:ext uri="{9D8B030D-6E8A-4147-A177-3AD203B41FA5}">
                      <a16:colId xmlns:a16="http://schemas.microsoft.com/office/drawing/2014/main" val="2739908334"/>
                    </a:ext>
                  </a:extLst>
                </a:gridCol>
                <a:gridCol w="3507317">
                  <a:extLst>
                    <a:ext uri="{9D8B030D-6E8A-4147-A177-3AD203B41FA5}">
                      <a16:colId xmlns:a16="http://schemas.microsoft.com/office/drawing/2014/main" val="889339523"/>
                    </a:ext>
                  </a:extLst>
                </a:gridCol>
                <a:gridCol w="3507317">
                  <a:extLst>
                    <a:ext uri="{9D8B030D-6E8A-4147-A177-3AD203B41FA5}">
                      <a16:colId xmlns:a16="http://schemas.microsoft.com/office/drawing/2014/main" val="922932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日本語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中国語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ピンイン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19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これ</a:t>
                      </a:r>
                      <a:r>
                        <a:rPr kumimoji="1" lang="en-US" altLang="ja-JP" sz="2400" dirty="0"/>
                        <a:t>/</a:t>
                      </a:r>
                      <a:r>
                        <a:rPr kumimoji="1" lang="ja-JP" altLang="en-US" sz="2400" dirty="0"/>
                        <a:t>それは何ですか？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800" dirty="0"/>
                        <a:t>这个</a:t>
                      </a:r>
                      <a:r>
                        <a:rPr lang="en-US" altLang="ja-JP" sz="2800" dirty="0"/>
                        <a:t>/</a:t>
                      </a:r>
                      <a:r>
                        <a:rPr lang="ja-JP" altLang="en-US" sz="2800" dirty="0"/>
                        <a:t>那个是什么？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800" dirty="0"/>
                        <a:t>zhè ge</a:t>
                      </a:r>
                      <a:r>
                        <a:rPr lang="en-US" altLang="ja-JP" sz="2800" dirty="0"/>
                        <a:t>/</a:t>
                      </a:r>
                      <a:r>
                        <a:rPr lang="ja-JP" altLang="en-US" sz="2800" dirty="0"/>
                        <a:t>nà ge  shì shén me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582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2400" dirty="0"/>
                        <a:t>どれを選びますか？</a:t>
                      </a:r>
                      <a:r>
                        <a:rPr lang="en-US" altLang="ja-JP" sz="2400" dirty="0"/>
                        <a:t>/</a:t>
                      </a:r>
                    </a:p>
                    <a:p>
                      <a:r>
                        <a:rPr lang="ja-JP" altLang="en-US" sz="2400" dirty="0"/>
                        <a:t>どれが欲しいですか？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800" dirty="0"/>
                        <a:t>你要哪个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800" dirty="0"/>
                        <a:t>nǐ yào nǎ ge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23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2400" dirty="0"/>
                        <a:t>それをください。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800" dirty="0"/>
                        <a:t>请给我那个。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800" dirty="0"/>
                        <a:t>qǐng gěi wǒ nà ge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014205"/>
                  </a:ext>
                </a:extLst>
              </a:tr>
            </a:tbl>
          </a:graphicData>
        </a:graphic>
      </p:graphicFrame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EEFF2C0-9E97-25F9-FE63-89475513A1B1}"/>
              </a:ext>
            </a:extLst>
          </p:cNvPr>
          <p:cNvCxnSpPr>
            <a:cxnSpLocks/>
          </p:cNvCxnSpPr>
          <p:nvPr/>
        </p:nvCxnSpPr>
        <p:spPr>
          <a:xfrm>
            <a:off x="297015" y="1263650"/>
            <a:ext cx="538009" cy="1570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6C7A169-93B1-6C33-EF1B-281C37097418}"/>
              </a:ext>
            </a:extLst>
          </p:cNvPr>
          <p:cNvCxnSpPr>
            <a:cxnSpLocks/>
          </p:cNvCxnSpPr>
          <p:nvPr/>
        </p:nvCxnSpPr>
        <p:spPr>
          <a:xfrm>
            <a:off x="5905500" y="1263650"/>
            <a:ext cx="5451475" cy="1570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743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DCAF20-51B7-3283-1542-1C656F65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2436578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br>
              <a:rPr kumimoji="1" lang="en-US" altLang="zh-CN" i="0" dirty="0"/>
            </a:br>
            <a:r>
              <a:rPr kumimoji="1" lang="zh-CN" altLang="en-US" i="0" dirty="0"/>
              <a:t>再 见！</a:t>
            </a:r>
            <a:endParaRPr kumimoji="1" lang="ja-JP" altLang="en-US" i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93A6EAD-1540-4F8C-9B37-55A3EB51D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47307"/>
              </p:ext>
            </p:extLst>
          </p:nvPr>
        </p:nvGraphicFramePr>
        <p:xfrm>
          <a:off x="3999548" y="2047788"/>
          <a:ext cx="4192904" cy="518160"/>
        </p:xfrm>
        <a:graphic>
          <a:graphicData uri="http://schemas.openxmlformats.org/drawingml/2006/table">
            <a:tbl>
              <a:tblPr/>
              <a:tblGrid>
                <a:gridCol w="2096452">
                  <a:extLst>
                    <a:ext uri="{9D8B030D-6E8A-4147-A177-3AD203B41FA5}">
                      <a16:colId xmlns:a16="http://schemas.microsoft.com/office/drawing/2014/main" val="4207462372"/>
                    </a:ext>
                  </a:extLst>
                </a:gridCol>
                <a:gridCol w="2096452">
                  <a:extLst>
                    <a:ext uri="{9D8B030D-6E8A-4147-A177-3AD203B41FA5}">
                      <a16:colId xmlns:a16="http://schemas.microsoft.com/office/drawing/2014/main" val="309152375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zài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jiàn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2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0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5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C16AF5-2A6F-507B-661E-1BDE7D5F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今日の流れ</a:t>
            </a:r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4" name="コンテンツ プレースホルダー 2">
            <a:extLst>
              <a:ext uri="{FF2B5EF4-FFF2-40B4-BE49-F238E27FC236}">
                <a16:creationId xmlns:a16="http://schemas.microsoft.com/office/drawing/2014/main" id="{888BCC95-5F80-9BA9-A87F-7797C2394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338703"/>
              </p:ext>
            </p:extLst>
          </p:nvPr>
        </p:nvGraphicFramePr>
        <p:xfrm>
          <a:off x="1562100" y="2376593"/>
          <a:ext cx="8296275" cy="340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0ACB6452-5903-4A21-FBA7-A328D27C13FB}"/>
              </a:ext>
            </a:extLst>
          </p:cNvPr>
          <p:cNvSpPr/>
          <p:nvPr/>
        </p:nvSpPr>
        <p:spPr>
          <a:xfrm>
            <a:off x="9001125" y="3000375"/>
            <a:ext cx="1628775" cy="428625"/>
          </a:xfrm>
          <a:prstGeom prst="wedgeRoundRectCallout">
            <a:avLst>
              <a:gd name="adj1" fmla="val -41301"/>
              <a:gd name="adj2" fmla="val 802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時間があれば</a:t>
            </a:r>
          </a:p>
        </p:txBody>
      </p:sp>
    </p:spTree>
    <p:extLst>
      <p:ext uri="{BB962C8B-B14F-4D97-AF65-F5344CB8AC3E}">
        <p14:creationId xmlns:p14="http://schemas.microsoft.com/office/powerpoint/2010/main" val="17920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BD3A424-7452-EB10-7A1F-B9FD4B778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744" y="691762"/>
            <a:ext cx="3541205" cy="1706649"/>
          </a:xfrm>
        </p:spPr>
        <p:txBody>
          <a:bodyPr anchor="ctr">
            <a:normAutofit/>
          </a:bodyPr>
          <a:lstStyle/>
          <a:p>
            <a:r>
              <a:rPr kumimoji="1" lang="ja-JP" altLang="en-US" sz="4800"/>
              <a:t>アンケートの結果</a:t>
            </a:r>
          </a:p>
        </p:txBody>
      </p:sp>
      <p:pic>
        <p:nvPicPr>
          <p:cNvPr id="1026" name="Picture 2" descr="フォームの回答のグラフ。質問のタイトル: これから会話練習を中心とする授業の進め方はいかがでしょうか？。回答数: 8 件の回答。">
            <a:extLst>
              <a:ext uri="{FF2B5EF4-FFF2-40B4-BE49-F238E27FC236}">
                <a16:creationId xmlns:a16="http://schemas.microsoft.com/office/drawing/2014/main" id="{C6C2889B-8DF2-2AFA-3617-C093F6FDA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" r="3648"/>
          <a:stretch/>
        </p:blipFill>
        <p:spPr bwMode="auto">
          <a:xfrm>
            <a:off x="111989" y="1545086"/>
            <a:ext cx="7308682" cy="326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61A0812C-8DCE-4CA2-904B-A5A5C12CA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2660" y="1005840"/>
            <a:ext cx="0" cy="5852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F0D418-58F8-D87E-EBC5-303253B0D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666" y="2623929"/>
            <a:ext cx="3541205" cy="409119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1400" dirty="0"/>
              <a:t>（１）授業の進め方に関して、基本的に問題ない。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1000" dirty="0"/>
              <a:t>・発言練習は基本的に都度で教える。発言練習をもう少し続ける。授業最後の</a:t>
            </a:r>
            <a:r>
              <a:rPr kumimoji="1" lang="en-US" altLang="ja-JP" sz="1000" dirty="0"/>
              <a:t>15</a:t>
            </a:r>
            <a:r>
              <a:rPr kumimoji="1" lang="ja-JP" altLang="en-US" sz="1000" dirty="0"/>
              <a:t>分～</a:t>
            </a:r>
            <a:r>
              <a:rPr kumimoji="1" lang="en-US" altLang="ja-JP" sz="1000" dirty="0"/>
              <a:t>20</a:t>
            </a:r>
            <a:r>
              <a:rPr kumimoji="1" lang="ja-JP" altLang="en-US" sz="1000" dirty="0"/>
              <a:t>分ぐらい。</a:t>
            </a:r>
            <a:endParaRPr kumimoji="1" lang="en-US" altLang="ja-JP" sz="1000" dirty="0"/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1000" dirty="0"/>
              <a:t>・「短い単語の会話練習をしたいです。」に関する意味？</a:t>
            </a:r>
            <a:endParaRPr kumimoji="1" lang="en-US" altLang="ja-JP" sz="1000" dirty="0"/>
          </a:p>
          <a:p>
            <a:pPr marL="0" indent="0">
              <a:lnSpc>
                <a:spcPct val="100000"/>
              </a:lnSpc>
              <a:buNone/>
            </a:pPr>
            <a:r>
              <a:rPr kumimoji="1" lang="zh-CN" altLang="en-US" sz="1400" dirty="0">
                <a:solidFill>
                  <a:schemeClr val="bg1"/>
                </a:solidFill>
                <a:highlight>
                  <a:srgbClr val="FFFF00"/>
                </a:highlight>
              </a:rPr>
              <a:t>谢谢，你好，对不起 </a:t>
            </a:r>
            <a:r>
              <a:rPr kumimoji="1" lang="ja-JP" altLang="en-US" sz="1400" dirty="0">
                <a:solidFill>
                  <a:schemeClr val="bg1"/>
                </a:solidFill>
                <a:highlight>
                  <a:srgbClr val="FFFF00"/>
                </a:highlight>
              </a:rPr>
              <a:t>みたいな</a:t>
            </a:r>
            <a:endParaRPr kumimoji="1" lang="en-US" altLang="ja-JP" sz="14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buNone/>
            </a:pPr>
            <a:endParaRPr kumimoji="1" lang="en-US" altLang="ja-JP" sz="1000" dirty="0"/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1400" dirty="0"/>
              <a:t>（２）授業で練習したい発音に関して</a:t>
            </a:r>
            <a:endParaRPr kumimoji="1" lang="en-US" altLang="ja-JP" sz="1400" dirty="0"/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1000" dirty="0"/>
              <a:t>特に難しい発音は、</a:t>
            </a:r>
            <a:endParaRPr kumimoji="1" lang="en-US" altLang="ja-JP" sz="1000" dirty="0"/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1000" dirty="0"/>
              <a:t>・</a:t>
            </a:r>
            <a:r>
              <a:rPr kumimoji="1" lang="en-US" altLang="ja-JP" sz="1000" dirty="0"/>
              <a:t>n</a:t>
            </a:r>
            <a:r>
              <a:rPr kumimoji="1" lang="ja-JP" altLang="en-US" sz="1000" dirty="0"/>
              <a:t>で終わるのと、</a:t>
            </a:r>
            <a:r>
              <a:rPr kumimoji="1" lang="en-US" altLang="ja-JP" sz="1000" dirty="0"/>
              <a:t>ng</a:t>
            </a:r>
            <a:r>
              <a:rPr kumimoji="1" lang="ja-JP" altLang="en-US" sz="1000" dirty="0"/>
              <a:t>で終わる</a:t>
            </a:r>
            <a:endParaRPr kumimoji="1" lang="en-US" altLang="ja-JP" sz="1000" dirty="0"/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1000" dirty="0"/>
              <a:t>・巻き舌と</a:t>
            </a:r>
            <a:r>
              <a:rPr kumimoji="1" lang="en-US" altLang="ja-JP" sz="1000" dirty="0"/>
              <a:t>e(</a:t>
            </a:r>
            <a:r>
              <a:rPr kumimoji="1" lang="ja-JP" altLang="en-US" sz="1000" dirty="0"/>
              <a:t>うがいする音</a:t>
            </a:r>
            <a:r>
              <a:rPr kumimoji="1" lang="en-US" altLang="ja-JP" sz="10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1000" dirty="0"/>
              <a:t>・ほか何があれば、その都度で教えていただきたい。いつでも大丈夫！</a:t>
            </a:r>
          </a:p>
        </p:txBody>
      </p:sp>
      <p:sp>
        <p:nvSpPr>
          <p:cNvPr id="1035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62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B2953-9AD9-DDD6-20F4-D48059AD6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71" y="311277"/>
            <a:ext cx="7623048" cy="4754880"/>
          </a:xfrm>
        </p:spPr>
        <p:txBody>
          <a:bodyPr>
            <a:normAutofit/>
          </a:bodyPr>
          <a:lstStyle/>
          <a:p>
            <a:r>
              <a:rPr kumimoji="1" lang="en-US" altLang="ja-JP" sz="8800" dirty="0"/>
              <a:t>Duolingo</a:t>
            </a:r>
            <a:endParaRPr kumimoji="1" lang="ja-JP" altLang="en-US" sz="8800" dirty="0"/>
          </a:p>
        </p:txBody>
      </p:sp>
      <p:pic>
        <p:nvPicPr>
          <p:cNvPr id="13" name="図 12" descr="アイコン&#10;&#10;自動的に生成された説明">
            <a:extLst>
              <a:ext uri="{FF2B5EF4-FFF2-40B4-BE49-F238E27FC236}">
                <a16:creationId xmlns:a16="http://schemas.microsoft.com/office/drawing/2014/main" id="{40218D9D-2864-4265-FC0B-1FE866774D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48" y="1963962"/>
            <a:ext cx="2011854" cy="214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87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C3E338-0068-B2C1-1287-CD6AC038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9452" y="2482977"/>
            <a:ext cx="2412873" cy="1460373"/>
          </a:xfrm>
        </p:spPr>
        <p:txBody>
          <a:bodyPr>
            <a:normAutofit/>
          </a:bodyPr>
          <a:lstStyle/>
          <a:p>
            <a:r>
              <a:rPr kumimoji="1" lang="ja-JP" altLang="en-US" sz="7200" i="0" dirty="0"/>
              <a:t>復習</a:t>
            </a:r>
          </a:p>
        </p:txBody>
      </p:sp>
    </p:spTree>
    <p:extLst>
      <p:ext uri="{BB962C8B-B14F-4D97-AF65-F5344CB8AC3E}">
        <p14:creationId xmlns:p14="http://schemas.microsoft.com/office/powerpoint/2010/main" val="401293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25E18B-EA4A-73A8-C4A5-A4CEE1923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" y="1051560"/>
            <a:ext cx="5188077" cy="1491615"/>
          </a:xfrm>
        </p:spPr>
        <p:txBody>
          <a:bodyPr>
            <a:normAutofit/>
          </a:bodyPr>
          <a:lstStyle/>
          <a:p>
            <a:r>
              <a:rPr kumimoji="1" lang="zh-CN" altLang="en-US" sz="4000" dirty="0"/>
              <a:t>一份 锅贴 多少 钱？</a:t>
            </a:r>
            <a:endParaRPr kumimoji="1" lang="en-US" altLang="zh-CN" sz="4000" dirty="0"/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・一つの焼き餃子はいくらですか？</a:t>
            </a:r>
            <a:endParaRPr kumimoji="1" lang="en-US" altLang="zh-CN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ja-JP" altLang="en-US" sz="4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200032-CB98-771F-2696-DBBD4A255C7B}"/>
              </a:ext>
            </a:extLst>
          </p:cNvPr>
          <p:cNvSpPr txBox="1"/>
          <p:nvPr/>
        </p:nvSpPr>
        <p:spPr>
          <a:xfrm>
            <a:off x="563119" y="2682240"/>
            <a:ext cx="5294756" cy="304698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単語</a:t>
            </a:r>
            <a:endParaRPr kumimoji="1" lang="en-US" altLang="ja-JP" sz="3200" dirty="0"/>
          </a:p>
          <a:p>
            <a:r>
              <a:rPr lang="ja-JP" altLang="en-US" sz="3200" dirty="0"/>
              <a:t>□</a:t>
            </a:r>
            <a:r>
              <a:rPr lang="zh-CN" altLang="en-US" sz="3200" dirty="0"/>
              <a:t>一份</a:t>
            </a:r>
            <a:r>
              <a:rPr lang="ja-JP" altLang="en-US" sz="3200" dirty="0"/>
              <a:t>　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yī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fèn</a:t>
            </a:r>
            <a:r>
              <a:rPr lang="zh-CN" altLang="en-US" sz="3200" dirty="0"/>
              <a:t>  </a:t>
            </a:r>
            <a:r>
              <a:rPr lang="ja-JP" altLang="en-US" sz="32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　</a:t>
            </a:r>
            <a:endParaRPr lang="en-US" altLang="ja-JP" sz="32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3200" dirty="0"/>
              <a:t>□</a:t>
            </a:r>
            <a:r>
              <a:rPr lang="zh-CN" altLang="en-US" sz="3200" dirty="0"/>
              <a:t>锅贴</a:t>
            </a:r>
            <a:r>
              <a:rPr lang="ja-JP" altLang="en-US" sz="3200" dirty="0"/>
              <a:t>　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guō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tiē</a:t>
            </a:r>
            <a:endParaRPr lang="en-US" altLang="ja-JP" sz="3200" b="0" i="0" dirty="0">
              <a:solidFill>
                <a:srgbClr val="000000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3200" dirty="0"/>
              <a:t>□</a:t>
            </a:r>
            <a:r>
              <a:rPr lang="zh-CN" altLang="en-US" sz="3200" dirty="0"/>
              <a:t>生煎包</a:t>
            </a:r>
            <a:r>
              <a:rPr lang="ja-JP" altLang="en-US" sz="3200" dirty="0"/>
              <a:t>　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shēng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jiān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bāo</a:t>
            </a:r>
            <a:endParaRPr lang="en-US" altLang="ja-JP" sz="3200" dirty="0"/>
          </a:p>
          <a:p>
            <a:r>
              <a:rPr lang="ja-JP" altLang="en-US" sz="3200" dirty="0"/>
              <a:t>□</a:t>
            </a:r>
            <a:r>
              <a:rPr lang="zh-CN" altLang="en-US" sz="3200" dirty="0"/>
              <a:t>多少</a:t>
            </a:r>
            <a:r>
              <a:rPr lang="ja-JP" altLang="en-US" sz="32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duō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shǎo</a:t>
            </a:r>
            <a:endParaRPr lang="en-US" altLang="ja-JP" sz="32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3200" dirty="0"/>
              <a:t>□</a:t>
            </a:r>
            <a:r>
              <a:rPr lang="zh-CN" altLang="en-US" sz="3200" dirty="0"/>
              <a:t>钱</a:t>
            </a:r>
            <a:r>
              <a:rPr lang="ja-JP" altLang="en-US" sz="3200" dirty="0"/>
              <a:t>　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qián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18099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CAFB02-D50C-7824-1C7C-3B128A3F1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1307592"/>
            <a:ext cx="4334256" cy="9509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sz="3200" dirty="0"/>
              <a:t>①</a:t>
            </a:r>
            <a:r>
              <a:rPr kumimoji="1" lang="zh-CN" altLang="en-US" sz="3200" dirty="0"/>
              <a:t>你</a:t>
            </a:r>
            <a:r>
              <a:rPr kumimoji="1" lang="en-US" altLang="ja-JP" sz="3200" dirty="0"/>
              <a:t>/</a:t>
            </a:r>
            <a:r>
              <a:rPr kumimoji="1" lang="zh-CN" altLang="en-US" sz="3200" dirty="0"/>
              <a:t>您叫什么名字？</a:t>
            </a:r>
            <a:endParaRPr kumimoji="1" lang="en-US" altLang="zh-CN" sz="3200" dirty="0"/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お名前は何と言いますか？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BF139D-9EDE-FF66-C3A5-2B148B120588}"/>
              </a:ext>
            </a:extLst>
          </p:cNvPr>
          <p:cNvSpPr txBox="1"/>
          <p:nvPr/>
        </p:nvSpPr>
        <p:spPr>
          <a:xfrm>
            <a:off x="1091183" y="507308"/>
            <a:ext cx="3182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名前のたずね方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5604019C-CBA1-3A84-30E8-41523F195FE3}"/>
              </a:ext>
            </a:extLst>
          </p:cNvPr>
          <p:cNvSpPr txBox="1">
            <a:spLocks/>
          </p:cNvSpPr>
          <p:nvPr/>
        </p:nvSpPr>
        <p:spPr>
          <a:xfrm>
            <a:off x="6416040" y="1195687"/>
            <a:ext cx="4334256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3200" dirty="0"/>
              <a:t>②</a:t>
            </a:r>
            <a:r>
              <a:rPr kumimoji="1" lang="zh-CN" altLang="en-US" sz="3200" dirty="0"/>
              <a:t>我叫</a:t>
            </a:r>
            <a:r>
              <a:rPr lang="ja-JP" altLang="en-US" sz="3200" dirty="0"/>
              <a:t>○○○○</a:t>
            </a:r>
            <a:r>
              <a:rPr kumimoji="1" lang="zh-CN" altLang="en-US" sz="3200" dirty="0"/>
              <a:t>。</a:t>
            </a:r>
            <a:endParaRPr kumimoji="1" lang="en-US" altLang="zh-CN" sz="3200" dirty="0"/>
          </a:p>
          <a:p>
            <a:r>
              <a:rPr kumimoji="1" lang="ja-JP" alt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私は、○○と言います</a:t>
            </a:r>
            <a:r>
              <a:rPr lang="ja-JP" alt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。</a:t>
            </a:r>
            <a:endParaRPr kumimoji="1" lang="en-US" altLang="zh-CN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zh-CN" dirty="0"/>
          </a:p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6717D4-3738-0907-05E5-F8ABF8FC39A5}"/>
              </a:ext>
            </a:extLst>
          </p:cNvPr>
          <p:cNvSpPr txBox="1"/>
          <p:nvPr/>
        </p:nvSpPr>
        <p:spPr>
          <a:xfrm>
            <a:off x="6416040" y="500542"/>
            <a:ext cx="3011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名前の</a:t>
            </a:r>
            <a:r>
              <a:rPr lang="ja-JP" altLang="en-US" sz="2800" dirty="0"/>
              <a:t>言い方</a:t>
            </a:r>
            <a:endParaRPr kumimoji="1" lang="ja-JP" altLang="en-US" sz="2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98FA65-35FF-1D58-A5FA-2CC8AD8F0F68}"/>
              </a:ext>
            </a:extLst>
          </p:cNvPr>
          <p:cNvSpPr txBox="1"/>
          <p:nvPr/>
        </p:nvSpPr>
        <p:spPr>
          <a:xfrm>
            <a:off x="994028" y="3963592"/>
            <a:ext cx="6558534" cy="101566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単語</a:t>
            </a:r>
            <a:endParaRPr kumimoji="1" lang="en-US" altLang="ja-JP" sz="2000" dirty="0"/>
          </a:p>
          <a:p>
            <a:r>
              <a:rPr lang="ja-JP" altLang="en-US" sz="2000" dirty="0"/>
              <a:t>□</a:t>
            </a:r>
            <a:r>
              <a:rPr lang="zh-CN" altLang="en-US" sz="2000" dirty="0"/>
              <a:t>很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hěn</a:t>
            </a:r>
            <a:r>
              <a:rPr lang="ja-JP" altLang="en-US" sz="2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 とても　　　</a:t>
            </a:r>
            <a:r>
              <a:rPr lang="ja-JP" altLang="en-US" sz="2000" dirty="0"/>
              <a:t>□</a:t>
            </a:r>
            <a:r>
              <a:rPr lang="zh-CN" altLang="en-US" sz="2000" dirty="0"/>
              <a:t>高兴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gāo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xìng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嬉しい</a:t>
            </a:r>
            <a:endParaRPr lang="en-US" altLang="ja-JP" sz="2000" dirty="0"/>
          </a:p>
          <a:p>
            <a:r>
              <a:rPr lang="ja-JP" altLang="en-US" sz="2000" dirty="0"/>
              <a:t>□</a:t>
            </a:r>
            <a:r>
              <a:rPr lang="zh-CN" altLang="en-US" sz="2000" dirty="0"/>
              <a:t>认识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rèn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shi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知る</a:t>
            </a:r>
            <a:r>
              <a:rPr lang="ja-JP" altLang="en-US" sz="2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　</a:t>
            </a:r>
            <a:r>
              <a:rPr lang="ja-JP" altLang="en-US" sz="2000" dirty="0"/>
              <a:t>□</a:t>
            </a:r>
            <a:r>
              <a:rPr kumimoji="1" lang="zh-CN" altLang="en-US" sz="2000" dirty="0"/>
              <a:t>也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yě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～も　</a:t>
            </a:r>
            <a:r>
              <a:rPr lang="ja-JP" altLang="en-US" sz="2000" dirty="0"/>
              <a:t> □</a:t>
            </a:r>
            <a:r>
              <a:rPr kumimoji="1" lang="zh-CN" altLang="en-US" sz="2000" dirty="0"/>
              <a:t>是</a:t>
            </a:r>
            <a:r>
              <a:rPr lang="ja-JP" altLang="en-US" sz="2000" dirty="0"/>
              <a:t>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shì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kumimoji="1" lang="ja-JP" altLang="en-US" sz="2000" dirty="0"/>
              <a:t>そう</a:t>
            </a:r>
            <a:endParaRPr lang="en-US" altLang="ja-JP" sz="2000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785F91C9-24BD-20B4-E9FB-3821B9B0F953}"/>
              </a:ext>
            </a:extLst>
          </p:cNvPr>
          <p:cNvSpPr txBox="1">
            <a:spLocks/>
          </p:cNvSpPr>
          <p:nvPr/>
        </p:nvSpPr>
        <p:spPr>
          <a:xfrm>
            <a:off x="868680" y="2607709"/>
            <a:ext cx="5789295" cy="1431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/>
              <a:t>③</a:t>
            </a:r>
            <a:r>
              <a:rPr lang="zh-CN" altLang="en-US" sz="3200" dirty="0"/>
              <a:t>很高兴认识你！</a:t>
            </a:r>
            <a:endParaRPr lang="en-US" altLang="zh-CN" sz="32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・あなたと知り合ってとても嬉しかったです。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zh-CN" dirty="0"/>
          </a:p>
          <a:p>
            <a:endParaRPr kumimoji="1" lang="ja-JP" altLang="en-US" dirty="0"/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3C0EAD4C-07BC-C88B-C3D2-EB8EBB74F609}"/>
              </a:ext>
            </a:extLst>
          </p:cNvPr>
          <p:cNvSpPr txBox="1">
            <a:spLocks/>
          </p:cNvSpPr>
          <p:nvPr/>
        </p:nvSpPr>
        <p:spPr>
          <a:xfrm>
            <a:off x="815207" y="5371465"/>
            <a:ext cx="8964667" cy="81431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dirty="0"/>
              <a:t>初次见面，请多关照。 </a:t>
            </a:r>
            <a:endParaRPr lang="en-US" altLang="zh-CN" sz="3200" dirty="0"/>
          </a:p>
          <a:p>
            <a:pPr marL="0" indent="0">
              <a:buNone/>
            </a:pPr>
            <a:r>
              <a:rPr lang="ja-JP" altLang="en-US" sz="3200" dirty="0"/>
              <a:t>＊あまり使わない。初対面の上司</a:t>
            </a:r>
            <a:r>
              <a:rPr lang="en-US" altLang="ja-JP" sz="3200" dirty="0"/>
              <a:t>/</a:t>
            </a:r>
            <a:r>
              <a:rPr lang="ja-JP" altLang="en-US" sz="3200" dirty="0"/>
              <a:t>先輩等ビジネスのシーンでよく使われる。</a:t>
            </a:r>
            <a:endParaRPr kumimoji="1" lang="en-US" altLang="zh-CN" dirty="0"/>
          </a:p>
          <a:p>
            <a:endParaRPr kumimoji="1" lang="ja-JP" altLang="en-US" dirty="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0295CF6-79E7-6F5E-2D3B-0A21AD221A95}"/>
              </a:ext>
            </a:extLst>
          </p:cNvPr>
          <p:cNvCxnSpPr>
            <a:cxnSpLocks/>
          </p:cNvCxnSpPr>
          <p:nvPr/>
        </p:nvCxnSpPr>
        <p:spPr>
          <a:xfrm>
            <a:off x="868680" y="1117752"/>
            <a:ext cx="85585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図 18" descr="アイコン&#10;&#10;自動的に生成された説明">
            <a:extLst>
              <a:ext uri="{FF2B5EF4-FFF2-40B4-BE49-F238E27FC236}">
                <a16:creationId xmlns:a16="http://schemas.microsoft.com/office/drawing/2014/main" id="{DD50E07D-6F46-B06E-C32C-2FC367F77F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63"/>
          <a:stretch/>
        </p:blipFill>
        <p:spPr>
          <a:xfrm>
            <a:off x="4436090" y="915441"/>
            <a:ext cx="542766" cy="950976"/>
          </a:xfrm>
          <a:prstGeom prst="rect">
            <a:avLst/>
          </a:prstGeom>
        </p:spPr>
      </p:pic>
      <p:pic>
        <p:nvPicPr>
          <p:cNvPr id="22" name="図 21" descr="アイコン&#10;&#10;自動的に生成された説明">
            <a:extLst>
              <a:ext uri="{FF2B5EF4-FFF2-40B4-BE49-F238E27FC236}">
                <a16:creationId xmlns:a16="http://schemas.microsoft.com/office/drawing/2014/main" id="{ADB44199-6047-366C-F518-8FF511E028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60"/>
          <a:stretch/>
        </p:blipFill>
        <p:spPr>
          <a:xfrm>
            <a:off x="5620629" y="1079378"/>
            <a:ext cx="700806" cy="1062503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5F8D7902-6562-873D-BBF9-29067CE92B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453" y="2200714"/>
            <a:ext cx="1309088" cy="1046745"/>
          </a:xfrm>
          <a:prstGeom prst="rect">
            <a:avLst/>
          </a:prstGeom>
        </p:spPr>
      </p:pic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C78BA0-0BF7-6C04-CB90-E112B489D66C}"/>
              </a:ext>
            </a:extLst>
          </p:cNvPr>
          <p:cNvSpPr/>
          <p:nvPr/>
        </p:nvSpPr>
        <p:spPr>
          <a:xfrm>
            <a:off x="9902749" y="224551"/>
            <a:ext cx="2142745" cy="70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テキストｐ</a:t>
            </a:r>
            <a:r>
              <a:rPr kumimoji="1" lang="en-US" altLang="ja-JP" dirty="0"/>
              <a:t>36</a:t>
            </a:r>
            <a:r>
              <a:rPr lang="en-US" altLang="ja-JP" dirty="0"/>
              <a:t>,</a:t>
            </a:r>
            <a:r>
              <a:rPr kumimoji="1" lang="en-US" altLang="ja-JP" dirty="0"/>
              <a:t>37</a:t>
            </a:r>
            <a:endParaRPr kumimoji="1" lang="ja-JP" altLang="en-US" dirty="0"/>
          </a:p>
        </p:txBody>
      </p:sp>
      <p:sp>
        <p:nvSpPr>
          <p:cNvPr id="31" name="コンテンツ プレースホルダー 2">
            <a:extLst>
              <a:ext uri="{FF2B5EF4-FFF2-40B4-BE49-F238E27FC236}">
                <a16:creationId xmlns:a16="http://schemas.microsoft.com/office/drawing/2014/main" id="{2C47F014-034E-CF48-9D0A-A9622B326B25}"/>
              </a:ext>
            </a:extLst>
          </p:cNvPr>
          <p:cNvSpPr txBox="1">
            <a:spLocks/>
          </p:cNvSpPr>
          <p:nvPr/>
        </p:nvSpPr>
        <p:spPr>
          <a:xfrm>
            <a:off x="6416040" y="2603560"/>
            <a:ext cx="301122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3200" dirty="0"/>
              <a:t>④</a:t>
            </a:r>
            <a:r>
              <a:rPr kumimoji="1" lang="zh-CN" altLang="en-US" sz="3200" dirty="0"/>
              <a:t>我也是！</a:t>
            </a:r>
            <a:endParaRPr kumimoji="1" lang="en-US" altLang="zh-CN" sz="3200" dirty="0"/>
          </a:p>
          <a:p>
            <a:r>
              <a:rPr kumimoji="1" lang="ja-JP" alt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私</a:t>
            </a:r>
            <a:r>
              <a:rPr lang="ja-JP" alt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もそう（思います）。</a:t>
            </a:r>
            <a:endParaRPr kumimoji="1" lang="en-US" altLang="zh-CN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zh-CN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0307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1B93F6-63C5-7EB1-F70B-45F34A559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077" y="313608"/>
            <a:ext cx="8188754" cy="102222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ペア練習　</a:t>
            </a:r>
            <a:r>
              <a:rPr kumimoji="1" lang="ja-JP" altLang="en-US" b="1" dirty="0">
                <a:solidFill>
                  <a:srgbClr val="FF0000"/>
                </a:solidFill>
              </a:rPr>
              <a:t>声調</a:t>
            </a:r>
          </a:p>
        </p:txBody>
      </p:sp>
      <p:pic>
        <p:nvPicPr>
          <p:cNvPr id="5" name="図 4" descr="アイコン&#10;&#10;自動的に生成された説明">
            <a:extLst>
              <a:ext uri="{FF2B5EF4-FFF2-40B4-BE49-F238E27FC236}">
                <a16:creationId xmlns:a16="http://schemas.microsoft.com/office/drawing/2014/main" id="{5E1BC9CE-5911-B8F7-6C7D-9A9B2F3C59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60"/>
          <a:stretch/>
        </p:blipFill>
        <p:spPr>
          <a:xfrm>
            <a:off x="6096000" y="2801921"/>
            <a:ext cx="827218" cy="1254158"/>
          </a:xfrm>
          <a:prstGeom prst="rect">
            <a:avLst/>
          </a:prstGeom>
        </p:spPr>
      </p:pic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id="{7E84279C-DDC0-5927-9ED3-B768839791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676" y="4711895"/>
            <a:ext cx="2322346" cy="1856945"/>
          </a:xfrm>
          <a:prstGeom prst="rect">
            <a:avLst/>
          </a:prstGeom>
        </p:spPr>
      </p:pic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91994EFF-8157-6FB7-704C-A2134F7A4BED}"/>
              </a:ext>
            </a:extLst>
          </p:cNvPr>
          <p:cNvSpPr/>
          <p:nvPr/>
        </p:nvSpPr>
        <p:spPr>
          <a:xfrm>
            <a:off x="200025" y="2085975"/>
            <a:ext cx="4669101" cy="844227"/>
          </a:xfrm>
          <a:prstGeom prst="wedgeRoundRectCallout">
            <a:avLst>
              <a:gd name="adj1" fmla="val 44986"/>
              <a:gd name="adj2" fmla="val 692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3200" dirty="0"/>
              <a:t>①你</a:t>
            </a:r>
            <a:r>
              <a:rPr kumimoji="1" lang="en-US" altLang="ja-JP" sz="3200" dirty="0"/>
              <a:t>/</a:t>
            </a:r>
            <a:r>
              <a:rPr kumimoji="1" lang="ja-JP" altLang="en-US" sz="3200" dirty="0"/>
              <a:t>您叫 什么 名字？</a:t>
            </a:r>
            <a:endParaRPr kumimoji="1" lang="en-US" altLang="ja-JP" sz="3200" dirty="0"/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0EBAEAEE-D4CF-51E2-DE91-B7E2C61FF7CD}"/>
              </a:ext>
            </a:extLst>
          </p:cNvPr>
          <p:cNvSpPr/>
          <p:nvPr/>
        </p:nvSpPr>
        <p:spPr>
          <a:xfrm>
            <a:off x="7007083" y="2143125"/>
            <a:ext cx="3822842" cy="844227"/>
          </a:xfrm>
          <a:prstGeom prst="wedgeRoundRectCallout">
            <a:avLst>
              <a:gd name="adj1" fmla="val -45588"/>
              <a:gd name="adj2" fmla="val 681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3200" dirty="0"/>
              <a:t>②我叫  ○○○○。</a:t>
            </a:r>
            <a:endParaRPr kumimoji="1" lang="en-US" altLang="ja-JP" sz="3200" dirty="0"/>
          </a:p>
        </p:txBody>
      </p:sp>
      <p:pic>
        <p:nvPicPr>
          <p:cNvPr id="4" name="図 3" descr="アイコン&#10;&#10;自動的に生成された説明">
            <a:extLst>
              <a:ext uri="{FF2B5EF4-FFF2-40B4-BE49-F238E27FC236}">
                <a16:creationId xmlns:a16="http://schemas.microsoft.com/office/drawing/2014/main" id="{1B7ED1BE-3540-E660-DC74-0FF309D4F7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63"/>
          <a:stretch/>
        </p:blipFill>
        <p:spPr>
          <a:xfrm>
            <a:off x="4532040" y="2632597"/>
            <a:ext cx="700805" cy="1227875"/>
          </a:xfrm>
          <a:prstGeom prst="rect">
            <a:avLst/>
          </a:prstGeom>
        </p:spPr>
      </p:pic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292A6035-0684-1D3E-3258-6154CBBD65FF}"/>
              </a:ext>
            </a:extLst>
          </p:cNvPr>
          <p:cNvSpPr/>
          <p:nvPr/>
        </p:nvSpPr>
        <p:spPr>
          <a:xfrm>
            <a:off x="758952" y="4206293"/>
            <a:ext cx="3946398" cy="844227"/>
          </a:xfrm>
          <a:prstGeom prst="wedgeRoundRectCallout">
            <a:avLst>
              <a:gd name="adj1" fmla="val 47392"/>
              <a:gd name="adj2" fmla="val 715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/>
              <a:t>③ </a:t>
            </a:r>
            <a:r>
              <a:rPr lang="zh-CN" altLang="en-US" sz="3200" dirty="0"/>
              <a:t>很高兴 认识你！ </a:t>
            </a:r>
            <a:endParaRPr lang="en-US" altLang="zh-CN" sz="3200" dirty="0"/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43102BCC-3529-DB5A-FBD1-70F4B6882A7A}"/>
              </a:ext>
            </a:extLst>
          </p:cNvPr>
          <p:cNvSpPr/>
          <p:nvPr/>
        </p:nvSpPr>
        <p:spPr>
          <a:xfrm>
            <a:off x="6625360" y="4483556"/>
            <a:ext cx="2322346" cy="844227"/>
          </a:xfrm>
          <a:prstGeom prst="wedgeRoundRectCallout">
            <a:avLst>
              <a:gd name="adj1" fmla="val -42133"/>
              <a:gd name="adj2" fmla="val 681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/>
              <a:t>④</a:t>
            </a:r>
            <a:r>
              <a:rPr lang="zh-CN" altLang="en-US" sz="3200" dirty="0"/>
              <a:t>我也是！</a:t>
            </a:r>
            <a:endParaRPr lang="en-US" altLang="zh-CN" sz="32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12A795-18EA-113F-90B0-6BDEF6404C32}"/>
              </a:ext>
            </a:extLst>
          </p:cNvPr>
          <p:cNvSpPr txBox="1"/>
          <p:nvPr/>
        </p:nvSpPr>
        <p:spPr>
          <a:xfrm>
            <a:off x="68526" y="152150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b="0" i="0" dirty="0" err="1">
                <a:solidFill>
                  <a:srgbClr val="374151"/>
                </a:solidFill>
                <a:effectLst/>
                <a:latin typeface="Söhne"/>
              </a:rPr>
              <a:t>Nǐ</a:t>
            </a:r>
            <a:r>
              <a:rPr lang="ja-JP" altLang="en-US" sz="32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en-US" altLang="ja-JP" sz="32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3200" b="0" i="0" dirty="0" err="1">
                <a:solidFill>
                  <a:srgbClr val="374151"/>
                </a:solidFill>
                <a:effectLst/>
                <a:latin typeface="Söhne"/>
              </a:rPr>
              <a:t>jiào</a:t>
            </a:r>
            <a:r>
              <a:rPr lang="ja-JP" altLang="en-US" sz="32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en-US" altLang="ja-JP" sz="32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3200" b="0" i="0" dirty="0" err="1">
                <a:solidFill>
                  <a:srgbClr val="374151"/>
                </a:solidFill>
                <a:effectLst/>
                <a:latin typeface="Söhne"/>
              </a:rPr>
              <a:t>shén</a:t>
            </a:r>
            <a:r>
              <a:rPr lang="ja-JP" altLang="en-US" sz="32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en-US" altLang="ja-JP" sz="3200" b="0" i="0" dirty="0">
                <a:solidFill>
                  <a:srgbClr val="374151"/>
                </a:solidFill>
                <a:effectLst/>
                <a:latin typeface="Söhne"/>
              </a:rPr>
              <a:t>me </a:t>
            </a:r>
            <a:r>
              <a:rPr lang="ja-JP" altLang="en-US" sz="32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en-US" altLang="ja-JP" sz="3200" b="0" i="0" dirty="0" err="1">
                <a:solidFill>
                  <a:srgbClr val="374151"/>
                </a:solidFill>
                <a:effectLst/>
                <a:latin typeface="Söhne"/>
              </a:rPr>
              <a:t>míng</a:t>
            </a:r>
            <a:r>
              <a:rPr lang="ja-JP" altLang="en-US" sz="32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en-US" altLang="ja-JP" sz="3200" b="0" i="0" dirty="0" err="1">
                <a:solidFill>
                  <a:srgbClr val="374151"/>
                </a:solidFill>
                <a:effectLst/>
                <a:latin typeface="Söhne"/>
              </a:rPr>
              <a:t>zì</a:t>
            </a:r>
            <a:r>
              <a:rPr lang="en-US" altLang="ja-JP" sz="3200" b="0" i="0" dirty="0">
                <a:solidFill>
                  <a:srgbClr val="374151"/>
                </a:solidFill>
                <a:effectLst/>
                <a:latin typeface="Söhne"/>
              </a:rPr>
              <a:t>?</a:t>
            </a:r>
            <a:endParaRPr lang="ja-JP" altLang="en-US" sz="3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BA3B24-111D-554E-F57E-C354CF735291}"/>
              </a:ext>
            </a:extLst>
          </p:cNvPr>
          <p:cNvSpPr txBox="1"/>
          <p:nvPr/>
        </p:nvSpPr>
        <p:spPr>
          <a:xfrm>
            <a:off x="7391400" y="1716643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0" i="0" dirty="0" err="1">
                <a:solidFill>
                  <a:srgbClr val="374151"/>
                </a:solidFill>
                <a:effectLst/>
                <a:latin typeface="Söhne"/>
              </a:rPr>
              <a:t>Wǒ</a:t>
            </a:r>
            <a:r>
              <a:rPr lang="ja-JP" altLang="en-US" sz="28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2800" b="0" i="0" dirty="0" err="1">
                <a:solidFill>
                  <a:srgbClr val="374151"/>
                </a:solidFill>
                <a:effectLst/>
                <a:latin typeface="Söhne"/>
              </a:rPr>
              <a:t>jiào</a:t>
            </a:r>
            <a:endParaRPr lang="ja-JP" altLang="en-US" sz="2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6FE0D59-8CC1-0893-0BB5-96B063D8661A}"/>
              </a:ext>
            </a:extLst>
          </p:cNvPr>
          <p:cNvSpPr txBox="1"/>
          <p:nvPr/>
        </p:nvSpPr>
        <p:spPr>
          <a:xfrm>
            <a:off x="373325" y="3710609"/>
            <a:ext cx="6743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0" i="0" dirty="0" err="1">
                <a:solidFill>
                  <a:srgbClr val="374151"/>
                </a:solidFill>
                <a:effectLst/>
                <a:latin typeface="Söhne"/>
              </a:rPr>
              <a:t>Hěn</a:t>
            </a:r>
            <a:r>
              <a:rPr lang="ja-JP" altLang="en-US" sz="28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2800" b="0" i="0" dirty="0" err="1">
                <a:solidFill>
                  <a:srgbClr val="374151"/>
                </a:solidFill>
                <a:effectLst/>
                <a:latin typeface="Söhne"/>
              </a:rPr>
              <a:t>gāo</a:t>
            </a:r>
            <a:r>
              <a:rPr lang="ja-JP" altLang="en-US" sz="28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en-US" altLang="ja-JP" sz="2800" b="0" i="0" dirty="0" err="1">
                <a:solidFill>
                  <a:srgbClr val="374151"/>
                </a:solidFill>
                <a:effectLst/>
                <a:latin typeface="Söhne"/>
              </a:rPr>
              <a:t>xìng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ja-JP" altLang="en-US" sz="28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en-US" altLang="ja-JP" sz="2800" b="0" i="0" dirty="0" err="1">
                <a:solidFill>
                  <a:srgbClr val="374151"/>
                </a:solidFill>
                <a:effectLst/>
                <a:latin typeface="Söhne"/>
              </a:rPr>
              <a:t>rèn</a:t>
            </a:r>
            <a:r>
              <a:rPr lang="ja-JP" altLang="en-US" sz="28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en-US" altLang="ja-JP" sz="2800" b="0" i="0" dirty="0" err="1">
                <a:solidFill>
                  <a:srgbClr val="374151"/>
                </a:solidFill>
                <a:effectLst/>
                <a:latin typeface="Söhne"/>
              </a:rPr>
              <a:t>sh</a:t>
            </a:r>
            <a:r>
              <a:rPr lang="en-US" altLang="ja-JP" sz="2800" dirty="0" err="1">
                <a:solidFill>
                  <a:srgbClr val="374151"/>
                </a:solidFill>
                <a:latin typeface="Söhne"/>
              </a:rPr>
              <a:t>i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ja-JP" altLang="en-US" sz="28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en-US" altLang="ja-JP" sz="2800" b="0" i="0" dirty="0" err="1">
                <a:solidFill>
                  <a:srgbClr val="374151"/>
                </a:solidFill>
                <a:effectLst/>
                <a:latin typeface="Söhne"/>
              </a:rPr>
              <a:t>nǐ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600DDA6-8201-81AD-8F37-60CD40278C81}"/>
              </a:ext>
            </a:extLst>
          </p:cNvPr>
          <p:cNvSpPr txBox="1"/>
          <p:nvPr/>
        </p:nvSpPr>
        <p:spPr>
          <a:xfrm>
            <a:off x="6671126" y="3941204"/>
            <a:ext cx="29768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0" i="0" dirty="0" err="1">
                <a:solidFill>
                  <a:srgbClr val="374151"/>
                </a:solidFill>
                <a:effectLst/>
                <a:latin typeface="Söhne"/>
              </a:rPr>
              <a:t>Wǒ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ja-JP" altLang="en-US" sz="28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en-US" altLang="ja-JP" sz="2800" b="0" i="0" dirty="0" err="1">
                <a:solidFill>
                  <a:srgbClr val="374151"/>
                </a:solidFill>
                <a:effectLst/>
                <a:latin typeface="Söhne"/>
              </a:rPr>
              <a:t>yě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ja-JP" altLang="en-US" sz="28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en-US" altLang="ja-JP" sz="2800" b="0" i="0" dirty="0" err="1">
                <a:solidFill>
                  <a:srgbClr val="374151"/>
                </a:solidFill>
                <a:effectLst/>
                <a:latin typeface="Söhne"/>
              </a:rPr>
              <a:t>shì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98052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83B4969-4237-8303-BC56-4A53D1747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464" y="994701"/>
            <a:ext cx="4782039" cy="1980774"/>
          </a:xfrm>
        </p:spPr>
        <p:txBody>
          <a:bodyPr anchor="ctr">
            <a:normAutofit/>
          </a:bodyPr>
          <a:lstStyle/>
          <a:p>
            <a:r>
              <a:rPr kumimoji="1" lang="ja-JP" altLang="en-US" dirty="0"/>
              <a:t> </a:t>
            </a:r>
            <a:r>
              <a:rPr kumimoji="1" lang="zh-CN" altLang="en-US" dirty="0"/>
              <a:t>台湾 的 夜宵</a:t>
            </a:r>
            <a:endParaRPr kumimoji="1" lang="ja-JP" alt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97C72-3F89-4F0A-9629-01818B389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8503" y="2968331"/>
            <a:ext cx="47548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EA570A-3838-D9AF-AB1D-060A1739BAE0}"/>
              </a:ext>
            </a:extLst>
          </p:cNvPr>
          <p:cNvSpPr txBox="1"/>
          <p:nvPr/>
        </p:nvSpPr>
        <p:spPr>
          <a:xfrm>
            <a:off x="878171" y="5936663"/>
            <a:ext cx="4263763" cy="571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https://www.youtube.com/watch?v=JKPO6yC9MN8</a:t>
            </a: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7’10  </a:t>
            </a:r>
            <a:r>
              <a:rPr kumimoji="1"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；</a:t>
            </a: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12</a:t>
            </a:r>
            <a:r>
              <a:rPr kumimoji="1"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kumimoji="1"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2" name="コンテンツ プレースホルダー 11">
            <a:extLst>
              <a:ext uri="{FF2B5EF4-FFF2-40B4-BE49-F238E27FC236}">
                <a16:creationId xmlns:a16="http://schemas.microsoft.com/office/drawing/2014/main" id="{A4498188-4BDC-284A-07E7-5E39FA583B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474512"/>
              </p:ext>
            </p:extLst>
          </p:nvPr>
        </p:nvGraphicFramePr>
        <p:xfrm>
          <a:off x="960798" y="1100537"/>
          <a:ext cx="1790836" cy="304800"/>
        </p:xfrm>
        <a:graphic>
          <a:graphicData uri="http://schemas.openxmlformats.org/drawingml/2006/table">
            <a:tbl>
              <a:tblPr/>
              <a:tblGrid>
                <a:gridCol w="895418">
                  <a:extLst>
                    <a:ext uri="{9D8B030D-6E8A-4147-A177-3AD203B41FA5}">
                      <a16:colId xmlns:a16="http://schemas.microsoft.com/office/drawing/2014/main" val="608122592"/>
                    </a:ext>
                  </a:extLst>
                </a:gridCol>
                <a:gridCol w="895418">
                  <a:extLst>
                    <a:ext uri="{9D8B030D-6E8A-4147-A177-3AD203B41FA5}">
                      <a16:colId xmlns:a16="http://schemas.microsoft.com/office/drawing/2014/main" val="160373942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tái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wān</a:t>
                      </a:r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920978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FFE05A35-E0D8-F35C-AAB1-7611FB6C5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684101"/>
              </p:ext>
            </p:extLst>
          </p:nvPr>
        </p:nvGraphicFramePr>
        <p:xfrm>
          <a:off x="3931583" y="1100537"/>
          <a:ext cx="1790835" cy="304800"/>
        </p:xfrm>
        <a:graphic>
          <a:graphicData uri="http://schemas.openxmlformats.org/drawingml/2006/table">
            <a:tbl>
              <a:tblPr/>
              <a:tblGrid>
                <a:gridCol w="1631198">
                  <a:extLst>
                    <a:ext uri="{9D8B030D-6E8A-4147-A177-3AD203B41FA5}">
                      <a16:colId xmlns:a16="http://schemas.microsoft.com/office/drawing/2014/main" val="3995832222"/>
                    </a:ext>
                  </a:extLst>
                </a:gridCol>
                <a:gridCol w="159637">
                  <a:extLst>
                    <a:ext uri="{9D8B030D-6E8A-4147-A177-3AD203B41FA5}">
                      <a16:colId xmlns:a16="http://schemas.microsoft.com/office/drawing/2014/main" val="74202134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err="1"/>
                        <a:t>yè</a:t>
                      </a:r>
                      <a:r>
                        <a:rPr lang="en-US" altLang="ja-JP" sz="1800" dirty="0"/>
                        <a:t>     </a:t>
                      </a:r>
                      <a:r>
                        <a:rPr lang="en-US" sz="1800" dirty="0" err="1"/>
                        <a:t>xiāo</a:t>
                      </a:r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680398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B29C3FD-FEE0-1ECF-60F9-76F8E365D0E8}"/>
              </a:ext>
            </a:extLst>
          </p:cNvPr>
          <p:cNvSpPr txBox="1"/>
          <p:nvPr/>
        </p:nvSpPr>
        <p:spPr>
          <a:xfrm>
            <a:off x="917498" y="3216650"/>
            <a:ext cx="4509970" cy="24545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2000" dirty="0"/>
              <a:t>単語</a:t>
            </a:r>
            <a:endParaRPr kumimoji="1" lang="en-US" altLang="ja-JP" sz="2000" dirty="0"/>
          </a:p>
          <a:p>
            <a:pPr>
              <a:lnSpc>
                <a:spcPct val="110000"/>
              </a:lnSpc>
            </a:pPr>
            <a:r>
              <a:rPr lang="ja-JP" altLang="en-US" sz="2000" dirty="0"/>
              <a:t>□</a:t>
            </a:r>
            <a:r>
              <a:rPr lang="zh-CN" altLang="en-US" sz="2000" dirty="0"/>
              <a:t>凉凉的</a:t>
            </a:r>
            <a:r>
              <a:rPr lang="ja-JP" altLang="en-US" sz="2000" dirty="0"/>
              <a:t>　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liáng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liáng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de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　冷やし</a:t>
            </a:r>
            <a:endParaRPr lang="en-US" altLang="ja-JP" sz="2000" b="0" i="0" dirty="0">
              <a:solidFill>
                <a:srgbClr val="000000"/>
              </a:solidFill>
              <a:effectLst/>
              <a:ea typeface="Meiryo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2000" dirty="0">
                <a:solidFill>
                  <a:srgbClr val="000000"/>
                </a:solidFill>
                <a:ea typeface="Meiryo" panose="020B0604030504040204" pitchFamily="50" charset="-128"/>
              </a:rPr>
              <a:t>　　　　＊天気が涼しい。</a:t>
            </a:r>
            <a:endParaRPr lang="en-US" altLang="ja-JP" sz="2000" dirty="0">
              <a:solidFill>
                <a:srgbClr val="000000"/>
              </a:solidFill>
              <a:ea typeface="Meiryo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2000" dirty="0"/>
              <a:t>□</a:t>
            </a:r>
            <a:r>
              <a:rPr lang="zh-CN" altLang="en-US" sz="2000" dirty="0"/>
              <a:t>凉面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liáng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miàn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冷麵</a:t>
            </a:r>
            <a:endParaRPr lang="en-US" altLang="ja-JP" sz="2000" b="0" i="0" dirty="0">
              <a:solidFill>
                <a:srgbClr val="000000"/>
              </a:solidFill>
              <a:effectLst/>
              <a:ea typeface="Meiryo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2000" dirty="0"/>
              <a:t>□</a:t>
            </a:r>
            <a:r>
              <a:rPr lang="zh-CN" altLang="en-US" sz="2000" dirty="0"/>
              <a:t>热热的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rè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rè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de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　熱い</a:t>
            </a:r>
            <a:endParaRPr lang="en-US" altLang="zh-CN" sz="2000" dirty="0"/>
          </a:p>
          <a:p>
            <a:pPr>
              <a:lnSpc>
                <a:spcPct val="110000"/>
              </a:lnSpc>
            </a:pPr>
            <a:r>
              <a:rPr lang="ja-JP" altLang="en-US" sz="2000" dirty="0"/>
              <a:t>□</a:t>
            </a:r>
            <a:r>
              <a:rPr lang="zh-CN" altLang="en-US" sz="2000" dirty="0"/>
              <a:t>蛋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dàn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卵</a:t>
            </a:r>
            <a:endParaRPr lang="en-US" altLang="ja-JP" sz="2000" dirty="0"/>
          </a:p>
          <a:p>
            <a:pPr>
              <a:lnSpc>
                <a:spcPct val="110000"/>
              </a:lnSpc>
            </a:pPr>
            <a:r>
              <a:rPr lang="ja-JP" altLang="en-US" sz="2000" dirty="0"/>
              <a:t>□</a:t>
            </a:r>
            <a:r>
              <a:rPr lang="zh-CN" altLang="en-US" sz="2000" dirty="0"/>
              <a:t>加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jiā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くわえる</a:t>
            </a:r>
            <a:endParaRPr lang="en-US" altLang="ja-JP" sz="20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9B772D3-2DF1-D2D7-A1EA-7CAE22806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919958"/>
              </p:ext>
            </p:extLst>
          </p:nvPr>
        </p:nvGraphicFramePr>
        <p:xfrm>
          <a:off x="3043010" y="1100537"/>
          <a:ext cx="614704" cy="304800"/>
        </p:xfrm>
        <a:graphic>
          <a:graphicData uri="http://schemas.openxmlformats.org/drawingml/2006/table">
            <a:tbl>
              <a:tblPr/>
              <a:tblGrid>
                <a:gridCol w="558824">
                  <a:extLst>
                    <a:ext uri="{9D8B030D-6E8A-4147-A177-3AD203B41FA5}">
                      <a16:colId xmlns:a16="http://schemas.microsoft.com/office/drawing/2014/main" val="3995832222"/>
                    </a:ext>
                  </a:extLst>
                </a:gridCol>
                <a:gridCol w="55880">
                  <a:extLst>
                    <a:ext uri="{9D8B030D-6E8A-4147-A177-3AD203B41FA5}">
                      <a16:colId xmlns:a16="http://schemas.microsoft.com/office/drawing/2014/main" val="74202134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b="0" i="0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50" charset="-128"/>
                          <a:ea typeface="Meiryo" panose="020B0604030504040204" pitchFamily="50" charset="-128"/>
                        </a:rPr>
                        <a:t>de</a:t>
                      </a:r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680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691664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4283</TotalTime>
  <Words>908</Words>
  <Application>Microsoft Office PowerPoint</Application>
  <PresentationFormat>ワイド画面</PresentationFormat>
  <Paragraphs>187</Paragraphs>
  <Slides>18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5" baseType="lpstr">
      <vt:lpstr>Söhne</vt:lpstr>
      <vt:lpstr>Meiryo</vt:lpstr>
      <vt:lpstr>游ゴシック</vt:lpstr>
      <vt:lpstr>Arial</vt:lpstr>
      <vt:lpstr>Avenir Next LT Pro</vt:lpstr>
      <vt:lpstr>Sitka Banner</vt:lpstr>
      <vt:lpstr>HeadlinesVTI</vt:lpstr>
      <vt:lpstr>大家好😊 みんなの 中国語教室</vt:lpstr>
      <vt:lpstr>今日の流れ</vt:lpstr>
      <vt:lpstr>アンケートの結果</vt:lpstr>
      <vt:lpstr>Duolingo</vt:lpstr>
      <vt:lpstr>復習</vt:lpstr>
      <vt:lpstr>PowerPoint プレゼンテーション</vt:lpstr>
      <vt:lpstr>PowerPoint プレゼンテーション</vt:lpstr>
      <vt:lpstr>ペア練習　声調</vt:lpstr>
      <vt:lpstr> 台湾 的 夜宵</vt:lpstr>
      <vt:lpstr>PowerPoint プレゼンテーション</vt:lpstr>
      <vt:lpstr>  </vt:lpstr>
      <vt:lpstr>不好意思</vt:lpstr>
      <vt:lpstr>今日の内容</vt:lpstr>
      <vt:lpstr>Unit3 「是」①「人＋是＋人の名詞」p42～47</vt:lpstr>
      <vt:lpstr>PowerPoint プレゼンテーション</vt:lpstr>
      <vt:lpstr>你要哪个？ 我要这个/那个。</vt:lpstr>
      <vt:lpstr>PowerPoint プレゼンテーション</vt:lpstr>
      <vt:lpstr> 再 见！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大家好😊 みんなの 中国語教室</dc:title>
  <dc:creator>MI SHASHA</dc:creator>
  <cp:lastModifiedBy>MI SHASHA</cp:lastModifiedBy>
  <cp:revision>28</cp:revision>
  <dcterms:created xsi:type="dcterms:W3CDTF">2023-07-17T06:45:32Z</dcterms:created>
  <dcterms:modified xsi:type="dcterms:W3CDTF">2023-10-05T06:59:40Z</dcterms:modified>
</cp:coreProperties>
</file>