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5" r:id="rId2"/>
  </p:sldMasterIdLst>
  <p:sldIdLst>
    <p:sldId id="257" r:id="rId3"/>
    <p:sldId id="263" r:id="rId4"/>
    <p:sldId id="272" r:id="rId5"/>
    <p:sldId id="273" r:id="rId6"/>
    <p:sldId id="264" r:id="rId7"/>
    <p:sldId id="265" r:id="rId8"/>
    <p:sldId id="266" r:id="rId9"/>
    <p:sldId id="275" r:id="rId10"/>
    <p:sldId id="278" r:id="rId11"/>
    <p:sldId id="276" r:id="rId12"/>
    <p:sldId id="274" r:id="rId13"/>
    <p:sldId id="277" r:id="rId14"/>
    <p:sldId id="267" r:id="rId15"/>
    <p:sldId id="279" r:id="rId16"/>
    <p:sldId id="280" r:id="rId17"/>
    <p:sldId id="281" r:id="rId18"/>
    <p:sldId id="268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FE014-DFED-0D12-1CE2-D323DCBA3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56ECB-2267-07B4-F7D1-F4A411C73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2541C-C8CA-D644-BA53-F8DCF451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F3B2C-8DA0-532D-546A-48D13EFA7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AB72F-C930-F8EB-05AE-2B91A5182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2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625F-D0B6-0436-41D3-0A10FBFAB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1BFC33-6EF4-1360-780C-12ED9AD23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C95F2-58BA-C8D5-301F-69A59F663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CB25-C4EF-BDB8-8F07-43FCA10B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159E5-0913-7DCB-07C6-152B5E162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0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B4611-A6FD-4032-F85F-77DED415C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F3389-9775-7703-8831-33BB49D70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42E91-3D1C-336D-3444-7B84D1F6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9A729-9F0F-97B6-B796-BFD3477DB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594C6-BD5C-6C40-8E14-5304E2186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23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July 26,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2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94B2B-43F6-86E4-F947-FE362B65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6B0A7-8E99-0F2B-1AF6-B7C59A938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E4CF9-31BA-8801-8204-3FD4EA9E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35A9D-2208-14C1-6C0A-A85DB54E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95517-4A34-C7CC-F091-EA3819CA7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2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EAF1-258A-94E5-A627-466957A35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C9C8E-55E3-29D8-47DF-906D6C32E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88B68-5D0F-061F-21C7-FC631F4A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338DC-6056-640C-74D6-D06DFC0A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8E021-F236-C25F-DA55-D2D134AB3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1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3BC8A-32BC-FCF7-9DEA-200021781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297E9-FA48-DB97-38F8-9AD8B4D80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17370-18FF-7C57-6C1D-D305F0ECC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097E0-4816-FC51-D344-48D057EFF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53129-98F1-BE3F-55CA-5BC994E96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7B9CE-8F4D-3799-99F5-F1F5AC5C3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1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E676-A5CF-384C-6763-FF98C363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C633D-6A20-5B6C-B717-8124EFD3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4267D-68F9-1BF7-89A0-82821714A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0DCA8E-A9D5-03E2-4AEE-74B365AD0A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42BD57-7692-1650-395A-1DC6335D99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B8EBB-06AC-C203-498A-E30DA291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A93ACA-38E8-7D53-FFA1-D06AE0FD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CC0145-919B-7999-836A-029420465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2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5501-7C8D-F1E9-732B-97B064E6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276643-6347-03F3-08C9-5066F9AF6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95CA71-137D-59D3-14CE-47E9828E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57FFA6-C139-5572-25E5-BD9E0B887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9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76EEFB-66EC-70C0-C76F-D684B1477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2DE7C2-5CC9-EC57-4AF6-9CC6531C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4780D-E425-18D3-5CE5-396B20F0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8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E510B-AD81-BA61-1F92-41738DECE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B6CE0-312C-6138-DF64-7B4DA898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22F09-0030-75B7-AAD4-2988A68D0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4B3D3-3C57-1701-BDDF-CF8DCCC4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B648B-ADFC-413B-FD43-6D21DD5F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D1BEB-E2C8-488D-E766-F586E4AF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6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24D72-9F12-16ED-74AB-3DB43BA69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31D398-3CA2-09BC-7A50-77631393D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840D7-B641-C239-A0CD-49E52A631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B677E-44FB-EC7E-16FF-179F1D98B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CF34C-D24A-E4FF-DDAA-D7C62207C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DD01-A64C-8D07-649E-1B16F27B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0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57E019-68B9-8B38-9EB6-7D683F98F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73A7E-9244-6F90-0D0C-A53F12153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15C48-095A-03EE-56B4-3A347E126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ED2F0-9924-49B5-AF35-AECEDBD29A3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4501E-3171-4838-881E-6F0299727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24F14-CFE5-3A5E-4360-C5A3B8634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1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73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July 26,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277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861ABBFA-F75A-EFFB-198C-937D248875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1" y="10"/>
            <a:ext cx="12192000" cy="6857991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F193A7-AE66-83A3-1C45-8292D0CAE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482" y="5886450"/>
            <a:ext cx="6989548" cy="752889"/>
          </a:xfrm>
        </p:spPr>
        <p:txBody>
          <a:bodyPr anchor="t">
            <a:normAutofit/>
          </a:bodyPr>
          <a:lstStyle/>
          <a:p>
            <a:pPr algn="l"/>
            <a:r>
              <a:rPr lang="en-US" sz="2400" dirty="0"/>
              <a:t>Deutsch 2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62EBDC-3CDC-E49F-58AA-DCEEEBB60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482" y="5403849"/>
            <a:ext cx="5553331" cy="482599"/>
          </a:xfrm>
        </p:spPr>
        <p:txBody>
          <a:bodyPr anchor="b">
            <a:normAutofit/>
          </a:bodyPr>
          <a:lstStyle/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51230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677105-DBA3-040D-694F-53AE1EFCF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192" y="0"/>
            <a:ext cx="8094083" cy="662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954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88851F-E9A3-A33D-CA2C-590EE62F79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1779" b="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A7D949-7FE3-BAB0-4128-4BC8CBAAB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ja-JP" altLang="en-US" sz="6000">
                <a:solidFill>
                  <a:srgbClr val="FFFFFF"/>
                </a:solidFill>
              </a:rPr>
              <a:t>課題を確認しましょう！</a:t>
            </a:r>
            <a:endParaRPr lang="en-US" sz="6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702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C7CF8-B152-8FBA-719F-5E600DBD7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Hausaufgaben </a:t>
            </a:r>
            <a:r>
              <a:rPr lang="ja-JP" altLang="en-US" dirty="0"/>
              <a:t>宿題 </a:t>
            </a:r>
            <a:r>
              <a:rPr lang="de-DE" altLang="ja-JP" dirty="0"/>
              <a:t>p15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3282F-8E57-A450-0377-A27FC8B84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Guten Tag!</a:t>
            </a:r>
            <a:br>
              <a:rPr lang="de-DE" dirty="0"/>
            </a:br>
            <a:r>
              <a:rPr lang="de-DE" dirty="0"/>
              <a:t>Ich heiße Franziska Oleksik. Ich komme aus Bielefeld, aus Deutschland. Jetzt wohne ich in Fukuoka. Ich bin Studentin und studiere Umweltwissenschaften. Ich spiele gerne Geige.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Umweltwissenschaften</a:t>
            </a:r>
            <a:r>
              <a:rPr lang="ja-JP" altLang="en-US" dirty="0"/>
              <a:t>　環境科学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Geige				</a:t>
            </a:r>
            <a:r>
              <a:rPr lang="ja-JP" altLang="en-US" dirty="0"/>
              <a:t>バイオリン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Gerne spielen		</a:t>
            </a:r>
            <a:r>
              <a:rPr lang="ja-JP" altLang="en-US" dirty="0"/>
              <a:t>喜んで遊ぶ（楽器をする）</a:t>
            </a:r>
            <a:endParaRPr lang="en-US" altLang="ja-JP" dirty="0"/>
          </a:p>
          <a:p>
            <a:pPr marL="0" indent="0">
              <a:buNone/>
            </a:pPr>
            <a:r>
              <a:rPr lang="en-US" dirty="0"/>
              <a:t>Ich </a:t>
            </a:r>
            <a:r>
              <a:rPr lang="en-US" dirty="0" err="1"/>
              <a:t>spiele</a:t>
            </a:r>
            <a:r>
              <a:rPr lang="en-US" dirty="0"/>
              <a:t> gerne…</a:t>
            </a:r>
          </a:p>
        </p:txBody>
      </p:sp>
    </p:spTree>
    <p:extLst>
      <p:ext uri="{BB962C8B-B14F-4D97-AF65-F5344CB8AC3E}">
        <p14:creationId xmlns:p14="http://schemas.microsoft.com/office/powerpoint/2010/main" val="4292458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CD95-59C3-8104-D46E-CA8F3FF8E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ユニット１</a:t>
            </a:r>
            <a:br>
              <a:rPr lang="en-US" altLang="ja-JP" dirty="0"/>
            </a:br>
            <a:r>
              <a:rPr lang="en-US" altLang="ja-JP" dirty="0"/>
              <a:t>Ich </a:t>
            </a:r>
            <a:r>
              <a:rPr lang="en-US" altLang="ja-JP" dirty="0" err="1"/>
              <a:t>komme</a:t>
            </a:r>
            <a:r>
              <a:rPr lang="en-US" altLang="ja-JP" dirty="0"/>
              <a:t> </a:t>
            </a:r>
            <a:r>
              <a:rPr lang="en-US" altLang="ja-JP" dirty="0" err="1"/>
              <a:t>aus</a:t>
            </a:r>
            <a:r>
              <a:rPr lang="en-US" altLang="ja-JP" dirty="0"/>
              <a:t> Japan.</a:t>
            </a:r>
            <a:r>
              <a:rPr lang="ja-JP" altLang="en-US" dirty="0"/>
              <a:t>　</a:t>
            </a:r>
            <a:r>
              <a:rPr lang="en-US" altLang="ja-JP" dirty="0"/>
              <a:t>P.16</a:t>
            </a:r>
            <a:r>
              <a:rPr lang="ja-JP" altLang="en-US" dirty="0"/>
              <a:t>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BC0C2-76C1-35B3-F99B-01136E361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36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räsens - Zeitform der Gegenwart | Grammatik verstehen - EasyDeutsch">
            <a:extLst>
              <a:ext uri="{FF2B5EF4-FFF2-40B4-BE49-F238E27FC236}">
                <a16:creationId xmlns:a16="http://schemas.microsoft.com/office/drawing/2014/main" id="{5D3E9B1F-B814-EE08-F49A-EDE7956F4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8" y="1699591"/>
            <a:ext cx="12105864" cy="345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091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D50B5-395A-E7D3-248A-F0DD0AD02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やってみよう！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08BC4-8ADE-222E-7498-A76DF135F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de-DE" sz="4400" dirty="0"/>
              <a:t>Ich (spielen) Klavier.</a:t>
            </a:r>
          </a:p>
          <a:p>
            <a:pPr marL="514350" indent="-514350">
              <a:buAutoNum type="arabicParenR"/>
            </a:pPr>
            <a:r>
              <a:rPr lang="de-DE" sz="4400" dirty="0"/>
              <a:t>Sie (lernen) Deutsch.</a:t>
            </a:r>
          </a:p>
          <a:p>
            <a:pPr marL="514350" indent="-514350">
              <a:buAutoNum type="arabicParenR"/>
            </a:pPr>
            <a:r>
              <a:rPr lang="de-DE" sz="4400" dirty="0"/>
              <a:t>Du (singen) eine Oper.</a:t>
            </a:r>
          </a:p>
          <a:p>
            <a:pPr marL="514350" indent="-514350">
              <a:buAutoNum type="arabicParenR"/>
            </a:pPr>
            <a:r>
              <a:rPr lang="de-DE" sz="4400" dirty="0"/>
              <a:t>Wir (essen) Spaghetti.</a:t>
            </a:r>
          </a:p>
          <a:p>
            <a:pPr marL="514350" indent="-514350">
              <a:buAutoNum type="arabicParenR"/>
            </a:pPr>
            <a:r>
              <a:rPr lang="de-DE" sz="4400" dirty="0"/>
              <a:t>Ihr (lesen) die Zeitung.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56931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051ED-1940-F8DE-055A-8B84C1E34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回答は。。。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43CAE-DC9A-4675-0D96-7ACB33378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de-DE" sz="4000" dirty="0"/>
              <a:t>Ich spiele Klavier.</a:t>
            </a:r>
          </a:p>
          <a:p>
            <a:pPr marL="514350" indent="-514350">
              <a:buAutoNum type="arabicParenR"/>
            </a:pPr>
            <a:r>
              <a:rPr lang="de-DE" sz="4000" dirty="0"/>
              <a:t>Sie lernen Deutsch.</a:t>
            </a:r>
          </a:p>
          <a:p>
            <a:pPr marL="514350" indent="-514350">
              <a:buAutoNum type="arabicParenR"/>
            </a:pPr>
            <a:r>
              <a:rPr lang="de-DE" sz="4000" dirty="0"/>
              <a:t>Du singst eine Oper.</a:t>
            </a:r>
          </a:p>
          <a:p>
            <a:pPr marL="514350" indent="-514350">
              <a:buAutoNum type="arabicParenR"/>
            </a:pPr>
            <a:r>
              <a:rPr lang="de-DE" sz="4000" dirty="0"/>
              <a:t>Wir essen Spaghetti.</a:t>
            </a:r>
          </a:p>
          <a:p>
            <a:pPr marL="514350" indent="-514350">
              <a:buAutoNum type="arabicParenR"/>
            </a:pPr>
            <a:r>
              <a:rPr lang="de-DE" sz="4000" dirty="0"/>
              <a:t>Ihr lest die Zeitung.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02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91E42-7261-8053-57E1-A9229E7C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宿題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5FA24E-C728-D1C6-0F84-33AF4252643D}"/>
              </a:ext>
            </a:extLst>
          </p:cNvPr>
          <p:cNvSpPr txBox="1"/>
          <p:nvPr/>
        </p:nvSpPr>
        <p:spPr>
          <a:xfrm>
            <a:off x="978195" y="2009553"/>
            <a:ext cx="986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ワークシート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01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9326-AE51-04CD-4FD7-F1D2C020A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次回すること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91964C-7475-BCDE-7251-37E248F84713}"/>
              </a:ext>
            </a:extLst>
          </p:cNvPr>
          <p:cNvSpPr txBox="1"/>
          <p:nvPr/>
        </p:nvSpPr>
        <p:spPr>
          <a:xfrm>
            <a:off x="1071716" y="1809135"/>
            <a:ext cx="9468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ユーニット２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738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29" name="Group 5128">
            <a:extLst>
              <a:ext uri="{FF2B5EF4-FFF2-40B4-BE49-F238E27FC236}">
                <a16:creationId xmlns:a16="http://schemas.microsoft.com/office/drawing/2014/main" id="{4B2AE301-8298-47C2-81FA-781BA50D9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5130" name="Group 5129">
              <a:extLst>
                <a:ext uri="{FF2B5EF4-FFF2-40B4-BE49-F238E27FC236}">
                  <a16:creationId xmlns:a16="http://schemas.microsoft.com/office/drawing/2014/main" id="{68DBE596-692C-4777-8933-9D5BB853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5134" name="Freeform: Shape 5133">
                <a:extLst>
                  <a:ext uri="{FF2B5EF4-FFF2-40B4-BE49-F238E27FC236}">
                    <a16:creationId xmlns:a16="http://schemas.microsoft.com/office/drawing/2014/main" id="{9C38783D-8606-4709-8C6F-69DE0EF816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135" name="Freeform: Shape 5134">
                <a:extLst>
                  <a:ext uri="{FF2B5EF4-FFF2-40B4-BE49-F238E27FC236}">
                    <a16:creationId xmlns:a16="http://schemas.microsoft.com/office/drawing/2014/main" id="{665A2D8C-561A-4347-88E9-4D84CF7CA9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31" name="Group 5130">
              <a:extLst>
                <a:ext uri="{FF2B5EF4-FFF2-40B4-BE49-F238E27FC236}">
                  <a16:creationId xmlns:a16="http://schemas.microsoft.com/office/drawing/2014/main" id="{77CB8EFE-31DC-44A2-A07E-FD84E8DA3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5132" name="Freeform: Shape 5131">
                <a:extLst>
                  <a:ext uri="{FF2B5EF4-FFF2-40B4-BE49-F238E27FC236}">
                    <a16:creationId xmlns:a16="http://schemas.microsoft.com/office/drawing/2014/main" id="{B6473FEC-46FF-4C7E-85BA-344E0365CA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133" name="Freeform: Shape 5132">
                <a:extLst>
                  <a:ext uri="{FF2B5EF4-FFF2-40B4-BE49-F238E27FC236}">
                    <a16:creationId xmlns:a16="http://schemas.microsoft.com/office/drawing/2014/main" id="{8C875950-A52D-453F-A602-3E58AD414E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0C46C6-1ABA-0622-7AE5-6E1D23F5B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175" y="1354819"/>
            <a:ext cx="5240881" cy="2411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Fragen?</a:t>
            </a:r>
          </a:p>
        </p:txBody>
      </p:sp>
      <p:pic>
        <p:nvPicPr>
          <p:cNvPr id="5122" name="Picture 2" descr="Die Brezel – Nicht nur zur Wiesn in aller Munde - Deutsche ...">
            <a:extLst>
              <a:ext uri="{FF2B5EF4-FFF2-40B4-BE49-F238E27FC236}">
                <a16:creationId xmlns:a16="http://schemas.microsoft.com/office/drawing/2014/main" id="{FDCC48D2-6DCA-E28F-3749-96A16C52F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5024" y="1737664"/>
            <a:ext cx="4397376" cy="267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58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0FC2-D418-4F18-A8A0-005331D1A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休講のお知らせ！（振替は料理教室）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FB3CAB-A904-6AD6-90CC-19EF5CEB0DC6}"/>
              </a:ext>
            </a:extLst>
          </p:cNvPr>
          <p:cNvSpPr txBox="1"/>
          <p:nvPr/>
        </p:nvSpPr>
        <p:spPr>
          <a:xfrm>
            <a:off x="838200" y="1690688"/>
            <a:ext cx="1043277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8</a:t>
            </a:r>
            <a:r>
              <a:rPr lang="ja-JP" altLang="en-US" sz="3200" dirty="0"/>
              <a:t>月</a:t>
            </a:r>
            <a:r>
              <a:rPr lang="en-US" altLang="ja-JP" sz="3200" dirty="0"/>
              <a:t>30</a:t>
            </a:r>
            <a:r>
              <a:rPr lang="ja-JP" altLang="en-US" sz="3200" dirty="0"/>
              <a:t>日</a:t>
            </a:r>
            <a:endParaRPr lang="en-US" altLang="ja-JP" sz="3200" dirty="0"/>
          </a:p>
          <a:p>
            <a:r>
              <a:rPr lang="en-US" altLang="ja-JP" sz="3200" dirty="0"/>
              <a:t>9</a:t>
            </a:r>
            <a:r>
              <a:rPr lang="ja-JP" altLang="en-US" sz="3200" dirty="0"/>
              <a:t>月</a:t>
            </a:r>
            <a:r>
              <a:rPr lang="en-US" altLang="ja-JP" sz="3200" dirty="0"/>
              <a:t>6</a:t>
            </a:r>
            <a:r>
              <a:rPr lang="ja-JP" altLang="en-US" sz="3200" dirty="0"/>
              <a:t>日</a:t>
            </a:r>
            <a:endParaRPr lang="en-US" altLang="ja-JP" sz="3200" dirty="0"/>
          </a:p>
          <a:p>
            <a:r>
              <a:rPr lang="en-US" altLang="ja-JP" sz="3200" dirty="0"/>
              <a:t>9</a:t>
            </a:r>
            <a:r>
              <a:rPr lang="ja-JP" altLang="en-US" sz="3200" dirty="0"/>
              <a:t>月</a:t>
            </a:r>
            <a:r>
              <a:rPr lang="en-US" altLang="ja-JP" sz="3200" dirty="0"/>
              <a:t>13</a:t>
            </a:r>
            <a:r>
              <a:rPr lang="ja-JP" altLang="en-US" sz="3200" dirty="0"/>
              <a:t>日</a:t>
            </a:r>
            <a:endParaRPr lang="en-US" altLang="ja-JP" sz="3200" dirty="0"/>
          </a:p>
          <a:p>
            <a:r>
              <a:rPr lang="en-US" altLang="ja-JP" sz="3200" dirty="0"/>
              <a:t>9</a:t>
            </a:r>
            <a:r>
              <a:rPr lang="ja-JP" altLang="en-US" sz="3200" dirty="0"/>
              <a:t>月</a:t>
            </a:r>
            <a:r>
              <a:rPr lang="en-US" altLang="ja-JP" sz="3200" dirty="0"/>
              <a:t>20</a:t>
            </a:r>
            <a:r>
              <a:rPr lang="ja-JP" altLang="en-US" sz="3200" dirty="0"/>
              <a:t>日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/>
              <a:t>帰国する予定！</a:t>
            </a:r>
            <a:endParaRPr lang="en-US" altLang="ja-JP" sz="3200" dirty="0"/>
          </a:p>
          <a:p>
            <a:r>
              <a:rPr lang="ja-JP" altLang="en-US" sz="3200" dirty="0"/>
              <a:t>。。。お土産は選び放題かもしれません</a:t>
            </a:r>
            <a:r>
              <a:rPr lang="en-US" altLang="ja-JP" sz="3200" dirty="0"/>
              <a:t>(^▽^)/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4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FCEE8E-3C28-14A4-3809-86806EE92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altLang="ja-JP" sz="3700"/>
              <a:t>Bretzel</a:t>
            </a:r>
            <a:r>
              <a:rPr lang="ja-JP" altLang="en-US" sz="3700"/>
              <a:t>はパンじゃないの？</a:t>
            </a:r>
            <a:endParaRPr lang="en-US" sz="370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Rectangle 205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B8282-CCF7-3A2E-8545-C9BC944A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altLang="ja-JP" sz="2000"/>
              <a:t>Bretzel</a:t>
            </a:r>
            <a:r>
              <a:rPr lang="ja-JP" altLang="en-US" sz="2000"/>
              <a:t>はパン（</a:t>
            </a:r>
            <a:r>
              <a:rPr lang="en-US" altLang="ja-JP" sz="2000"/>
              <a:t>Brot</a:t>
            </a:r>
            <a:r>
              <a:rPr lang="ja-JP" altLang="en-US" sz="2000"/>
              <a:t>）ではなく、</a:t>
            </a:r>
            <a:r>
              <a:rPr lang="en-US" altLang="ja-JP" sz="2000"/>
              <a:t>Laugen</a:t>
            </a:r>
            <a:r>
              <a:rPr lang="ja-JP" altLang="en-US" sz="2000"/>
              <a:t>である！</a:t>
            </a:r>
            <a:endParaRPr lang="en-US" altLang="ja-JP" sz="2000"/>
          </a:p>
          <a:p>
            <a:r>
              <a:rPr lang="en-US" altLang="ja-JP" sz="2000"/>
              <a:t>Lauge</a:t>
            </a:r>
            <a:r>
              <a:rPr lang="ja-JP" altLang="en-US" sz="2000"/>
              <a:t>（アルカリ性の水）</a:t>
            </a:r>
            <a:endParaRPr lang="en-US" altLang="ja-JP" sz="2000"/>
          </a:p>
          <a:p>
            <a:r>
              <a:rPr lang="ja-JP" altLang="en-US" sz="2000"/>
              <a:t>アルカリ性でゆでてから焼く</a:t>
            </a:r>
            <a:endParaRPr lang="en-US" altLang="ja-JP" sz="2000"/>
          </a:p>
          <a:p>
            <a:endParaRPr lang="en-US" sz="2000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Rectangle 206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Laugenbrezeln mit Natron-Lauge selber machen | Rezept - eat.de">
            <a:extLst>
              <a:ext uri="{FF2B5EF4-FFF2-40B4-BE49-F238E27FC236}">
                <a16:creationId xmlns:a16="http://schemas.microsoft.com/office/drawing/2014/main" id="{0DFDAC71-74D3-6C40-6A4B-146072DFD6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r="22898" b="-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489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2FB5E4-DECC-8FC8-0E22-29D81D1C3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0"/>
            <a:ext cx="10909640" cy="1368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ja-JP" sz="6600"/>
              <a:t>Bretzel</a:t>
            </a:r>
            <a:r>
              <a:rPr lang="ja-JP" altLang="en-US" sz="6600"/>
              <a:t>の形</a:t>
            </a:r>
            <a:endParaRPr lang="en-US" sz="6600"/>
          </a:p>
        </p:txBody>
      </p:sp>
      <p:sp>
        <p:nvSpPr>
          <p:cNvPr id="3083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Die Geschichte der Brezel: Wo und wann wurde das Kultgebäck erfunden?">
            <a:extLst>
              <a:ext uri="{FF2B5EF4-FFF2-40B4-BE49-F238E27FC236}">
                <a16:creationId xmlns:a16="http://schemas.microsoft.com/office/drawing/2014/main" id="{A40FB200-5349-AA4A-C8EE-F53F3FC79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385" y="2642616"/>
            <a:ext cx="4103725" cy="360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andhaltungen: Falten, ausbreiten oder irgendwie halten">
            <a:extLst>
              <a:ext uri="{FF2B5EF4-FFF2-40B4-BE49-F238E27FC236}">
                <a16:creationId xmlns:a16="http://schemas.microsoft.com/office/drawing/2014/main" id="{0F94986E-1317-F6CE-9517-1055FFDC3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1508" y="2642616"/>
            <a:ext cx="4920392" cy="360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17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A41007-761B-6E70-8EE8-8F52AADE77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2384" b="754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DCA1D0-E36B-84A1-CF57-2F2E7D54E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65862"/>
            <a:ext cx="6052955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ja-JP" altLang="en-US" sz="8000">
                <a:ln w="22225">
                  <a:solidFill>
                    <a:srgbClr val="FFFFFF"/>
                  </a:solidFill>
                </a:ln>
                <a:noFill/>
              </a:rPr>
              <a:t>ここまで何か質問ありませんか。</a:t>
            </a:r>
            <a:endParaRPr lang="en-US" sz="8000">
              <a:ln w="22225">
                <a:solidFill>
                  <a:srgbClr val="FFFFFF"/>
                </a:solidFill>
              </a:ln>
              <a:noFill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8629B-8289-498B-939B-1CA0C1061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2899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2A35D5-42A9-5A92-7CC5-7FF59CAD97B8}"/>
              </a:ext>
            </a:extLst>
          </p:cNvPr>
          <p:cNvSpPr txBox="1"/>
          <p:nvPr/>
        </p:nvSpPr>
        <p:spPr>
          <a:xfrm>
            <a:off x="7534641" y="1065862"/>
            <a:ext cx="3860002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2000" dirty="0">
                <a:solidFill>
                  <a:srgbClr val="FFFFFF"/>
                </a:solidFill>
              </a:rPr>
              <a:t>では、授業を始めましょう！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27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F0231-D40C-A640-A44D-AE33E533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形容詞体操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32AA9-CD57-DED4-DFB9-2EF11013C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Groß		</a:t>
            </a:r>
            <a:r>
              <a:rPr lang="ja-JP" altLang="en-US" dirty="0"/>
              <a:t>大きい</a:t>
            </a:r>
            <a:r>
              <a:rPr lang="de-DE" dirty="0"/>
              <a:t>		lang		</a:t>
            </a:r>
            <a:r>
              <a:rPr lang="ja-JP" altLang="en-US" dirty="0"/>
              <a:t>長い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Klein		</a:t>
            </a:r>
            <a:r>
              <a:rPr lang="ja-JP" altLang="en-US" dirty="0"/>
              <a:t>小さい</a:t>
            </a:r>
            <a:r>
              <a:rPr lang="de-DE" dirty="0"/>
              <a:t>		kurz		</a:t>
            </a:r>
            <a:r>
              <a:rPr lang="ja-JP" altLang="en-US" dirty="0"/>
              <a:t>短い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Dick		</a:t>
            </a:r>
            <a:r>
              <a:rPr lang="ja-JP" altLang="en-US" dirty="0"/>
              <a:t>太い</a:t>
            </a:r>
            <a:r>
              <a:rPr lang="de-DE" dirty="0"/>
              <a:t>			schwierig	</a:t>
            </a:r>
            <a:r>
              <a:rPr lang="ja-JP" altLang="en-US" dirty="0"/>
              <a:t>難しい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Dünn		</a:t>
            </a:r>
            <a:r>
              <a:rPr lang="ja-JP" altLang="en-US" dirty="0"/>
              <a:t>細い</a:t>
            </a:r>
            <a:r>
              <a:rPr lang="de-DE" dirty="0"/>
              <a:t>			einfach	</a:t>
            </a:r>
            <a:r>
              <a:rPr lang="ja-JP" altLang="en-US" dirty="0"/>
              <a:t>簡単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Teuer		</a:t>
            </a:r>
            <a:r>
              <a:rPr lang="ja-JP" altLang="en-US" dirty="0"/>
              <a:t>高い</a:t>
            </a:r>
            <a:r>
              <a:rPr lang="en-US" altLang="ja-JP" dirty="0"/>
              <a:t>(</a:t>
            </a:r>
            <a:r>
              <a:rPr lang="ja-JP" altLang="en-US" dirty="0"/>
              <a:t>値段</a:t>
            </a:r>
            <a:r>
              <a:rPr lang="en-US" altLang="ja-JP" dirty="0"/>
              <a:t>)</a:t>
            </a:r>
            <a:r>
              <a:rPr lang="de-DE" dirty="0"/>
              <a:t>		lecker		</a:t>
            </a:r>
            <a:r>
              <a:rPr lang="ja-JP" altLang="en-US" dirty="0"/>
              <a:t>美味しい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Billig		</a:t>
            </a:r>
            <a:r>
              <a:rPr lang="ja-JP" altLang="en-US" dirty="0"/>
              <a:t>安い</a:t>
            </a:r>
            <a:r>
              <a:rPr lang="de-DE" dirty="0"/>
              <a:t>			schön		</a:t>
            </a:r>
            <a:r>
              <a:rPr lang="ja-JP" altLang="en-US" dirty="0"/>
              <a:t>美しい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Grün		</a:t>
            </a:r>
            <a:r>
              <a:rPr lang="ja-JP" altLang="en-US" dirty="0"/>
              <a:t>緑</a:t>
            </a:r>
            <a:r>
              <a:rPr lang="de-DE" dirty="0"/>
              <a:t>			hässlich	</a:t>
            </a:r>
            <a:r>
              <a:rPr lang="ja-JP" altLang="en-US" dirty="0"/>
              <a:t>美しくない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Rot		</a:t>
            </a:r>
            <a:r>
              <a:rPr lang="ja-JP" altLang="en-US" dirty="0"/>
              <a:t>赤い</a:t>
            </a:r>
            <a:r>
              <a:rPr lang="de-DE" dirty="0"/>
              <a:t>			spannend	</a:t>
            </a:r>
            <a:r>
              <a:rPr lang="ja-JP" altLang="en-US" dirty="0"/>
              <a:t>面白い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Blau		</a:t>
            </a:r>
            <a:r>
              <a:rPr lang="ja-JP" altLang="en-US" dirty="0"/>
              <a:t>青い</a:t>
            </a:r>
            <a:r>
              <a:rPr lang="de-DE" dirty="0"/>
              <a:t>			langweilig	</a:t>
            </a:r>
            <a:r>
              <a:rPr lang="ja-JP" altLang="en-US" dirty="0"/>
              <a:t>つまらない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Gelb		</a:t>
            </a:r>
            <a:r>
              <a:rPr lang="ja-JP" altLang="en-US" dirty="0"/>
              <a:t>黄色</a:t>
            </a:r>
            <a:r>
              <a:rPr lang="de-DE" dirty="0"/>
              <a:t>			leer		</a:t>
            </a:r>
            <a:r>
              <a:rPr lang="ja-JP" altLang="en-US" dirty="0"/>
              <a:t>空きの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6321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D723-6BEE-07EF-A8B1-A8F6A477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Richtungen</a:t>
            </a:r>
            <a:r>
              <a:rPr lang="ja-JP" altLang="en-US" dirty="0"/>
              <a:t>（方向）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706E8-6F7E-F38A-E14C-DE6F8A92F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Oben</a:t>
            </a:r>
            <a:r>
              <a:rPr lang="en-US" dirty="0"/>
              <a:t>		</a:t>
            </a:r>
            <a:r>
              <a:rPr lang="ja-JP" altLang="en-US" dirty="0"/>
              <a:t>上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Unten		</a:t>
            </a:r>
            <a:r>
              <a:rPr lang="ja-JP" altLang="en-US" dirty="0"/>
              <a:t>下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Rechts	</a:t>
            </a:r>
            <a:r>
              <a:rPr lang="ja-JP" altLang="en-US" dirty="0"/>
              <a:t>右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Links		</a:t>
            </a:r>
            <a:r>
              <a:rPr lang="ja-JP" altLang="en-US" dirty="0"/>
              <a:t>左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Vorne		</a:t>
            </a:r>
            <a:r>
              <a:rPr lang="ja-JP" altLang="en-US" dirty="0"/>
              <a:t>前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Hinten	</a:t>
            </a:r>
            <a:r>
              <a:rPr lang="ja-JP" altLang="en-US" dirty="0"/>
              <a:t>後ろ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Herum	</a:t>
            </a:r>
            <a:r>
              <a:rPr lang="ja-JP" altLang="en-US" dirty="0"/>
              <a:t>周り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Umher</a:t>
            </a:r>
            <a:r>
              <a:rPr lang="ja-JP" altLang="en-US" dirty="0"/>
              <a:t>　</a:t>
            </a:r>
            <a:r>
              <a:rPr lang="en-US" altLang="ja-JP" dirty="0"/>
              <a:t>	</a:t>
            </a:r>
            <a:r>
              <a:rPr lang="ja-JP" altLang="en-US" dirty="0"/>
              <a:t>周り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Geradeaus	</a:t>
            </a:r>
            <a:r>
              <a:rPr lang="ja-JP" altLang="en-US" dirty="0"/>
              <a:t>真っすぐ、前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89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E5A425-09B5-6C26-5897-241B8347F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620" y="45853"/>
            <a:ext cx="4702628" cy="680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126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454DD-9A26-7D99-6B0A-D2554AF97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ドイツ語の様々な読み方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3268F-BB43-6BB2-08B6-C0D24C410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S</a:t>
            </a:r>
            <a:r>
              <a:rPr lang="ja-JP" altLang="en-US" dirty="0"/>
              <a:t>は音節により発音が異なる</a:t>
            </a:r>
            <a:endParaRPr lang="en-US" altLang="ja-JP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ja-JP" dirty="0"/>
              <a:t>Susanne		</a:t>
            </a:r>
            <a:r>
              <a:rPr lang="en-US" altLang="ja-JP" dirty="0" err="1"/>
              <a:t>Su</a:t>
            </a:r>
            <a:r>
              <a:rPr lang="ja-JP" altLang="en-US" dirty="0"/>
              <a:t> </a:t>
            </a:r>
            <a:r>
              <a:rPr lang="en-US" altLang="ja-JP" dirty="0" err="1"/>
              <a:t>san</a:t>
            </a:r>
            <a:r>
              <a:rPr lang="en-US" altLang="ja-JP" dirty="0"/>
              <a:t> ne</a:t>
            </a:r>
          </a:p>
          <a:p>
            <a:pPr marL="0" indent="0">
              <a:buNone/>
            </a:pPr>
            <a:r>
              <a:rPr lang="en-US" altLang="ja-JP" dirty="0"/>
              <a:t>Franziska		Fran </a:t>
            </a:r>
            <a:r>
              <a:rPr lang="en-US" altLang="ja-JP" dirty="0" err="1"/>
              <a:t>zis</a:t>
            </a:r>
            <a:r>
              <a:rPr lang="en-US" altLang="ja-JP" dirty="0"/>
              <a:t> ka</a:t>
            </a:r>
          </a:p>
          <a:p>
            <a:pPr marL="0" indent="0">
              <a:buNone/>
            </a:pPr>
            <a:r>
              <a:rPr lang="en-US" altLang="ja-JP" dirty="0"/>
              <a:t>Strasse(</a:t>
            </a:r>
            <a:r>
              <a:rPr lang="en-US" altLang="ja-JP" dirty="0" err="1"/>
              <a:t>Straße</a:t>
            </a:r>
            <a:r>
              <a:rPr lang="en-US" altLang="ja-JP" dirty="0"/>
              <a:t>)	</a:t>
            </a:r>
            <a:r>
              <a:rPr lang="en-US" altLang="ja-JP" dirty="0" err="1"/>
              <a:t>Stras</a:t>
            </a:r>
            <a:r>
              <a:rPr lang="en-US" altLang="ja-JP" dirty="0"/>
              <a:t> se (ß)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92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rchive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567</Words>
  <Application>Microsoft Office PowerPoint</Application>
  <PresentationFormat>Widescreen</PresentationFormat>
  <Paragraphs>71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Bembo</vt:lpstr>
      <vt:lpstr>Calibri</vt:lpstr>
      <vt:lpstr>Calibri Light</vt:lpstr>
      <vt:lpstr>Office Theme</vt:lpstr>
      <vt:lpstr>ArchiveVTI</vt:lpstr>
      <vt:lpstr>Deutsch 2 </vt:lpstr>
      <vt:lpstr>休講のお知らせ！（振替は料理教室）</vt:lpstr>
      <vt:lpstr>Bretzelはパンじゃないの？</vt:lpstr>
      <vt:lpstr>Bretzelの形</vt:lpstr>
      <vt:lpstr>ここまで何か質問ありませんか。</vt:lpstr>
      <vt:lpstr>形容詞体操</vt:lpstr>
      <vt:lpstr>Richtungen（方向）</vt:lpstr>
      <vt:lpstr>PowerPoint Presentation</vt:lpstr>
      <vt:lpstr>ドイツ語の様々な読み方</vt:lpstr>
      <vt:lpstr>PowerPoint Presentation</vt:lpstr>
      <vt:lpstr>課題を確認しましょう！</vt:lpstr>
      <vt:lpstr>Hausaufgaben 宿題 p15</vt:lpstr>
      <vt:lpstr>ユニット１ Ich komme aus Japan.　P.16～</vt:lpstr>
      <vt:lpstr>PowerPoint Presentation</vt:lpstr>
      <vt:lpstr>やってみよう！</vt:lpstr>
      <vt:lpstr>回答は。。。</vt:lpstr>
      <vt:lpstr>宿題</vt:lpstr>
      <vt:lpstr>次回すること</vt:lpstr>
      <vt:lpstr>Fragen?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2 </dc:title>
  <dc:creator>オレクシク　フランチスカ・クリスチーネ</dc:creator>
  <cp:lastModifiedBy>オレクシク　フランチスカ・クリスチーネ</cp:lastModifiedBy>
  <cp:revision>3</cp:revision>
  <dcterms:created xsi:type="dcterms:W3CDTF">2023-07-25T06:09:53Z</dcterms:created>
  <dcterms:modified xsi:type="dcterms:W3CDTF">2023-07-26T10:30:39Z</dcterms:modified>
</cp:coreProperties>
</file>